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6" r:id="rId2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8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85" r:id="rId19"/>
    <p:sldId id="273" r:id="rId20"/>
    <p:sldId id="28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7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90 w 185"/>
                <a:gd name="T1" fmla="*/ 0 h 120"/>
                <a:gd name="T2" fmla="*/ 190 w 185"/>
                <a:gd name="T3" fmla="*/ 6 h 120"/>
                <a:gd name="T4" fmla="*/ 190 w 185"/>
                <a:gd name="T5" fmla="*/ 18 h 120"/>
                <a:gd name="T6" fmla="*/ 190 w 185"/>
                <a:gd name="T7" fmla="*/ 36 h 120"/>
                <a:gd name="T8" fmla="*/ 184 w 185"/>
                <a:gd name="T9" fmla="*/ 54 h 120"/>
                <a:gd name="T10" fmla="*/ 166 w 185"/>
                <a:gd name="T11" fmla="*/ 72 h 120"/>
                <a:gd name="T12" fmla="*/ 142 w 185"/>
                <a:gd name="T13" fmla="*/ 96 h 120"/>
                <a:gd name="T14" fmla="*/ 106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90 w 185"/>
                <a:gd name="T29" fmla="*/ 0 h 120"/>
                <a:gd name="T30" fmla="*/ 190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0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42 w 526"/>
                <a:gd name="T17" fmla="*/ 179 h 275"/>
                <a:gd name="T18" fmla="*/ 214 w 526"/>
                <a:gd name="T19" fmla="*/ 143 h 275"/>
                <a:gd name="T20" fmla="*/ 256 w 526"/>
                <a:gd name="T21" fmla="*/ 120 h 275"/>
                <a:gd name="T22" fmla="*/ 304 w 526"/>
                <a:gd name="T23" fmla="*/ 96 h 275"/>
                <a:gd name="T24" fmla="*/ 403 w 526"/>
                <a:gd name="T25" fmla="*/ 48 h 275"/>
                <a:gd name="T26" fmla="*/ 452 w 526"/>
                <a:gd name="T27" fmla="*/ 30 h 275"/>
                <a:gd name="T28" fmla="*/ 488 w 526"/>
                <a:gd name="T29" fmla="*/ 12 h 275"/>
                <a:gd name="T30" fmla="*/ 512 w 526"/>
                <a:gd name="T31" fmla="*/ 6 h 275"/>
                <a:gd name="T32" fmla="*/ 530 w 526"/>
                <a:gd name="T33" fmla="*/ 0 h 275"/>
                <a:gd name="T34" fmla="*/ 536 w 526"/>
                <a:gd name="T35" fmla="*/ 0 h 275"/>
                <a:gd name="T36" fmla="*/ 530 w 526"/>
                <a:gd name="T37" fmla="*/ 6 h 275"/>
                <a:gd name="T38" fmla="*/ 518 w 526"/>
                <a:gd name="T39" fmla="*/ 12 h 275"/>
                <a:gd name="T40" fmla="*/ 494 w 526"/>
                <a:gd name="T41" fmla="*/ 24 h 275"/>
                <a:gd name="T42" fmla="*/ 470 w 526"/>
                <a:gd name="T43" fmla="*/ 42 h 275"/>
                <a:gd name="T44" fmla="*/ 446 w 526"/>
                <a:gd name="T45" fmla="*/ 54 h 275"/>
                <a:gd name="T46" fmla="*/ 403 w 526"/>
                <a:gd name="T47" fmla="*/ 78 h 275"/>
                <a:gd name="T48" fmla="*/ 345 w 526"/>
                <a:gd name="T49" fmla="*/ 108 h 275"/>
                <a:gd name="T50" fmla="*/ 280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2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5 w 718"/>
                <a:gd name="T17" fmla="*/ 228 h 306"/>
                <a:gd name="T18" fmla="*/ 131 w 718"/>
                <a:gd name="T19" fmla="*/ 228 h 306"/>
                <a:gd name="T20" fmla="*/ 149 w 718"/>
                <a:gd name="T21" fmla="*/ 222 h 306"/>
                <a:gd name="T22" fmla="*/ 173 w 718"/>
                <a:gd name="T23" fmla="*/ 216 h 306"/>
                <a:gd name="T24" fmla="*/ 203 w 718"/>
                <a:gd name="T25" fmla="*/ 204 h 306"/>
                <a:gd name="T26" fmla="*/ 280 w 718"/>
                <a:gd name="T27" fmla="*/ 180 h 306"/>
                <a:gd name="T28" fmla="*/ 381 w 718"/>
                <a:gd name="T29" fmla="*/ 156 h 306"/>
                <a:gd name="T30" fmla="*/ 471 w 718"/>
                <a:gd name="T31" fmla="*/ 126 h 306"/>
                <a:gd name="T32" fmla="*/ 554 w 718"/>
                <a:gd name="T33" fmla="*/ 102 h 306"/>
                <a:gd name="T34" fmla="*/ 584 w 718"/>
                <a:gd name="T35" fmla="*/ 90 h 306"/>
                <a:gd name="T36" fmla="*/ 619 w 718"/>
                <a:gd name="T37" fmla="*/ 84 h 306"/>
                <a:gd name="T38" fmla="*/ 637 w 718"/>
                <a:gd name="T39" fmla="*/ 78 h 306"/>
                <a:gd name="T40" fmla="*/ 643 w 718"/>
                <a:gd name="T41" fmla="*/ 72 h 306"/>
                <a:gd name="T42" fmla="*/ 649 w 718"/>
                <a:gd name="T43" fmla="*/ 66 h 306"/>
                <a:gd name="T44" fmla="*/ 667 w 718"/>
                <a:gd name="T45" fmla="*/ 60 h 306"/>
                <a:gd name="T46" fmla="*/ 709 w 718"/>
                <a:gd name="T47" fmla="*/ 30 h 306"/>
                <a:gd name="T48" fmla="*/ 727 w 718"/>
                <a:gd name="T49" fmla="*/ 18 h 306"/>
                <a:gd name="T50" fmla="*/ 733 w 718"/>
                <a:gd name="T51" fmla="*/ 6 h 306"/>
                <a:gd name="T52" fmla="*/ 727 w 718"/>
                <a:gd name="T53" fmla="*/ 0 h 306"/>
                <a:gd name="T54" fmla="*/ 703 w 718"/>
                <a:gd name="T55" fmla="*/ 0 h 306"/>
                <a:gd name="T56" fmla="*/ 643 w 718"/>
                <a:gd name="T57" fmla="*/ 0 h 306"/>
                <a:gd name="T58" fmla="*/ 590 w 718"/>
                <a:gd name="T59" fmla="*/ 0 h 306"/>
                <a:gd name="T60" fmla="*/ 554 w 718"/>
                <a:gd name="T61" fmla="*/ 0 h 306"/>
                <a:gd name="T62" fmla="*/ 524 w 718"/>
                <a:gd name="T63" fmla="*/ 18 h 306"/>
                <a:gd name="T64" fmla="*/ 495 w 718"/>
                <a:gd name="T65" fmla="*/ 42 h 306"/>
                <a:gd name="T66" fmla="*/ 477 w 718"/>
                <a:gd name="T67" fmla="*/ 54 h 306"/>
                <a:gd name="T68" fmla="*/ 459 w 718"/>
                <a:gd name="T69" fmla="*/ 60 h 306"/>
                <a:gd name="T70" fmla="*/ 435 w 718"/>
                <a:gd name="T71" fmla="*/ 60 h 306"/>
                <a:gd name="T72" fmla="*/ 399 w 718"/>
                <a:gd name="T73" fmla="*/ 66 h 306"/>
                <a:gd name="T74" fmla="*/ 352 w 718"/>
                <a:gd name="T75" fmla="*/ 84 h 306"/>
                <a:gd name="T76" fmla="*/ 316 w 718"/>
                <a:gd name="T77" fmla="*/ 108 h 306"/>
                <a:gd name="T78" fmla="*/ 292 w 718"/>
                <a:gd name="T79" fmla="*/ 126 h 306"/>
                <a:gd name="T80" fmla="*/ 280 w 718"/>
                <a:gd name="T81" fmla="*/ 132 h 306"/>
                <a:gd name="T82" fmla="*/ 262 w 718"/>
                <a:gd name="T83" fmla="*/ 138 h 306"/>
                <a:gd name="T84" fmla="*/ 226 w 718"/>
                <a:gd name="T85" fmla="*/ 138 h 306"/>
                <a:gd name="T86" fmla="*/ 191 w 718"/>
                <a:gd name="T87" fmla="*/ 138 h 306"/>
                <a:gd name="T88" fmla="*/ 185 w 718"/>
                <a:gd name="T89" fmla="*/ 138 h 306"/>
                <a:gd name="T90" fmla="*/ 179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3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269 w 2392"/>
                <a:gd name="T1" fmla="*/ 54 h 881"/>
                <a:gd name="T2" fmla="*/ 2224 w 2392"/>
                <a:gd name="T3" fmla="*/ 54 h 881"/>
                <a:gd name="T4" fmla="*/ 2182 w 2392"/>
                <a:gd name="T5" fmla="*/ 66 h 881"/>
                <a:gd name="T6" fmla="*/ 2056 w 2392"/>
                <a:gd name="T7" fmla="*/ 101 h 881"/>
                <a:gd name="T8" fmla="*/ 1991 w 2392"/>
                <a:gd name="T9" fmla="*/ 119 h 881"/>
                <a:gd name="T10" fmla="*/ 1890 w 2392"/>
                <a:gd name="T11" fmla="*/ 167 h 881"/>
                <a:gd name="T12" fmla="*/ 1866 w 2392"/>
                <a:gd name="T13" fmla="*/ 245 h 881"/>
                <a:gd name="T14" fmla="*/ 1872 w 2392"/>
                <a:gd name="T15" fmla="*/ 305 h 881"/>
                <a:gd name="T16" fmla="*/ 1788 w 2392"/>
                <a:gd name="T17" fmla="*/ 317 h 881"/>
                <a:gd name="T18" fmla="*/ 1622 w 2392"/>
                <a:gd name="T19" fmla="*/ 263 h 881"/>
                <a:gd name="T20" fmla="*/ 1532 w 2392"/>
                <a:gd name="T21" fmla="*/ 257 h 881"/>
                <a:gd name="T22" fmla="*/ 1424 w 2392"/>
                <a:gd name="T23" fmla="*/ 311 h 881"/>
                <a:gd name="T24" fmla="*/ 1356 w 2392"/>
                <a:gd name="T25" fmla="*/ 353 h 881"/>
                <a:gd name="T26" fmla="*/ 1330 w 2392"/>
                <a:gd name="T27" fmla="*/ 359 h 881"/>
                <a:gd name="T28" fmla="*/ 1234 w 2392"/>
                <a:gd name="T29" fmla="*/ 371 h 881"/>
                <a:gd name="T30" fmla="*/ 1180 w 2392"/>
                <a:gd name="T31" fmla="*/ 365 h 881"/>
                <a:gd name="T32" fmla="*/ 1073 w 2392"/>
                <a:gd name="T33" fmla="*/ 371 h 881"/>
                <a:gd name="T34" fmla="*/ 972 w 2392"/>
                <a:gd name="T35" fmla="*/ 383 h 881"/>
                <a:gd name="T36" fmla="*/ 936 w 2392"/>
                <a:gd name="T37" fmla="*/ 401 h 881"/>
                <a:gd name="T38" fmla="*/ 834 w 2392"/>
                <a:gd name="T39" fmla="*/ 419 h 881"/>
                <a:gd name="T40" fmla="*/ 793 w 2392"/>
                <a:gd name="T41" fmla="*/ 419 h 881"/>
                <a:gd name="T42" fmla="*/ 674 w 2392"/>
                <a:gd name="T43" fmla="*/ 437 h 881"/>
                <a:gd name="T44" fmla="*/ 608 w 2392"/>
                <a:gd name="T45" fmla="*/ 473 h 881"/>
                <a:gd name="T46" fmla="*/ 513 w 2392"/>
                <a:gd name="T47" fmla="*/ 467 h 881"/>
                <a:gd name="T48" fmla="*/ 436 w 2392"/>
                <a:gd name="T49" fmla="*/ 491 h 881"/>
                <a:gd name="T50" fmla="*/ 418 w 2392"/>
                <a:gd name="T51" fmla="*/ 539 h 881"/>
                <a:gd name="T52" fmla="*/ 352 w 2392"/>
                <a:gd name="T53" fmla="*/ 569 h 881"/>
                <a:gd name="T54" fmla="*/ 227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68 w 2392"/>
                <a:gd name="T65" fmla="*/ 653 h 881"/>
                <a:gd name="T66" fmla="*/ 483 w 2392"/>
                <a:gd name="T67" fmla="*/ 569 h 881"/>
                <a:gd name="T68" fmla="*/ 578 w 2392"/>
                <a:gd name="T69" fmla="*/ 521 h 881"/>
                <a:gd name="T70" fmla="*/ 656 w 2392"/>
                <a:gd name="T71" fmla="*/ 515 h 881"/>
                <a:gd name="T72" fmla="*/ 888 w 2392"/>
                <a:gd name="T73" fmla="*/ 461 h 881"/>
                <a:gd name="T74" fmla="*/ 1168 w 2392"/>
                <a:gd name="T75" fmla="*/ 425 h 881"/>
                <a:gd name="T76" fmla="*/ 1312 w 2392"/>
                <a:gd name="T77" fmla="*/ 461 h 881"/>
                <a:gd name="T78" fmla="*/ 1442 w 2392"/>
                <a:gd name="T79" fmla="*/ 533 h 881"/>
                <a:gd name="T80" fmla="*/ 1460 w 2392"/>
                <a:gd name="T81" fmla="*/ 617 h 881"/>
                <a:gd name="T82" fmla="*/ 1401 w 2392"/>
                <a:gd name="T83" fmla="*/ 653 h 881"/>
                <a:gd name="T84" fmla="*/ 1246 w 2392"/>
                <a:gd name="T85" fmla="*/ 701 h 881"/>
                <a:gd name="T86" fmla="*/ 1132 w 2392"/>
                <a:gd name="T87" fmla="*/ 755 h 881"/>
                <a:gd name="T88" fmla="*/ 1085 w 2392"/>
                <a:gd name="T89" fmla="*/ 809 h 881"/>
                <a:gd name="T90" fmla="*/ 1097 w 2392"/>
                <a:gd name="T91" fmla="*/ 869 h 881"/>
                <a:gd name="T92" fmla="*/ 1126 w 2392"/>
                <a:gd name="T93" fmla="*/ 881 h 881"/>
                <a:gd name="T94" fmla="*/ 1228 w 2392"/>
                <a:gd name="T95" fmla="*/ 869 h 881"/>
                <a:gd name="T96" fmla="*/ 1413 w 2392"/>
                <a:gd name="T97" fmla="*/ 857 h 881"/>
                <a:gd name="T98" fmla="*/ 1466 w 2392"/>
                <a:gd name="T99" fmla="*/ 851 h 881"/>
                <a:gd name="T100" fmla="*/ 1508 w 2392"/>
                <a:gd name="T101" fmla="*/ 833 h 881"/>
                <a:gd name="T102" fmla="*/ 1705 w 2392"/>
                <a:gd name="T103" fmla="*/ 743 h 881"/>
                <a:gd name="T104" fmla="*/ 1836 w 2392"/>
                <a:gd name="T105" fmla="*/ 689 h 881"/>
                <a:gd name="T106" fmla="*/ 1914 w 2392"/>
                <a:gd name="T107" fmla="*/ 581 h 881"/>
                <a:gd name="T108" fmla="*/ 2074 w 2392"/>
                <a:gd name="T109" fmla="*/ 389 h 881"/>
                <a:gd name="T110" fmla="*/ 2242 w 2392"/>
                <a:gd name="T111" fmla="*/ 269 h 881"/>
                <a:gd name="T112" fmla="*/ 2289 w 2392"/>
                <a:gd name="T113" fmla="*/ 239 h 881"/>
                <a:gd name="T114" fmla="*/ 2432 w 2392"/>
                <a:gd name="T115" fmla="*/ 0 h 881"/>
                <a:gd name="T116" fmla="*/ 2342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4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5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8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26642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zh-TW" altLang="en-US" noProof="0" smtClean="0"/>
              <a:t>按一下以編輯母片標題樣式</a:t>
            </a:r>
          </a:p>
        </p:txBody>
      </p:sp>
      <p:sp>
        <p:nvSpPr>
          <p:cNvPr id="26643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zh-TW" altLang="en-US" noProof="0" smtClean="0"/>
              <a:t>按一下以編輯母片副標題樣式</a:t>
            </a: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074AD-5E3F-435D-9CEB-FB4E03FECC39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330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ACAF95-629A-44A8-96FE-1249EF3CF709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721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BD9A3-40AB-4C61-AE98-980FF3912321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726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5960E0-A3A0-4919-B087-A5CD6FC6598F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78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C295AC-6475-4F3D-84EF-130180A98C87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223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E23188-DFF2-41DA-89CB-13B14F25C27C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237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590533-B683-4B14-92CC-B3E7574D7C37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990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194E31-474E-4F13-9FE4-F859EDCC3250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642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578D0D-32F0-4C0F-BF54-1A618326F921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209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A41560-9925-4239-9CD0-EAAEBEB4DB6C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569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544065-17C5-441C-9034-71B0E840A1DD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6220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2136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0D5764-14FB-44C8-8154-1FDC484BA26D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2268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標題，四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57200" y="39243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FEE892-4478-4D48-A8E8-0C4F6D52C56A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8276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標題，1 個大物件與 2 個小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8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554641-5C8B-4CEF-86E1-6F02DB01FC3D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4778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標題， 2 個小物件與1 個大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57200" y="39243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half" idx="3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8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87749-BA36-48B9-B446-416EB4220B4C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1172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7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88 w 185"/>
                <a:gd name="T1" fmla="*/ 0 h 120"/>
                <a:gd name="T2" fmla="*/ 188 w 185"/>
                <a:gd name="T3" fmla="*/ 6 h 120"/>
                <a:gd name="T4" fmla="*/ 188 w 185"/>
                <a:gd name="T5" fmla="*/ 18 h 120"/>
                <a:gd name="T6" fmla="*/ 188 w 185"/>
                <a:gd name="T7" fmla="*/ 36 h 120"/>
                <a:gd name="T8" fmla="*/ 182 w 185"/>
                <a:gd name="T9" fmla="*/ 54 h 120"/>
                <a:gd name="T10" fmla="*/ 164 w 185"/>
                <a:gd name="T11" fmla="*/ 72 h 120"/>
                <a:gd name="T12" fmla="*/ 140 w 185"/>
                <a:gd name="T13" fmla="*/ 96 h 120"/>
                <a:gd name="T14" fmla="*/ 104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88 w 185"/>
                <a:gd name="T29" fmla="*/ 0 h 120"/>
                <a:gd name="T30" fmla="*/ 188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0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40 w 526"/>
                <a:gd name="T17" fmla="*/ 179 h 275"/>
                <a:gd name="T18" fmla="*/ 212 w 526"/>
                <a:gd name="T19" fmla="*/ 143 h 275"/>
                <a:gd name="T20" fmla="*/ 254 w 526"/>
                <a:gd name="T21" fmla="*/ 120 h 275"/>
                <a:gd name="T22" fmla="*/ 302 w 526"/>
                <a:gd name="T23" fmla="*/ 96 h 275"/>
                <a:gd name="T24" fmla="*/ 399 w 526"/>
                <a:gd name="T25" fmla="*/ 48 h 275"/>
                <a:gd name="T26" fmla="*/ 448 w 526"/>
                <a:gd name="T27" fmla="*/ 30 h 275"/>
                <a:gd name="T28" fmla="*/ 484 w 526"/>
                <a:gd name="T29" fmla="*/ 12 h 275"/>
                <a:gd name="T30" fmla="*/ 508 w 526"/>
                <a:gd name="T31" fmla="*/ 6 h 275"/>
                <a:gd name="T32" fmla="*/ 526 w 526"/>
                <a:gd name="T33" fmla="*/ 0 h 275"/>
                <a:gd name="T34" fmla="*/ 532 w 526"/>
                <a:gd name="T35" fmla="*/ 0 h 275"/>
                <a:gd name="T36" fmla="*/ 526 w 526"/>
                <a:gd name="T37" fmla="*/ 6 h 275"/>
                <a:gd name="T38" fmla="*/ 514 w 526"/>
                <a:gd name="T39" fmla="*/ 12 h 275"/>
                <a:gd name="T40" fmla="*/ 490 w 526"/>
                <a:gd name="T41" fmla="*/ 24 h 275"/>
                <a:gd name="T42" fmla="*/ 466 w 526"/>
                <a:gd name="T43" fmla="*/ 42 h 275"/>
                <a:gd name="T44" fmla="*/ 442 w 526"/>
                <a:gd name="T45" fmla="*/ 54 h 275"/>
                <a:gd name="T46" fmla="*/ 399 w 526"/>
                <a:gd name="T47" fmla="*/ 78 h 275"/>
                <a:gd name="T48" fmla="*/ 343 w 526"/>
                <a:gd name="T49" fmla="*/ 108 h 275"/>
                <a:gd name="T50" fmla="*/ 278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2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3 w 718"/>
                <a:gd name="T17" fmla="*/ 228 h 306"/>
                <a:gd name="T18" fmla="*/ 129 w 718"/>
                <a:gd name="T19" fmla="*/ 228 h 306"/>
                <a:gd name="T20" fmla="*/ 147 w 718"/>
                <a:gd name="T21" fmla="*/ 222 h 306"/>
                <a:gd name="T22" fmla="*/ 171 w 718"/>
                <a:gd name="T23" fmla="*/ 216 h 306"/>
                <a:gd name="T24" fmla="*/ 201 w 718"/>
                <a:gd name="T25" fmla="*/ 204 h 306"/>
                <a:gd name="T26" fmla="*/ 278 w 718"/>
                <a:gd name="T27" fmla="*/ 180 h 306"/>
                <a:gd name="T28" fmla="*/ 377 w 718"/>
                <a:gd name="T29" fmla="*/ 156 h 306"/>
                <a:gd name="T30" fmla="*/ 467 w 718"/>
                <a:gd name="T31" fmla="*/ 126 h 306"/>
                <a:gd name="T32" fmla="*/ 550 w 718"/>
                <a:gd name="T33" fmla="*/ 102 h 306"/>
                <a:gd name="T34" fmla="*/ 580 w 718"/>
                <a:gd name="T35" fmla="*/ 90 h 306"/>
                <a:gd name="T36" fmla="*/ 613 w 718"/>
                <a:gd name="T37" fmla="*/ 84 h 306"/>
                <a:gd name="T38" fmla="*/ 631 w 718"/>
                <a:gd name="T39" fmla="*/ 78 h 306"/>
                <a:gd name="T40" fmla="*/ 637 w 718"/>
                <a:gd name="T41" fmla="*/ 72 h 306"/>
                <a:gd name="T42" fmla="*/ 643 w 718"/>
                <a:gd name="T43" fmla="*/ 66 h 306"/>
                <a:gd name="T44" fmla="*/ 661 w 718"/>
                <a:gd name="T45" fmla="*/ 60 h 306"/>
                <a:gd name="T46" fmla="*/ 703 w 718"/>
                <a:gd name="T47" fmla="*/ 30 h 306"/>
                <a:gd name="T48" fmla="*/ 721 w 718"/>
                <a:gd name="T49" fmla="*/ 18 h 306"/>
                <a:gd name="T50" fmla="*/ 727 w 718"/>
                <a:gd name="T51" fmla="*/ 6 h 306"/>
                <a:gd name="T52" fmla="*/ 721 w 718"/>
                <a:gd name="T53" fmla="*/ 0 h 306"/>
                <a:gd name="T54" fmla="*/ 697 w 718"/>
                <a:gd name="T55" fmla="*/ 0 h 306"/>
                <a:gd name="T56" fmla="*/ 637 w 718"/>
                <a:gd name="T57" fmla="*/ 0 h 306"/>
                <a:gd name="T58" fmla="*/ 586 w 718"/>
                <a:gd name="T59" fmla="*/ 0 h 306"/>
                <a:gd name="T60" fmla="*/ 550 w 718"/>
                <a:gd name="T61" fmla="*/ 0 h 306"/>
                <a:gd name="T62" fmla="*/ 520 w 718"/>
                <a:gd name="T63" fmla="*/ 18 h 306"/>
                <a:gd name="T64" fmla="*/ 491 w 718"/>
                <a:gd name="T65" fmla="*/ 42 h 306"/>
                <a:gd name="T66" fmla="*/ 473 w 718"/>
                <a:gd name="T67" fmla="*/ 54 h 306"/>
                <a:gd name="T68" fmla="*/ 455 w 718"/>
                <a:gd name="T69" fmla="*/ 60 h 306"/>
                <a:gd name="T70" fmla="*/ 431 w 718"/>
                <a:gd name="T71" fmla="*/ 60 h 306"/>
                <a:gd name="T72" fmla="*/ 395 w 718"/>
                <a:gd name="T73" fmla="*/ 66 h 306"/>
                <a:gd name="T74" fmla="*/ 350 w 718"/>
                <a:gd name="T75" fmla="*/ 84 h 306"/>
                <a:gd name="T76" fmla="*/ 314 w 718"/>
                <a:gd name="T77" fmla="*/ 108 h 306"/>
                <a:gd name="T78" fmla="*/ 290 w 718"/>
                <a:gd name="T79" fmla="*/ 126 h 306"/>
                <a:gd name="T80" fmla="*/ 278 w 718"/>
                <a:gd name="T81" fmla="*/ 132 h 306"/>
                <a:gd name="T82" fmla="*/ 260 w 718"/>
                <a:gd name="T83" fmla="*/ 138 h 306"/>
                <a:gd name="T84" fmla="*/ 224 w 718"/>
                <a:gd name="T85" fmla="*/ 138 h 306"/>
                <a:gd name="T86" fmla="*/ 189 w 718"/>
                <a:gd name="T87" fmla="*/ 138 h 306"/>
                <a:gd name="T88" fmla="*/ 183 w 718"/>
                <a:gd name="T89" fmla="*/ 138 h 306"/>
                <a:gd name="T90" fmla="*/ 177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3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253 w 2392"/>
                <a:gd name="T1" fmla="*/ 54 h 881"/>
                <a:gd name="T2" fmla="*/ 2210 w 2392"/>
                <a:gd name="T3" fmla="*/ 54 h 881"/>
                <a:gd name="T4" fmla="*/ 2168 w 2392"/>
                <a:gd name="T5" fmla="*/ 66 h 881"/>
                <a:gd name="T6" fmla="*/ 2042 w 2392"/>
                <a:gd name="T7" fmla="*/ 101 h 881"/>
                <a:gd name="T8" fmla="*/ 1977 w 2392"/>
                <a:gd name="T9" fmla="*/ 119 h 881"/>
                <a:gd name="T10" fmla="*/ 1878 w 2392"/>
                <a:gd name="T11" fmla="*/ 167 h 881"/>
                <a:gd name="T12" fmla="*/ 1854 w 2392"/>
                <a:gd name="T13" fmla="*/ 245 h 881"/>
                <a:gd name="T14" fmla="*/ 1860 w 2392"/>
                <a:gd name="T15" fmla="*/ 305 h 881"/>
                <a:gd name="T16" fmla="*/ 1776 w 2392"/>
                <a:gd name="T17" fmla="*/ 317 h 881"/>
                <a:gd name="T18" fmla="*/ 1612 w 2392"/>
                <a:gd name="T19" fmla="*/ 263 h 881"/>
                <a:gd name="T20" fmla="*/ 1522 w 2392"/>
                <a:gd name="T21" fmla="*/ 257 h 881"/>
                <a:gd name="T22" fmla="*/ 1414 w 2392"/>
                <a:gd name="T23" fmla="*/ 311 h 881"/>
                <a:gd name="T24" fmla="*/ 1346 w 2392"/>
                <a:gd name="T25" fmla="*/ 353 h 881"/>
                <a:gd name="T26" fmla="*/ 1322 w 2392"/>
                <a:gd name="T27" fmla="*/ 359 h 881"/>
                <a:gd name="T28" fmla="*/ 1226 w 2392"/>
                <a:gd name="T29" fmla="*/ 371 h 881"/>
                <a:gd name="T30" fmla="*/ 1172 w 2392"/>
                <a:gd name="T31" fmla="*/ 365 h 881"/>
                <a:gd name="T32" fmla="*/ 1065 w 2392"/>
                <a:gd name="T33" fmla="*/ 371 h 881"/>
                <a:gd name="T34" fmla="*/ 966 w 2392"/>
                <a:gd name="T35" fmla="*/ 383 h 881"/>
                <a:gd name="T36" fmla="*/ 930 w 2392"/>
                <a:gd name="T37" fmla="*/ 401 h 881"/>
                <a:gd name="T38" fmla="*/ 828 w 2392"/>
                <a:gd name="T39" fmla="*/ 419 h 881"/>
                <a:gd name="T40" fmla="*/ 787 w 2392"/>
                <a:gd name="T41" fmla="*/ 419 h 881"/>
                <a:gd name="T42" fmla="*/ 670 w 2392"/>
                <a:gd name="T43" fmla="*/ 437 h 881"/>
                <a:gd name="T44" fmla="*/ 604 w 2392"/>
                <a:gd name="T45" fmla="*/ 473 h 881"/>
                <a:gd name="T46" fmla="*/ 509 w 2392"/>
                <a:gd name="T47" fmla="*/ 467 h 881"/>
                <a:gd name="T48" fmla="*/ 434 w 2392"/>
                <a:gd name="T49" fmla="*/ 491 h 881"/>
                <a:gd name="T50" fmla="*/ 416 w 2392"/>
                <a:gd name="T51" fmla="*/ 539 h 881"/>
                <a:gd name="T52" fmla="*/ 350 w 2392"/>
                <a:gd name="T53" fmla="*/ 569 h 881"/>
                <a:gd name="T54" fmla="*/ 225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66 w 2392"/>
                <a:gd name="T65" fmla="*/ 653 h 881"/>
                <a:gd name="T66" fmla="*/ 479 w 2392"/>
                <a:gd name="T67" fmla="*/ 569 h 881"/>
                <a:gd name="T68" fmla="*/ 574 w 2392"/>
                <a:gd name="T69" fmla="*/ 521 h 881"/>
                <a:gd name="T70" fmla="*/ 652 w 2392"/>
                <a:gd name="T71" fmla="*/ 515 h 881"/>
                <a:gd name="T72" fmla="*/ 882 w 2392"/>
                <a:gd name="T73" fmla="*/ 461 h 881"/>
                <a:gd name="T74" fmla="*/ 1160 w 2392"/>
                <a:gd name="T75" fmla="*/ 425 h 881"/>
                <a:gd name="T76" fmla="*/ 1304 w 2392"/>
                <a:gd name="T77" fmla="*/ 461 h 881"/>
                <a:gd name="T78" fmla="*/ 1432 w 2392"/>
                <a:gd name="T79" fmla="*/ 533 h 881"/>
                <a:gd name="T80" fmla="*/ 1450 w 2392"/>
                <a:gd name="T81" fmla="*/ 617 h 881"/>
                <a:gd name="T82" fmla="*/ 1391 w 2392"/>
                <a:gd name="T83" fmla="*/ 653 h 881"/>
                <a:gd name="T84" fmla="*/ 1238 w 2392"/>
                <a:gd name="T85" fmla="*/ 701 h 881"/>
                <a:gd name="T86" fmla="*/ 1124 w 2392"/>
                <a:gd name="T87" fmla="*/ 755 h 881"/>
                <a:gd name="T88" fmla="*/ 1077 w 2392"/>
                <a:gd name="T89" fmla="*/ 809 h 881"/>
                <a:gd name="T90" fmla="*/ 1089 w 2392"/>
                <a:gd name="T91" fmla="*/ 869 h 881"/>
                <a:gd name="T92" fmla="*/ 1118 w 2392"/>
                <a:gd name="T93" fmla="*/ 881 h 881"/>
                <a:gd name="T94" fmla="*/ 1220 w 2392"/>
                <a:gd name="T95" fmla="*/ 869 h 881"/>
                <a:gd name="T96" fmla="*/ 1403 w 2392"/>
                <a:gd name="T97" fmla="*/ 857 h 881"/>
                <a:gd name="T98" fmla="*/ 1456 w 2392"/>
                <a:gd name="T99" fmla="*/ 851 h 881"/>
                <a:gd name="T100" fmla="*/ 1498 w 2392"/>
                <a:gd name="T101" fmla="*/ 833 h 881"/>
                <a:gd name="T102" fmla="*/ 1693 w 2392"/>
                <a:gd name="T103" fmla="*/ 743 h 881"/>
                <a:gd name="T104" fmla="*/ 1824 w 2392"/>
                <a:gd name="T105" fmla="*/ 689 h 881"/>
                <a:gd name="T106" fmla="*/ 1902 w 2392"/>
                <a:gd name="T107" fmla="*/ 581 h 881"/>
                <a:gd name="T108" fmla="*/ 2060 w 2392"/>
                <a:gd name="T109" fmla="*/ 389 h 881"/>
                <a:gd name="T110" fmla="*/ 2228 w 2392"/>
                <a:gd name="T111" fmla="*/ 269 h 881"/>
                <a:gd name="T112" fmla="*/ 2273 w 2392"/>
                <a:gd name="T113" fmla="*/ 239 h 881"/>
                <a:gd name="T114" fmla="*/ 2416 w 2392"/>
                <a:gd name="T115" fmla="*/ 0 h 881"/>
                <a:gd name="T116" fmla="*/ 2326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4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5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8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119826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zh-TW" altLang="en-US" noProof="0" smtClean="0"/>
              <a:t>按一下以編輯母片標題樣式</a:t>
            </a:r>
          </a:p>
        </p:txBody>
      </p:sp>
      <p:sp>
        <p:nvSpPr>
          <p:cNvPr id="119827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zh-TW" altLang="en-US" noProof="0" smtClean="0"/>
              <a:t>按一下以編輯母片副標題樣式</a:t>
            </a: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7D7172-4D1A-449E-995A-F499FAF5DEDC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715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67C88A-A9BF-45A7-A505-2D3C39FE590A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8332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D841F1-2CC3-442A-8A59-DF715E47A856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5181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F62153-A70F-48AD-B31B-3E8DB91041DB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5081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8C45B7-C5F8-4EDC-BCAE-7F376C9D77AF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7063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4A63CE-6E29-4DA9-86DB-F51D421ADF27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488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C39870-3B34-489D-839B-57331269B702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2261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1C718D-AE51-471B-8B49-CEFB7C844317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9313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4DBFF-95E4-4EE8-831D-FE97E92DE4A5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4343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0895D4-C4B5-4C72-944F-7155950E7ECC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274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D072F1-8497-4879-9826-94819C3B2F0C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3712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002816-60A9-44D7-85FF-BDFB45744937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6138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8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D65633-55F3-4D1F-B91C-E25A3AE6E876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5295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標題，1 個大物件與 2 個小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8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EB8EB-5F26-47E6-8286-0E68C6B902D5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3811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標題，四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57200" y="39243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A4EDF5-54CF-4E1B-A7C1-FFF245A20FC2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8488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標題，文字及多媒體項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媒體版面配置區 3"/>
          <p:cNvSpPr>
            <a:spLocks noGrp="1"/>
          </p:cNvSpPr>
          <p:nvPr>
            <p:ph type="media"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endParaRPr lang="zh-TW" altLang="en-US" noProof="0" smtClean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040BC3-C2C3-451F-BF0E-9D844E58CE82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3558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標題，文字及美工圖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美工圖案版面配置區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endParaRPr lang="zh-TW" altLang="en-US" noProof="0" smtClean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1519F4-1B76-493C-BB3F-CA4D835809AB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5844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標題， 2 個小物件與1 個大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57200" y="39243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half" idx="3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8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09489-B792-4903-BE75-40496C7E109E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136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25603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033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034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5606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036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90 w 185"/>
                <a:gd name="T1" fmla="*/ 0 h 120"/>
                <a:gd name="T2" fmla="*/ 190 w 185"/>
                <a:gd name="T3" fmla="*/ 6 h 120"/>
                <a:gd name="T4" fmla="*/ 190 w 185"/>
                <a:gd name="T5" fmla="*/ 18 h 120"/>
                <a:gd name="T6" fmla="*/ 190 w 185"/>
                <a:gd name="T7" fmla="*/ 36 h 120"/>
                <a:gd name="T8" fmla="*/ 184 w 185"/>
                <a:gd name="T9" fmla="*/ 54 h 120"/>
                <a:gd name="T10" fmla="*/ 166 w 185"/>
                <a:gd name="T11" fmla="*/ 72 h 120"/>
                <a:gd name="T12" fmla="*/ 142 w 185"/>
                <a:gd name="T13" fmla="*/ 96 h 120"/>
                <a:gd name="T14" fmla="*/ 106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90 w 185"/>
                <a:gd name="T29" fmla="*/ 0 h 120"/>
                <a:gd name="T30" fmla="*/ 190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037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038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42 w 526"/>
                <a:gd name="T17" fmla="*/ 179 h 275"/>
                <a:gd name="T18" fmla="*/ 214 w 526"/>
                <a:gd name="T19" fmla="*/ 143 h 275"/>
                <a:gd name="T20" fmla="*/ 256 w 526"/>
                <a:gd name="T21" fmla="*/ 120 h 275"/>
                <a:gd name="T22" fmla="*/ 304 w 526"/>
                <a:gd name="T23" fmla="*/ 96 h 275"/>
                <a:gd name="T24" fmla="*/ 403 w 526"/>
                <a:gd name="T25" fmla="*/ 48 h 275"/>
                <a:gd name="T26" fmla="*/ 452 w 526"/>
                <a:gd name="T27" fmla="*/ 30 h 275"/>
                <a:gd name="T28" fmla="*/ 488 w 526"/>
                <a:gd name="T29" fmla="*/ 12 h 275"/>
                <a:gd name="T30" fmla="*/ 512 w 526"/>
                <a:gd name="T31" fmla="*/ 6 h 275"/>
                <a:gd name="T32" fmla="*/ 530 w 526"/>
                <a:gd name="T33" fmla="*/ 0 h 275"/>
                <a:gd name="T34" fmla="*/ 536 w 526"/>
                <a:gd name="T35" fmla="*/ 0 h 275"/>
                <a:gd name="T36" fmla="*/ 530 w 526"/>
                <a:gd name="T37" fmla="*/ 6 h 275"/>
                <a:gd name="T38" fmla="*/ 518 w 526"/>
                <a:gd name="T39" fmla="*/ 12 h 275"/>
                <a:gd name="T40" fmla="*/ 494 w 526"/>
                <a:gd name="T41" fmla="*/ 24 h 275"/>
                <a:gd name="T42" fmla="*/ 470 w 526"/>
                <a:gd name="T43" fmla="*/ 42 h 275"/>
                <a:gd name="T44" fmla="*/ 446 w 526"/>
                <a:gd name="T45" fmla="*/ 54 h 275"/>
                <a:gd name="T46" fmla="*/ 403 w 526"/>
                <a:gd name="T47" fmla="*/ 78 h 275"/>
                <a:gd name="T48" fmla="*/ 345 w 526"/>
                <a:gd name="T49" fmla="*/ 108 h 275"/>
                <a:gd name="T50" fmla="*/ 280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039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5 w 718"/>
                <a:gd name="T17" fmla="*/ 228 h 306"/>
                <a:gd name="T18" fmla="*/ 131 w 718"/>
                <a:gd name="T19" fmla="*/ 228 h 306"/>
                <a:gd name="T20" fmla="*/ 149 w 718"/>
                <a:gd name="T21" fmla="*/ 222 h 306"/>
                <a:gd name="T22" fmla="*/ 173 w 718"/>
                <a:gd name="T23" fmla="*/ 216 h 306"/>
                <a:gd name="T24" fmla="*/ 203 w 718"/>
                <a:gd name="T25" fmla="*/ 204 h 306"/>
                <a:gd name="T26" fmla="*/ 280 w 718"/>
                <a:gd name="T27" fmla="*/ 180 h 306"/>
                <a:gd name="T28" fmla="*/ 381 w 718"/>
                <a:gd name="T29" fmla="*/ 156 h 306"/>
                <a:gd name="T30" fmla="*/ 471 w 718"/>
                <a:gd name="T31" fmla="*/ 126 h 306"/>
                <a:gd name="T32" fmla="*/ 554 w 718"/>
                <a:gd name="T33" fmla="*/ 102 h 306"/>
                <a:gd name="T34" fmla="*/ 584 w 718"/>
                <a:gd name="T35" fmla="*/ 90 h 306"/>
                <a:gd name="T36" fmla="*/ 619 w 718"/>
                <a:gd name="T37" fmla="*/ 84 h 306"/>
                <a:gd name="T38" fmla="*/ 637 w 718"/>
                <a:gd name="T39" fmla="*/ 78 h 306"/>
                <a:gd name="T40" fmla="*/ 643 w 718"/>
                <a:gd name="T41" fmla="*/ 72 h 306"/>
                <a:gd name="T42" fmla="*/ 649 w 718"/>
                <a:gd name="T43" fmla="*/ 66 h 306"/>
                <a:gd name="T44" fmla="*/ 667 w 718"/>
                <a:gd name="T45" fmla="*/ 60 h 306"/>
                <a:gd name="T46" fmla="*/ 709 w 718"/>
                <a:gd name="T47" fmla="*/ 30 h 306"/>
                <a:gd name="T48" fmla="*/ 727 w 718"/>
                <a:gd name="T49" fmla="*/ 18 h 306"/>
                <a:gd name="T50" fmla="*/ 733 w 718"/>
                <a:gd name="T51" fmla="*/ 6 h 306"/>
                <a:gd name="T52" fmla="*/ 727 w 718"/>
                <a:gd name="T53" fmla="*/ 0 h 306"/>
                <a:gd name="T54" fmla="*/ 703 w 718"/>
                <a:gd name="T55" fmla="*/ 0 h 306"/>
                <a:gd name="T56" fmla="*/ 643 w 718"/>
                <a:gd name="T57" fmla="*/ 0 h 306"/>
                <a:gd name="T58" fmla="*/ 590 w 718"/>
                <a:gd name="T59" fmla="*/ 0 h 306"/>
                <a:gd name="T60" fmla="*/ 554 w 718"/>
                <a:gd name="T61" fmla="*/ 0 h 306"/>
                <a:gd name="T62" fmla="*/ 524 w 718"/>
                <a:gd name="T63" fmla="*/ 18 h 306"/>
                <a:gd name="T64" fmla="*/ 495 w 718"/>
                <a:gd name="T65" fmla="*/ 42 h 306"/>
                <a:gd name="T66" fmla="*/ 477 w 718"/>
                <a:gd name="T67" fmla="*/ 54 h 306"/>
                <a:gd name="T68" fmla="*/ 459 w 718"/>
                <a:gd name="T69" fmla="*/ 60 h 306"/>
                <a:gd name="T70" fmla="*/ 435 w 718"/>
                <a:gd name="T71" fmla="*/ 60 h 306"/>
                <a:gd name="T72" fmla="*/ 399 w 718"/>
                <a:gd name="T73" fmla="*/ 66 h 306"/>
                <a:gd name="T74" fmla="*/ 352 w 718"/>
                <a:gd name="T75" fmla="*/ 84 h 306"/>
                <a:gd name="T76" fmla="*/ 316 w 718"/>
                <a:gd name="T77" fmla="*/ 108 h 306"/>
                <a:gd name="T78" fmla="*/ 292 w 718"/>
                <a:gd name="T79" fmla="*/ 126 h 306"/>
                <a:gd name="T80" fmla="*/ 280 w 718"/>
                <a:gd name="T81" fmla="*/ 132 h 306"/>
                <a:gd name="T82" fmla="*/ 262 w 718"/>
                <a:gd name="T83" fmla="*/ 138 h 306"/>
                <a:gd name="T84" fmla="*/ 226 w 718"/>
                <a:gd name="T85" fmla="*/ 138 h 306"/>
                <a:gd name="T86" fmla="*/ 191 w 718"/>
                <a:gd name="T87" fmla="*/ 138 h 306"/>
                <a:gd name="T88" fmla="*/ 185 w 718"/>
                <a:gd name="T89" fmla="*/ 138 h 306"/>
                <a:gd name="T90" fmla="*/ 179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040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269 w 2392"/>
                <a:gd name="T1" fmla="*/ 54 h 881"/>
                <a:gd name="T2" fmla="*/ 2224 w 2392"/>
                <a:gd name="T3" fmla="*/ 54 h 881"/>
                <a:gd name="T4" fmla="*/ 2182 w 2392"/>
                <a:gd name="T5" fmla="*/ 66 h 881"/>
                <a:gd name="T6" fmla="*/ 2056 w 2392"/>
                <a:gd name="T7" fmla="*/ 101 h 881"/>
                <a:gd name="T8" fmla="*/ 1991 w 2392"/>
                <a:gd name="T9" fmla="*/ 119 h 881"/>
                <a:gd name="T10" fmla="*/ 1890 w 2392"/>
                <a:gd name="T11" fmla="*/ 167 h 881"/>
                <a:gd name="T12" fmla="*/ 1866 w 2392"/>
                <a:gd name="T13" fmla="*/ 245 h 881"/>
                <a:gd name="T14" fmla="*/ 1872 w 2392"/>
                <a:gd name="T15" fmla="*/ 305 h 881"/>
                <a:gd name="T16" fmla="*/ 1788 w 2392"/>
                <a:gd name="T17" fmla="*/ 317 h 881"/>
                <a:gd name="T18" fmla="*/ 1622 w 2392"/>
                <a:gd name="T19" fmla="*/ 263 h 881"/>
                <a:gd name="T20" fmla="*/ 1532 w 2392"/>
                <a:gd name="T21" fmla="*/ 257 h 881"/>
                <a:gd name="T22" fmla="*/ 1424 w 2392"/>
                <a:gd name="T23" fmla="*/ 311 h 881"/>
                <a:gd name="T24" fmla="*/ 1356 w 2392"/>
                <a:gd name="T25" fmla="*/ 353 h 881"/>
                <a:gd name="T26" fmla="*/ 1330 w 2392"/>
                <a:gd name="T27" fmla="*/ 359 h 881"/>
                <a:gd name="T28" fmla="*/ 1234 w 2392"/>
                <a:gd name="T29" fmla="*/ 371 h 881"/>
                <a:gd name="T30" fmla="*/ 1180 w 2392"/>
                <a:gd name="T31" fmla="*/ 365 h 881"/>
                <a:gd name="T32" fmla="*/ 1073 w 2392"/>
                <a:gd name="T33" fmla="*/ 371 h 881"/>
                <a:gd name="T34" fmla="*/ 972 w 2392"/>
                <a:gd name="T35" fmla="*/ 383 h 881"/>
                <a:gd name="T36" fmla="*/ 936 w 2392"/>
                <a:gd name="T37" fmla="*/ 401 h 881"/>
                <a:gd name="T38" fmla="*/ 834 w 2392"/>
                <a:gd name="T39" fmla="*/ 419 h 881"/>
                <a:gd name="T40" fmla="*/ 793 w 2392"/>
                <a:gd name="T41" fmla="*/ 419 h 881"/>
                <a:gd name="T42" fmla="*/ 674 w 2392"/>
                <a:gd name="T43" fmla="*/ 437 h 881"/>
                <a:gd name="T44" fmla="*/ 608 w 2392"/>
                <a:gd name="T45" fmla="*/ 473 h 881"/>
                <a:gd name="T46" fmla="*/ 513 w 2392"/>
                <a:gd name="T47" fmla="*/ 467 h 881"/>
                <a:gd name="T48" fmla="*/ 436 w 2392"/>
                <a:gd name="T49" fmla="*/ 491 h 881"/>
                <a:gd name="T50" fmla="*/ 418 w 2392"/>
                <a:gd name="T51" fmla="*/ 539 h 881"/>
                <a:gd name="T52" fmla="*/ 352 w 2392"/>
                <a:gd name="T53" fmla="*/ 569 h 881"/>
                <a:gd name="T54" fmla="*/ 227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68 w 2392"/>
                <a:gd name="T65" fmla="*/ 653 h 881"/>
                <a:gd name="T66" fmla="*/ 483 w 2392"/>
                <a:gd name="T67" fmla="*/ 569 h 881"/>
                <a:gd name="T68" fmla="*/ 578 w 2392"/>
                <a:gd name="T69" fmla="*/ 521 h 881"/>
                <a:gd name="T70" fmla="*/ 656 w 2392"/>
                <a:gd name="T71" fmla="*/ 515 h 881"/>
                <a:gd name="T72" fmla="*/ 888 w 2392"/>
                <a:gd name="T73" fmla="*/ 461 h 881"/>
                <a:gd name="T74" fmla="*/ 1168 w 2392"/>
                <a:gd name="T75" fmla="*/ 425 h 881"/>
                <a:gd name="T76" fmla="*/ 1312 w 2392"/>
                <a:gd name="T77" fmla="*/ 461 h 881"/>
                <a:gd name="T78" fmla="*/ 1442 w 2392"/>
                <a:gd name="T79" fmla="*/ 533 h 881"/>
                <a:gd name="T80" fmla="*/ 1460 w 2392"/>
                <a:gd name="T81" fmla="*/ 617 h 881"/>
                <a:gd name="T82" fmla="*/ 1401 w 2392"/>
                <a:gd name="T83" fmla="*/ 653 h 881"/>
                <a:gd name="T84" fmla="*/ 1246 w 2392"/>
                <a:gd name="T85" fmla="*/ 701 h 881"/>
                <a:gd name="T86" fmla="*/ 1132 w 2392"/>
                <a:gd name="T87" fmla="*/ 755 h 881"/>
                <a:gd name="T88" fmla="*/ 1085 w 2392"/>
                <a:gd name="T89" fmla="*/ 809 h 881"/>
                <a:gd name="T90" fmla="*/ 1097 w 2392"/>
                <a:gd name="T91" fmla="*/ 869 h 881"/>
                <a:gd name="T92" fmla="*/ 1126 w 2392"/>
                <a:gd name="T93" fmla="*/ 881 h 881"/>
                <a:gd name="T94" fmla="*/ 1228 w 2392"/>
                <a:gd name="T95" fmla="*/ 869 h 881"/>
                <a:gd name="T96" fmla="*/ 1413 w 2392"/>
                <a:gd name="T97" fmla="*/ 857 h 881"/>
                <a:gd name="T98" fmla="*/ 1466 w 2392"/>
                <a:gd name="T99" fmla="*/ 851 h 881"/>
                <a:gd name="T100" fmla="*/ 1508 w 2392"/>
                <a:gd name="T101" fmla="*/ 833 h 881"/>
                <a:gd name="T102" fmla="*/ 1705 w 2392"/>
                <a:gd name="T103" fmla="*/ 743 h 881"/>
                <a:gd name="T104" fmla="*/ 1836 w 2392"/>
                <a:gd name="T105" fmla="*/ 689 h 881"/>
                <a:gd name="T106" fmla="*/ 1914 w 2392"/>
                <a:gd name="T107" fmla="*/ 581 h 881"/>
                <a:gd name="T108" fmla="*/ 2074 w 2392"/>
                <a:gd name="T109" fmla="*/ 389 h 881"/>
                <a:gd name="T110" fmla="*/ 2242 w 2392"/>
                <a:gd name="T111" fmla="*/ 269 h 881"/>
                <a:gd name="T112" fmla="*/ 2289 w 2392"/>
                <a:gd name="T113" fmla="*/ 239 h 881"/>
                <a:gd name="T114" fmla="*/ 2432 w 2392"/>
                <a:gd name="T115" fmla="*/ 0 h 881"/>
                <a:gd name="T116" fmla="*/ 2342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5612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042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5614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25615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25616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046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25618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5619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25620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25621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5F93679-4382-4F07-802E-D4B4A1BC64E7}" type="slidenum">
              <a:rPr lang="en-US" altLang="zh-TW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25622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09610618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kumimoji="1"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118787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033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034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18790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036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88 w 185"/>
                <a:gd name="T1" fmla="*/ 0 h 120"/>
                <a:gd name="T2" fmla="*/ 188 w 185"/>
                <a:gd name="T3" fmla="*/ 6 h 120"/>
                <a:gd name="T4" fmla="*/ 188 w 185"/>
                <a:gd name="T5" fmla="*/ 18 h 120"/>
                <a:gd name="T6" fmla="*/ 188 w 185"/>
                <a:gd name="T7" fmla="*/ 36 h 120"/>
                <a:gd name="T8" fmla="*/ 182 w 185"/>
                <a:gd name="T9" fmla="*/ 54 h 120"/>
                <a:gd name="T10" fmla="*/ 164 w 185"/>
                <a:gd name="T11" fmla="*/ 72 h 120"/>
                <a:gd name="T12" fmla="*/ 140 w 185"/>
                <a:gd name="T13" fmla="*/ 96 h 120"/>
                <a:gd name="T14" fmla="*/ 104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88 w 185"/>
                <a:gd name="T29" fmla="*/ 0 h 120"/>
                <a:gd name="T30" fmla="*/ 188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037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038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40 w 526"/>
                <a:gd name="T17" fmla="*/ 179 h 275"/>
                <a:gd name="T18" fmla="*/ 212 w 526"/>
                <a:gd name="T19" fmla="*/ 143 h 275"/>
                <a:gd name="T20" fmla="*/ 254 w 526"/>
                <a:gd name="T21" fmla="*/ 120 h 275"/>
                <a:gd name="T22" fmla="*/ 302 w 526"/>
                <a:gd name="T23" fmla="*/ 96 h 275"/>
                <a:gd name="T24" fmla="*/ 399 w 526"/>
                <a:gd name="T25" fmla="*/ 48 h 275"/>
                <a:gd name="T26" fmla="*/ 448 w 526"/>
                <a:gd name="T27" fmla="*/ 30 h 275"/>
                <a:gd name="T28" fmla="*/ 484 w 526"/>
                <a:gd name="T29" fmla="*/ 12 h 275"/>
                <a:gd name="T30" fmla="*/ 508 w 526"/>
                <a:gd name="T31" fmla="*/ 6 h 275"/>
                <a:gd name="T32" fmla="*/ 526 w 526"/>
                <a:gd name="T33" fmla="*/ 0 h 275"/>
                <a:gd name="T34" fmla="*/ 532 w 526"/>
                <a:gd name="T35" fmla="*/ 0 h 275"/>
                <a:gd name="T36" fmla="*/ 526 w 526"/>
                <a:gd name="T37" fmla="*/ 6 h 275"/>
                <a:gd name="T38" fmla="*/ 514 w 526"/>
                <a:gd name="T39" fmla="*/ 12 h 275"/>
                <a:gd name="T40" fmla="*/ 490 w 526"/>
                <a:gd name="T41" fmla="*/ 24 h 275"/>
                <a:gd name="T42" fmla="*/ 466 w 526"/>
                <a:gd name="T43" fmla="*/ 42 h 275"/>
                <a:gd name="T44" fmla="*/ 442 w 526"/>
                <a:gd name="T45" fmla="*/ 54 h 275"/>
                <a:gd name="T46" fmla="*/ 399 w 526"/>
                <a:gd name="T47" fmla="*/ 78 h 275"/>
                <a:gd name="T48" fmla="*/ 343 w 526"/>
                <a:gd name="T49" fmla="*/ 108 h 275"/>
                <a:gd name="T50" fmla="*/ 278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039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3 w 718"/>
                <a:gd name="T17" fmla="*/ 228 h 306"/>
                <a:gd name="T18" fmla="*/ 129 w 718"/>
                <a:gd name="T19" fmla="*/ 228 h 306"/>
                <a:gd name="T20" fmla="*/ 147 w 718"/>
                <a:gd name="T21" fmla="*/ 222 h 306"/>
                <a:gd name="T22" fmla="*/ 171 w 718"/>
                <a:gd name="T23" fmla="*/ 216 h 306"/>
                <a:gd name="T24" fmla="*/ 201 w 718"/>
                <a:gd name="T25" fmla="*/ 204 h 306"/>
                <a:gd name="T26" fmla="*/ 278 w 718"/>
                <a:gd name="T27" fmla="*/ 180 h 306"/>
                <a:gd name="T28" fmla="*/ 377 w 718"/>
                <a:gd name="T29" fmla="*/ 156 h 306"/>
                <a:gd name="T30" fmla="*/ 467 w 718"/>
                <a:gd name="T31" fmla="*/ 126 h 306"/>
                <a:gd name="T32" fmla="*/ 550 w 718"/>
                <a:gd name="T33" fmla="*/ 102 h 306"/>
                <a:gd name="T34" fmla="*/ 580 w 718"/>
                <a:gd name="T35" fmla="*/ 90 h 306"/>
                <a:gd name="T36" fmla="*/ 613 w 718"/>
                <a:gd name="T37" fmla="*/ 84 h 306"/>
                <a:gd name="T38" fmla="*/ 631 w 718"/>
                <a:gd name="T39" fmla="*/ 78 h 306"/>
                <a:gd name="T40" fmla="*/ 637 w 718"/>
                <a:gd name="T41" fmla="*/ 72 h 306"/>
                <a:gd name="T42" fmla="*/ 643 w 718"/>
                <a:gd name="T43" fmla="*/ 66 h 306"/>
                <a:gd name="T44" fmla="*/ 661 w 718"/>
                <a:gd name="T45" fmla="*/ 60 h 306"/>
                <a:gd name="T46" fmla="*/ 703 w 718"/>
                <a:gd name="T47" fmla="*/ 30 h 306"/>
                <a:gd name="T48" fmla="*/ 721 w 718"/>
                <a:gd name="T49" fmla="*/ 18 h 306"/>
                <a:gd name="T50" fmla="*/ 727 w 718"/>
                <a:gd name="T51" fmla="*/ 6 h 306"/>
                <a:gd name="T52" fmla="*/ 721 w 718"/>
                <a:gd name="T53" fmla="*/ 0 h 306"/>
                <a:gd name="T54" fmla="*/ 697 w 718"/>
                <a:gd name="T55" fmla="*/ 0 h 306"/>
                <a:gd name="T56" fmla="*/ 637 w 718"/>
                <a:gd name="T57" fmla="*/ 0 h 306"/>
                <a:gd name="T58" fmla="*/ 586 w 718"/>
                <a:gd name="T59" fmla="*/ 0 h 306"/>
                <a:gd name="T60" fmla="*/ 550 w 718"/>
                <a:gd name="T61" fmla="*/ 0 h 306"/>
                <a:gd name="T62" fmla="*/ 520 w 718"/>
                <a:gd name="T63" fmla="*/ 18 h 306"/>
                <a:gd name="T64" fmla="*/ 491 w 718"/>
                <a:gd name="T65" fmla="*/ 42 h 306"/>
                <a:gd name="T66" fmla="*/ 473 w 718"/>
                <a:gd name="T67" fmla="*/ 54 h 306"/>
                <a:gd name="T68" fmla="*/ 455 w 718"/>
                <a:gd name="T69" fmla="*/ 60 h 306"/>
                <a:gd name="T70" fmla="*/ 431 w 718"/>
                <a:gd name="T71" fmla="*/ 60 h 306"/>
                <a:gd name="T72" fmla="*/ 395 w 718"/>
                <a:gd name="T73" fmla="*/ 66 h 306"/>
                <a:gd name="T74" fmla="*/ 350 w 718"/>
                <a:gd name="T75" fmla="*/ 84 h 306"/>
                <a:gd name="T76" fmla="*/ 314 w 718"/>
                <a:gd name="T77" fmla="*/ 108 h 306"/>
                <a:gd name="T78" fmla="*/ 290 w 718"/>
                <a:gd name="T79" fmla="*/ 126 h 306"/>
                <a:gd name="T80" fmla="*/ 278 w 718"/>
                <a:gd name="T81" fmla="*/ 132 h 306"/>
                <a:gd name="T82" fmla="*/ 260 w 718"/>
                <a:gd name="T83" fmla="*/ 138 h 306"/>
                <a:gd name="T84" fmla="*/ 224 w 718"/>
                <a:gd name="T85" fmla="*/ 138 h 306"/>
                <a:gd name="T86" fmla="*/ 189 w 718"/>
                <a:gd name="T87" fmla="*/ 138 h 306"/>
                <a:gd name="T88" fmla="*/ 183 w 718"/>
                <a:gd name="T89" fmla="*/ 138 h 306"/>
                <a:gd name="T90" fmla="*/ 177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040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253 w 2392"/>
                <a:gd name="T1" fmla="*/ 54 h 881"/>
                <a:gd name="T2" fmla="*/ 2210 w 2392"/>
                <a:gd name="T3" fmla="*/ 54 h 881"/>
                <a:gd name="T4" fmla="*/ 2168 w 2392"/>
                <a:gd name="T5" fmla="*/ 66 h 881"/>
                <a:gd name="T6" fmla="*/ 2042 w 2392"/>
                <a:gd name="T7" fmla="*/ 101 h 881"/>
                <a:gd name="T8" fmla="*/ 1977 w 2392"/>
                <a:gd name="T9" fmla="*/ 119 h 881"/>
                <a:gd name="T10" fmla="*/ 1878 w 2392"/>
                <a:gd name="T11" fmla="*/ 167 h 881"/>
                <a:gd name="T12" fmla="*/ 1854 w 2392"/>
                <a:gd name="T13" fmla="*/ 245 h 881"/>
                <a:gd name="T14" fmla="*/ 1860 w 2392"/>
                <a:gd name="T15" fmla="*/ 305 h 881"/>
                <a:gd name="T16" fmla="*/ 1776 w 2392"/>
                <a:gd name="T17" fmla="*/ 317 h 881"/>
                <a:gd name="T18" fmla="*/ 1612 w 2392"/>
                <a:gd name="T19" fmla="*/ 263 h 881"/>
                <a:gd name="T20" fmla="*/ 1522 w 2392"/>
                <a:gd name="T21" fmla="*/ 257 h 881"/>
                <a:gd name="T22" fmla="*/ 1414 w 2392"/>
                <a:gd name="T23" fmla="*/ 311 h 881"/>
                <a:gd name="T24" fmla="*/ 1346 w 2392"/>
                <a:gd name="T25" fmla="*/ 353 h 881"/>
                <a:gd name="T26" fmla="*/ 1322 w 2392"/>
                <a:gd name="T27" fmla="*/ 359 h 881"/>
                <a:gd name="T28" fmla="*/ 1226 w 2392"/>
                <a:gd name="T29" fmla="*/ 371 h 881"/>
                <a:gd name="T30" fmla="*/ 1172 w 2392"/>
                <a:gd name="T31" fmla="*/ 365 h 881"/>
                <a:gd name="T32" fmla="*/ 1065 w 2392"/>
                <a:gd name="T33" fmla="*/ 371 h 881"/>
                <a:gd name="T34" fmla="*/ 966 w 2392"/>
                <a:gd name="T35" fmla="*/ 383 h 881"/>
                <a:gd name="T36" fmla="*/ 930 w 2392"/>
                <a:gd name="T37" fmla="*/ 401 h 881"/>
                <a:gd name="T38" fmla="*/ 828 w 2392"/>
                <a:gd name="T39" fmla="*/ 419 h 881"/>
                <a:gd name="T40" fmla="*/ 787 w 2392"/>
                <a:gd name="T41" fmla="*/ 419 h 881"/>
                <a:gd name="T42" fmla="*/ 670 w 2392"/>
                <a:gd name="T43" fmla="*/ 437 h 881"/>
                <a:gd name="T44" fmla="*/ 604 w 2392"/>
                <a:gd name="T45" fmla="*/ 473 h 881"/>
                <a:gd name="T46" fmla="*/ 509 w 2392"/>
                <a:gd name="T47" fmla="*/ 467 h 881"/>
                <a:gd name="T48" fmla="*/ 434 w 2392"/>
                <a:gd name="T49" fmla="*/ 491 h 881"/>
                <a:gd name="T50" fmla="*/ 416 w 2392"/>
                <a:gd name="T51" fmla="*/ 539 h 881"/>
                <a:gd name="T52" fmla="*/ 350 w 2392"/>
                <a:gd name="T53" fmla="*/ 569 h 881"/>
                <a:gd name="T54" fmla="*/ 225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66 w 2392"/>
                <a:gd name="T65" fmla="*/ 653 h 881"/>
                <a:gd name="T66" fmla="*/ 479 w 2392"/>
                <a:gd name="T67" fmla="*/ 569 h 881"/>
                <a:gd name="T68" fmla="*/ 574 w 2392"/>
                <a:gd name="T69" fmla="*/ 521 h 881"/>
                <a:gd name="T70" fmla="*/ 652 w 2392"/>
                <a:gd name="T71" fmla="*/ 515 h 881"/>
                <a:gd name="T72" fmla="*/ 882 w 2392"/>
                <a:gd name="T73" fmla="*/ 461 h 881"/>
                <a:gd name="T74" fmla="*/ 1160 w 2392"/>
                <a:gd name="T75" fmla="*/ 425 h 881"/>
                <a:gd name="T76" fmla="*/ 1304 w 2392"/>
                <a:gd name="T77" fmla="*/ 461 h 881"/>
                <a:gd name="T78" fmla="*/ 1432 w 2392"/>
                <a:gd name="T79" fmla="*/ 533 h 881"/>
                <a:gd name="T80" fmla="*/ 1450 w 2392"/>
                <a:gd name="T81" fmla="*/ 617 h 881"/>
                <a:gd name="T82" fmla="*/ 1391 w 2392"/>
                <a:gd name="T83" fmla="*/ 653 h 881"/>
                <a:gd name="T84" fmla="*/ 1238 w 2392"/>
                <a:gd name="T85" fmla="*/ 701 h 881"/>
                <a:gd name="T86" fmla="*/ 1124 w 2392"/>
                <a:gd name="T87" fmla="*/ 755 h 881"/>
                <a:gd name="T88" fmla="*/ 1077 w 2392"/>
                <a:gd name="T89" fmla="*/ 809 h 881"/>
                <a:gd name="T90" fmla="*/ 1089 w 2392"/>
                <a:gd name="T91" fmla="*/ 869 h 881"/>
                <a:gd name="T92" fmla="*/ 1118 w 2392"/>
                <a:gd name="T93" fmla="*/ 881 h 881"/>
                <a:gd name="T94" fmla="*/ 1220 w 2392"/>
                <a:gd name="T95" fmla="*/ 869 h 881"/>
                <a:gd name="T96" fmla="*/ 1403 w 2392"/>
                <a:gd name="T97" fmla="*/ 857 h 881"/>
                <a:gd name="T98" fmla="*/ 1456 w 2392"/>
                <a:gd name="T99" fmla="*/ 851 h 881"/>
                <a:gd name="T100" fmla="*/ 1498 w 2392"/>
                <a:gd name="T101" fmla="*/ 833 h 881"/>
                <a:gd name="T102" fmla="*/ 1693 w 2392"/>
                <a:gd name="T103" fmla="*/ 743 h 881"/>
                <a:gd name="T104" fmla="*/ 1824 w 2392"/>
                <a:gd name="T105" fmla="*/ 689 h 881"/>
                <a:gd name="T106" fmla="*/ 1902 w 2392"/>
                <a:gd name="T107" fmla="*/ 581 h 881"/>
                <a:gd name="T108" fmla="*/ 2060 w 2392"/>
                <a:gd name="T109" fmla="*/ 389 h 881"/>
                <a:gd name="T110" fmla="*/ 2228 w 2392"/>
                <a:gd name="T111" fmla="*/ 269 h 881"/>
                <a:gd name="T112" fmla="*/ 2273 w 2392"/>
                <a:gd name="T113" fmla="*/ 239 h 881"/>
                <a:gd name="T114" fmla="*/ 2416 w 2392"/>
                <a:gd name="T115" fmla="*/ 0 h 881"/>
                <a:gd name="T116" fmla="*/ 2326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18796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042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18798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18799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18800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046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118802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18803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118804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118805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74CBEAF-BB1A-4B28-84BA-BF2A83A87A86}" type="slidenum">
              <a:rPr lang="en-US" altLang="zh-TW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118806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14580220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94" r:id="rId18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kumimoji="1"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slide" Target="slide4.xml"/><Relationship Id="rId7" Type="http://schemas.openxmlformats.org/officeDocument/2006/relationships/slide" Target="slide1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2.xml"/><Relationship Id="rId5" Type="http://schemas.openxmlformats.org/officeDocument/2006/relationships/slide" Target="slide9.xml"/><Relationship Id="rId4" Type="http://schemas.openxmlformats.org/officeDocument/2006/relationships/slide" Target="slide5.xml"/><Relationship Id="rId9" Type="http://schemas.openxmlformats.org/officeDocument/2006/relationships/slide" Target="slide1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faculty.pccu.edu.tw/~meng/Gesture-controlled%20TV.mp4" TargetMode="External"/><Relationship Id="rId3" Type="http://schemas.openxmlformats.org/officeDocument/2006/relationships/image" Target="../media/image5.jpeg"/><Relationship Id="rId7" Type="http://schemas.openxmlformats.org/officeDocument/2006/relationships/image" Target="../media/image7.jpeg"/><Relationship Id="rId2" Type="http://schemas.openxmlformats.org/officeDocument/2006/relationships/hyperlink" Target="http://faculty.pccu.edu.tw/~meng/CCU%20Robot1.wmv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faculty.pccu.edu.tw/~meng/China%20Robot%20football%20game.wmv" TargetMode="External"/><Relationship Id="rId5" Type="http://schemas.openxmlformats.org/officeDocument/2006/relationships/image" Target="../media/image6.png"/><Relationship Id="rId10" Type="http://schemas.openxmlformats.org/officeDocument/2006/relationships/slide" Target="slide2.xml"/><Relationship Id="rId4" Type="http://schemas.openxmlformats.org/officeDocument/2006/relationships/hyperlink" Target="http://faculty.pccu.edu.tw/~meng/Automatically-aligned%20gun.wmv" TargetMode="External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slide" Target="slide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hyperlink" Target="http://faculty.pccu.edu.tw/~meng/Hedy%20Lamaar.wmv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://faculty.pccu.edu.tw/~meng/2014.05.02%20Jimmy%20Guo.wmv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hyperlink" Target="http://faculty.pccu.edu.tw/~meng/e-paper.wmv" TargetMode="External"/><Relationship Id="rId7" Type="http://schemas.openxmlformats.org/officeDocument/2006/relationships/hyperlink" Target="http://faculty.pccu.edu.tw/~meng/Electronic%20Keyboard-LiawYuPing.wmv" TargetMode="External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jpeg"/><Relationship Id="rId5" Type="http://schemas.openxmlformats.org/officeDocument/2006/relationships/hyperlink" Target="http://faculty.pccu.edu.tw/~meng/hologram.wmv" TargetMode="External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7.jpeg"/><Relationship Id="rId5" Type="http://schemas.openxmlformats.org/officeDocument/2006/relationships/slide" Target="slide2.xml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9.jpeg"/><Relationship Id="rId7" Type="http://schemas.openxmlformats.org/officeDocument/2006/relationships/hyperlink" Target="http://faculty.pccu.edu.tw/~meng/NTUEE&#21570;&#23416;&#22763;&#25945;&#25480;&#30740;&#30332;&#27490;&#30171;&#26230;&#29255;.mp4" TargetMode="Externa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3.xml"/><Relationship Id="rId6" Type="http://schemas.openxmlformats.org/officeDocument/2006/relationships/slide" Target="slide2.xml"/><Relationship Id="rId5" Type="http://schemas.openxmlformats.org/officeDocument/2006/relationships/image" Target="../media/image40.jpeg"/><Relationship Id="rId4" Type="http://schemas.openxmlformats.org/officeDocument/2006/relationships/hyperlink" Target="http://faculty.pccu.edu.tw/~meng/NTUEE&#21570;&#23416;&#22763;&#25945;&#25480;&#30740;&#30332;CMOS&#26230;&#29255;&#29190;&#30772;&#37323;&#25918;&#20986;&#34277;&#29289;.mp4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3.xml"/><Relationship Id="rId6" Type="http://schemas.openxmlformats.org/officeDocument/2006/relationships/slide" Target="slide2.xml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50.jpeg"/><Relationship Id="rId7" Type="http://schemas.openxmlformats.org/officeDocument/2006/relationships/image" Target="../media/image52.jpeg"/><Relationship Id="rId2" Type="http://schemas.openxmlformats.org/officeDocument/2006/relationships/hyperlink" Target="http://faculty.pccu.edu.tw/~meng/4.wmv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faculty.pccu.edu.tw/~meng/Hamiltonian4.avi" TargetMode="External"/><Relationship Id="rId5" Type="http://schemas.openxmlformats.org/officeDocument/2006/relationships/image" Target="../media/image51.jpeg"/><Relationship Id="rId4" Type="http://schemas.openxmlformats.org/officeDocument/2006/relationships/hyperlink" Target="http://faculty.pccu.edu.tw/~meng/Euler4.wmv" TargetMode="External"/><Relationship Id="rId9" Type="http://schemas.openxmlformats.org/officeDocument/2006/relationships/image" Target="../media/image5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faculty.pccu.edu.tw/~meng/Mercedes%20Autonomous%20Driving.mp4" TargetMode="External"/><Relationship Id="rId3" Type="http://schemas.openxmlformats.org/officeDocument/2006/relationships/image" Target="../media/image54.jpeg"/><Relationship Id="rId7" Type="http://schemas.openxmlformats.org/officeDocument/2006/relationships/image" Target="../media/image56.jpeg"/><Relationship Id="rId2" Type="http://schemas.openxmlformats.org/officeDocument/2006/relationships/hyperlink" Target="http://faculty.pccu.edu.tw/~meng/iPad%202%20Hologram.wmv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faculty.pccu.edu.tw/~meng/2004%20Automatically-drived%20Car.mp4" TargetMode="External"/><Relationship Id="rId5" Type="http://schemas.openxmlformats.org/officeDocument/2006/relationships/image" Target="../media/image55.jpeg"/><Relationship Id="rId4" Type="http://schemas.openxmlformats.org/officeDocument/2006/relationships/hyperlink" Target="http://faculty.pccu.edu.tw/~meng/Body%20Sensing-Xbox%20360%20Kinect.wmv" TargetMode="External"/><Relationship Id="rId9" Type="http://schemas.openxmlformats.org/officeDocument/2006/relationships/image" Target="../media/image57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faculty.pccu.edu.tw/~meng/Car%20Electronics.mp4" TargetMode="External"/><Relationship Id="rId3" Type="http://schemas.openxmlformats.org/officeDocument/2006/relationships/image" Target="../media/image58.jpeg"/><Relationship Id="rId7" Type="http://schemas.openxmlformats.org/officeDocument/2006/relationships/image" Target="../media/image60.jpeg"/><Relationship Id="rId2" Type="http://schemas.openxmlformats.org/officeDocument/2006/relationships/hyperlink" Target="http://faculty.pccu.edu.tw/~meng/Tesla%20Electric%20Car.mp4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faculty.pccu.edu.tw/~meng/Auto-drive.mp4" TargetMode="External"/><Relationship Id="rId5" Type="http://schemas.openxmlformats.org/officeDocument/2006/relationships/image" Target="../media/image59.jpg"/><Relationship Id="rId4" Type="http://schemas.openxmlformats.org/officeDocument/2006/relationships/hyperlink" Target="http://faculty.pccu.edu.tw/~meng/2015%20NCTU%20Golf%20Car%20Control.wmv" TargetMode="External"/><Relationship Id="rId9" Type="http://schemas.openxmlformats.org/officeDocument/2006/relationships/image" Target="../media/image6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faculty.pccu.edu.tw/~meng/Hwa-Kang%20Trajectory.wmv" TargetMode="External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7" Type="http://schemas.openxmlformats.org/officeDocument/2006/relationships/image" Target="../media/image68.jpg"/><Relationship Id="rId2" Type="http://schemas.openxmlformats.org/officeDocument/2006/relationships/hyperlink" Target="http://faculty.pccu.edu.tw/~meng/BenQ%20Transparent%20Display.wmv" TargetMode="Externa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://faculty.pccu.edu.tw/~meng/Transparant%20Cellular%20Phone%20made%20in%20Taiwan.mp4" TargetMode="External"/><Relationship Id="rId5" Type="http://schemas.openxmlformats.org/officeDocument/2006/relationships/image" Target="../media/image67.jpg"/><Relationship Id="rId4" Type="http://schemas.openxmlformats.org/officeDocument/2006/relationships/hyperlink" Target="http://faculty.pccu.edu.tw/~meng/Transparant%20Display.wmv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2.jpeg"/><Relationship Id="rId4" Type="http://schemas.openxmlformats.org/officeDocument/2006/relationships/hyperlink" Target="http://faculty.pccu.edu.tw/~meng/2013%20Introduction%20to%20Patent%20of%20Kinect%20Systems.wmv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9.png"/><Relationship Id="rId4" Type="http://schemas.openxmlformats.org/officeDocument/2006/relationships/image" Target="../media/image78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1768475"/>
            <a:ext cx="7772400" cy="1736725"/>
          </a:xfrm>
        </p:spPr>
        <p:txBody>
          <a:bodyPr anchor="b"/>
          <a:lstStyle/>
          <a:p>
            <a:pPr eaLnBrk="1" hangingPunct="1">
              <a:defRPr/>
            </a:pPr>
            <a:r>
              <a:rPr lang="zh-TW" altLang="en-US" sz="3600" dirty="0" smtClean="0">
                <a:solidFill>
                  <a:schemeClr val="tx1"/>
                </a:solidFill>
                <a:effectLst/>
                <a:ea typeface="標楷體" pitchFamily="65" charset="-120"/>
              </a:rPr>
              <a:t>大學電機類學程及文大電機系介紹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marL="0" indent="0" algn="ctr" eaLnBrk="1" hangingPunct="1">
              <a:buFontTx/>
              <a:buNone/>
              <a:defRPr/>
            </a:pPr>
            <a:r>
              <a:rPr lang="zh-TW" altLang="en-US" sz="2800" b="1" dirty="0" smtClean="0">
                <a:effectLst/>
                <a:ea typeface="標楷體" pitchFamily="65" charset="-120"/>
              </a:rPr>
              <a:t>文化大學電機系</a:t>
            </a:r>
            <a:r>
              <a:rPr lang="zh-TW" altLang="en-US" sz="2800" b="1" dirty="0" smtClean="0">
                <a:effectLst/>
                <a:latin typeface="標楷體" pitchFamily="65" charset="-120"/>
                <a:ea typeface="標楷體" pitchFamily="65" charset="-120"/>
              </a:rPr>
              <a:t>主任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zh-TW" altLang="en-US" sz="2800" b="1" dirty="0" smtClean="0">
                <a:effectLst/>
                <a:latin typeface="標楷體" pitchFamily="65" charset="-120"/>
                <a:ea typeface="標楷體" pitchFamily="65" charset="-120"/>
              </a:rPr>
              <a:t>李克怡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en-US" altLang="zh-TW" sz="2800" b="1" dirty="0" smtClean="0">
                <a:effectLst/>
                <a:latin typeface="Times New Roman" pitchFamily="18" charset="0"/>
              </a:rPr>
              <a:t>2015.03.04</a:t>
            </a:r>
          </a:p>
        </p:txBody>
      </p:sp>
      <p:pic>
        <p:nvPicPr>
          <p:cNvPr id="3076" name="Picture 4" descr="9-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09600"/>
            <a:ext cx="4257675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 descr="未命名 -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609600"/>
            <a:ext cx="3124200" cy="163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 descr="lvh62_feature_to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876800"/>
            <a:ext cx="18288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 descr="untitle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876800"/>
            <a:ext cx="1905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384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TW" altLang="en-US" sz="4800" b="0" dirty="0" smtClean="0">
                <a:solidFill>
                  <a:schemeClr val="tx1"/>
                </a:solidFill>
                <a:effectLst/>
                <a:ea typeface="標楷體" pitchFamily="65" charset="-120"/>
              </a:rPr>
              <a:t>電機類學程分類─</a:t>
            </a:r>
            <a:br>
              <a:rPr lang="zh-TW" altLang="en-US" sz="4800" b="0" dirty="0" smtClean="0">
                <a:solidFill>
                  <a:schemeClr val="tx1"/>
                </a:solidFill>
                <a:effectLst/>
                <a:ea typeface="標楷體" pitchFamily="65" charset="-120"/>
              </a:rPr>
            </a:br>
            <a:r>
              <a:rPr lang="zh-TW" altLang="en-US" sz="3600" b="0" dirty="0" smtClean="0">
                <a:solidFill>
                  <a:schemeClr val="tx1"/>
                </a:solidFill>
                <a:effectLst/>
                <a:ea typeface="標楷體" pitchFamily="65" charset="-120"/>
              </a:rPr>
              <a:t>與醫學系一樣重視分科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2400" dirty="0" smtClean="0">
                <a:latin typeface="Times New Roman" pitchFamily="18" charset="0"/>
                <a:ea typeface="標楷體" pitchFamily="65" charset="-120"/>
                <a:hlinkClick r:id="rId2" action="ppaction://hlinksldjump"/>
              </a:rPr>
              <a:t>自動控制</a:t>
            </a:r>
            <a:r>
              <a:rPr lang="en-US" altLang="zh-TW" sz="2400" dirty="0" smtClean="0">
                <a:latin typeface="Times New Roman" pitchFamily="18" charset="0"/>
                <a:ea typeface="標楷體" pitchFamily="65" charset="-120"/>
                <a:hlinkClick r:id="rId2" action="ppaction://hlinksldjump"/>
              </a:rPr>
              <a:t>(Automatic Control)</a:t>
            </a:r>
            <a:endParaRPr lang="en-US" altLang="zh-TW" sz="2400" dirty="0" smtClean="0">
              <a:latin typeface="Times New Roman" pitchFamily="18" charset="0"/>
              <a:ea typeface="標楷體" pitchFamily="65" charset="-120"/>
            </a:endParaRPr>
          </a:p>
          <a:p>
            <a:pPr eaLnBrk="1" hangingPunct="1">
              <a:defRPr/>
            </a:pPr>
            <a:r>
              <a:rPr lang="zh-TW" altLang="en-US" sz="2400" dirty="0" smtClean="0">
                <a:latin typeface="Times New Roman" pitchFamily="18" charset="0"/>
                <a:ea typeface="標楷體" pitchFamily="65" charset="-120"/>
                <a:hlinkClick r:id="rId3" action="ppaction://hlinksldjump"/>
              </a:rPr>
              <a:t>電波</a:t>
            </a:r>
            <a:r>
              <a:rPr lang="en-US" altLang="zh-TW" sz="2400" dirty="0" smtClean="0">
                <a:latin typeface="Times New Roman" pitchFamily="18" charset="0"/>
                <a:ea typeface="標楷體" pitchFamily="65" charset="-120"/>
                <a:hlinkClick r:id="rId3" action="ppaction://hlinksldjump"/>
              </a:rPr>
              <a:t>(Electromagnetic Wave)</a:t>
            </a:r>
            <a:r>
              <a:rPr lang="zh-TW" altLang="en-US" sz="2400" dirty="0">
                <a:latin typeface="Times New Roman" pitchFamily="18" charset="0"/>
                <a:ea typeface="標楷體" pitchFamily="65" charset="-120"/>
                <a:hlinkClick r:id="rId3" action="ppaction://hlinksldjump"/>
              </a:rPr>
              <a:t>與</a:t>
            </a:r>
            <a:r>
              <a:rPr lang="zh-TW" altLang="en-US" sz="2400" dirty="0" smtClean="0">
                <a:latin typeface="Times New Roman" pitchFamily="18" charset="0"/>
                <a:ea typeface="標楷體" pitchFamily="65" charset="-120"/>
                <a:hlinkClick r:id="rId3" action="ppaction://hlinksldjump"/>
              </a:rPr>
              <a:t>遙測</a:t>
            </a:r>
            <a:r>
              <a:rPr lang="en-US" altLang="zh-TW" sz="2400" dirty="0" smtClean="0">
                <a:latin typeface="Times New Roman" pitchFamily="18" charset="0"/>
                <a:ea typeface="標楷體" pitchFamily="65" charset="-120"/>
                <a:hlinkClick r:id="rId3" action="ppaction://hlinksldjump"/>
              </a:rPr>
              <a:t>(Remote Sensing)</a:t>
            </a:r>
            <a:endParaRPr lang="en-US" altLang="zh-TW" sz="2400" dirty="0" smtClean="0">
              <a:latin typeface="Times New Roman" pitchFamily="18" charset="0"/>
              <a:ea typeface="標楷體" pitchFamily="65" charset="-120"/>
            </a:endParaRPr>
          </a:p>
          <a:p>
            <a:pPr eaLnBrk="1" hangingPunct="1">
              <a:defRPr/>
            </a:pPr>
            <a:r>
              <a:rPr lang="zh-TW" altLang="en-US" sz="2400" dirty="0" smtClean="0">
                <a:latin typeface="Times New Roman" pitchFamily="18" charset="0"/>
                <a:ea typeface="標楷體" pitchFamily="65" charset="-120"/>
                <a:hlinkClick r:id="rId4" action="ppaction://hlinksldjump"/>
              </a:rPr>
              <a:t>通訊</a:t>
            </a:r>
            <a:r>
              <a:rPr lang="en-US" altLang="zh-TW" sz="2400" dirty="0" smtClean="0">
                <a:latin typeface="Times New Roman" pitchFamily="18" charset="0"/>
                <a:ea typeface="標楷體" pitchFamily="65" charset="-120"/>
                <a:hlinkClick r:id="rId4" action="ppaction://hlinksldjump"/>
              </a:rPr>
              <a:t>(Communication)</a:t>
            </a:r>
            <a:r>
              <a:rPr lang="zh-TW" altLang="en-US" sz="2400" dirty="0" smtClean="0">
                <a:latin typeface="Times New Roman" pitchFamily="18" charset="0"/>
                <a:ea typeface="標楷體" pitchFamily="65" charset="-120"/>
                <a:hlinkClick r:id="rId4" action="ppaction://hlinksldjump"/>
              </a:rPr>
              <a:t>與訊號處理</a:t>
            </a:r>
            <a:r>
              <a:rPr lang="en-US" altLang="zh-TW" sz="2400" dirty="0" smtClean="0">
                <a:latin typeface="Times New Roman" pitchFamily="18" charset="0"/>
                <a:ea typeface="標楷體" pitchFamily="65" charset="-120"/>
                <a:hlinkClick r:id="rId4" action="ppaction://hlinksldjump"/>
              </a:rPr>
              <a:t>(Signal Processing)</a:t>
            </a:r>
            <a:endParaRPr lang="en-US" altLang="zh-TW" sz="2400" dirty="0" smtClean="0">
              <a:latin typeface="Times New Roman" pitchFamily="18" charset="0"/>
              <a:ea typeface="標楷體" pitchFamily="65" charset="-120"/>
            </a:endParaRPr>
          </a:p>
          <a:p>
            <a:pPr eaLnBrk="1" hangingPunct="1">
              <a:defRPr/>
            </a:pPr>
            <a:r>
              <a:rPr lang="zh-TW" altLang="en-US" sz="2400" dirty="0" smtClean="0">
                <a:latin typeface="Times New Roman" pitchFamily="18" charset="0"/>
                <a:ea typeface="標楷體" pitchFamily="65" charset="-120"/>
                <a:hlinkClick r:id="rId5" action="ppaction://hlinksldjump"/>
              </a:rPr>
              <a:t>光電</a:t>
            </a:r>
            <a:r>
              <a:rPr lang="en-US" altLang="zh-TW" sz="2400" dirty="0" smtClean="0">
                <a:latin typeface="Times New Roman" pitchFamily="18" charset="0"/>
                <a:ea typeface="標楷體" pitchFamily="65" charset="-120"/>
                <a:hlinkClick r:id="rId5" action="ppaction://hlinksldjump"/>
              </a:rPr>
              <a:t>(Optoelectronics)</a:t>
            </a:r>
            <a:r>
              <a:rPr lang="zh-TW" altLang="en-US" sz="2400" dirty="0" smtClean="0">
                <a:latin typeface="Times New Roman" pitchFamily="18" charset="0"/>
                <a:ea typeface="標楷體" pitchFamily="65" charset="-120"/>
                <a:hlinkClick r:id="rId5" action="ppaction://hlinksldjump"/>
              </a:rPr>
              <a:t>或光子學</a:t>
            </a:r>
            <a:r>
              <a:rPr lang="en-US" altLang="zh-TW" sz="2400" dirty="0" smtClean="0">
                <a:latin typeface="Times New Roman" pitchFamily="18" charset="0"/>
                <a:ea typeface="標楷體" pitchFamily="65" charset="-120"/>
                <a:hlinkClick r:id="rId5" action="ppaction://hlinksldjump"/>
              </a:rPr>
              <a:t>(Photonics)</a:t>
            </a:r>
            <a:endParaRPr lang="en-US" altLang="zh-TW" sz="2400" dirty="0" smtClean="0">
              <a:latin typeface="Times New Roman" pitchFamily="18" charset="0"/>
              <a:ea typeface="標楷體" pitchFamily="65" charset="-120"/>
            </a:endParaRPr>
          </a:p>
          <a:p>
            <a:pPr eaLnBrk="1" hangingPunct="1">
              <a:defRPr/>
            </a:pPr>
            <a:r>
              <a:rPr lang="zh-TW" altLang="en-US" sz="2400" dirty="0" smtClean="0">
                <a:latin typeface="Times New Roman" pitchFamily="18" charset="0"/>
                <a:ea typeface="標楷體" pitchFamily="65" charset="-120"/>
                <a:hlinkClick r:id="rId6" action="ppaction://hlinksldjump"/>
              </a:rPr>
              <a:t>生醫電子</a:t>
            </a:r>
            <a:r>
              <a:rPr lang="en-US" altLang="zh-TW" sz="2400" dirty="0" smtClean="0">
                <a:latin typeface="Times New Roman" pitchFamily="18" charset="0"/>
                <a:ea typeface="標楷體" pitchFamily="65" charset="-120"/>
                <a:hlinkClick r:id="rId6" action="ppaction://hlinksldjump"/>
              </a:rPr>
              <a:t>(Bio-Medical Electronics)</a:t>
            </a:r>
            <a:endParaRPr lang="en-US" altLang="zh-TW" sz="2400" dirty="0" smtClean="0"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zh-TW" altLang="en-US" sz="2400" dirty="0" smtClean="0">
                <a:latin typeface="Times New Roman" pitchFamily="18" charset="0"/>
                <a:ea typeface="標楷體" pitchFamily="65" charset="-120"/>
                <a:hlinkClick r:id="rId7" action="ppaction://hlinksldjump"/>
              </a:rPr>
              <a:t>固態半導體</a:t>
            </a:r>
            <a:r>
              <a:rPr lang="en-US" altLang="zh-TW" sz="2400" dirty="0" smtClean="0">
                <a:latin typeface="Times New Roman" pitchFamily="18" charset="0"/>
                <a:ea typeface="標楷體" pitchFamily="65" charset="-120"/>
                <a:hlinkClick r:id="rId7" action="ppaction://hlinksldjump"/>
              </a:rPr>
              <a:t>(Solid-State Semiconductor)</a:t>
            </a:r>
            <a:r>
              <a:rPr lang="zh-TW" altLang="en-US" sz="2400" dirty="0" smtClean="0">
                <a:latin typeface="Times New Roman" pitchFamily="18" charset="0"/>
                <a:ea typeface="標楷體" pitchFamily="65" charset="-120"/>
                <a:hlinkClick r:id="rId7" action="ppaction://hlinksldjump"/>
              </a:rPr>
              <a:t>或奈米電子</a:t>
            </a:r>
            <a:r>
              <a:rPr lang="en-US" altLang="zh-TW" sz="2400" dirty="0" smtClean="0">
                <a:latin typeface="Times New Roman" pitchFamily="18" charset="0"/>
                <a:ea typeface="標楷體" pitchFamily="65" charset="-120"/>
                <a:hlinkClick r:id="rId7" action="ppaction://hlinksldjump"/>
              </a:rPr>
              <a:t>(</a:t>
            </a:r>
            <a:r>
              <a:rPr lang="en-US" altLang="zh-TW" sz="2400" dirty="0" err="1" smtClean="0">
                <a:latin typeface="Times New Roman" pitchFamily="18" charset="0"/>
                <a:ea typeface="標楷體" pitchFamily="65" charset="-120"/>
                <a:hlinkClick r:id="rId7" action="ppaction://hlinksldjump"/>
              </a:rPr>
              <a:t>Nano</a:t>
            </a:r>
            <a:r>
              <a:rPr lang="en-US" altLang="zh-TW" sz="2400" dirty="0" smtClean="0">
                <a:latin typeface="Times New Roman" pitchFamily="18" charset="0"/>
                <a:ea typeface="標楷體" pitchFamily="65" charset="-120"/>
                <a:hlinkClick r:id="rId7" action="ppaction://hlinksldjump"/>
              </a:rPr>
              <a:t> Electronics)</a:t>
            </a:r>
            <a:endParaRPr lang="en-US" altLang="zh-TW" sz="2400" dirty="0" smtClean="0">
              <a:latin typeface="Times New Roman" pitchFamily="18" charset="0"/>
              <a:ea typeface="標楷體" pitchFamily="65" charset="-12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TW" sz="2400" dirty="0" smtClean="0">
                <a:latin typeface="Times New Roman" pitchFamily="18" charset="0"/>
                <a:ea typeface="標楷體" pitchFamily="65" charset="-120"/>
                <a:hlinkClick r:id="rId7" action="ppaction://hlinksldjump"/>
              </a:rPr>
              <a:t>IC</a:t>
            </a:r>
            <a:r>
              <a:rPr lang="zh-TW" altLang="en-US" sz="2400" dirty="0" smtClean="0">
                <a:latin typeface="Times New Roman" pitchFamily="18" charset="0"/>
                <a:ea typeface="標楷體" pitchFamily="65" charset="-120"/>
                <a:hlinkClick r:id="rId7" action="ppaction://hlinksldjump"/>
              </a:rPr>
              <a:t>設計</a:t>
            </a:r>
            <a:r>
              <a:rPr lang="en-US" altLang="zh-TW" sz="2400" dirty="0" smtClean="0">
                <a:latin typeface="Times New Roman" pitchFamily="18" charset="0"/>
                <a:ea typeface="標楷體" pitchFamily="65" charset="-120"/>
                <a:hlinkClick r:id="rId7" action="ppaction://hlinksldjump"/>
              </a:rPr>
              <a:t>(IC Design)</a:t>
            </a:r>
            <a:endParaRPr lang="en-US" altLang="zh-TW" sz="2400" dirty="0" smtClean="0">
              <a:latin typeface="Times New Roman" pitchFamily="18" charset="0"/>
              <a:ea typeface="標楷體" pitchFamily="65" charset="-12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zh-TW" altLang="en-US" sz="2400" dirty="0" smtClean="0">
                <a:latin typeface="Times New Roman" pitchFamily="18" charset="0"/>
                <a:ea typeface="標楷體" pitchFamily="65" charset="-120"/>
                <a:hlinkClick r:id="rId8" action="ppaction://hlinksldjump"/>
              </a:rPr>
              <a:t>計算機 </a:t>
            </a:r>
            <a:r>
              <a:rPr lang="en-US" altLang="zh-TW" sz="2400" dirty="0" smtClean="0">
                <a:latin typeface="Times New Roman" pitchFamily="18" charset="0"/>
                <a:ea typeface="標楷體" pitchFamily="65" charset="-120"/>
                <a:hlinkClick r:id="rId8" action="ppaction://hlinksldjump"/>
              </a:rPr>
              <a:t>(Computer)</a:t>
            </a:r>
            <a:r>
              <a:rPr lang="zh-TW" altLang="en-US" sz="2400" dirty="0" smtClean="0">
                <a:latin typeface="Times New Roman" pitchFamily="18" charset="0"/>
                <a:ea typeface="標楷體" pitchFamily="65" charset="-120"/>
                <a:hlinkClick r:id="rId8" action="ppaction://hlinksldjump"/>
              </a:rPr>
              <a:t>工程與科學─硬體</a:t>
            </a:r>
            <a:r>
              <a:rPr lang="en-US" altLang="zh-TW" sz="2400" dirty="0" smtClean="0">
                <a:latin typeface="Times New Roman" pitchFamily="18" charset="0"/>
                <a:ea typeface="標楷體" pitchFamily="65" charset="-120"/>
                <a:hlinkClick r:id="rId8" action="ppaction://hlinksldjump"/>
              </a:rPr>
              <a:t>(Hardware)</a:t>
            </a:r>
            <a:r>
              <a:rPr lang="zh-TW" altLang="en-US" sz="2400" dirty="0" smtClean="0">
                <a:latin typeface="Times New Roman" pitchFamily="18" charset="0"/>
                <a:ea typeface="標楷體" pitchFamily="65" charset="-120"/>
                <a:hlinkClick r:id="rId8" action="ppaction://hlinksldjump"/>
              </a:rPr>
              <a:t>、軟體</a:t>
            </a:r>
            <a:r>
              <a:rPr lang="en-US" altLang="zh-TW" sz="2400" dirty="0" smtClean="0">
                <a:latin typeface="Times New Roman" pitchFamily="18" charset="0"/>
                <a:ea typeface="標楷體" pitchFamily="65" charset="-120"/>
                <a:hlinkClick r:id="rId8" action="ppaction://hlinksldjump"/>
              </a:rPr>
              <a:t>(Software)</a:t>
            </a:r>
            <a:r>
              <a:rPr lang="zh-TW" altLang="en-US" sz="2400" dirty="0" smtClean="0">
                <a:latin typeface="Times New Roman" pitchFamily="18" charset="0"/>
                <a:ea typeface="標楷體" pitchFamily="65" charset="-120"/>
                <a:hlinkClick r:id="rId8" action="ppaction://hlinksldjump"/>
              </a:rPr>
              <a:t>、軔體</a:t>
            </a:r>
            <a:r>
              <a:rPr lang="en-US" altLang="zh-TW" sz="2400" dirty="0" smtClean="0">
                <a:latin typeface="Times New Roman" pitchFamily="18" charset="0"/>
                <a:ea typeface="標楷體" pitchFamily="65" charset="-120"/>
                <a:hlinkClick r:id="rId8" action="ppaction://hlinksldjump"/>
              </a:rPr>
              <a:t>(Firmware)</a:t>
            </a:r>
            <a:r>
              <a:rPr lang="zh-TW" altLang="en-US" sz="2400" dirty="0" smtClean="0">
                <a:latin typeface="Times New Roman" pitchFamily="18" charset="0"/>
                <a:ea typeface="標楷體" pitchFamily="65" charset="-120"/>
                <a:hlinkClick r:id="rId8" action="ppaction://hlinksldjump"/>
              </a:rPr>
              <a:t>、電腦輔助設計</a:t>
            </a:r>
            <a:r>
              <a:rPr lang="en-US" altLang="zh-TW" sz="2400" dirty="0" smtClean="0">
                <a:latin typeface="Times New Roman" pitchFamily="18" charset="0"/>
                <a:ea typeface="標楷體" pitchFamily="65" charset="-120"/>
                <a:hlinkClick r:id="rId8" action="ppaction://hlinksldjump"/>
              </a:rPr>
              <a:t>(Computer-Aided Design, CAD)</a:t>
            </a:r>
            <a:endParaRPr lang="en-US" altLang="zh-TW" sz="2400" dirty="0" smtClean="0">
              <a:latin typeface="Times New Roman" pitchFamily="18" charset="0"/>
              <a:ea typeface="標楷體" pitchFamily="65" charset="-12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zh-TW" altLang="en-US" sz="2400" dirty="0" smtClean="0">
                <a:latin typeface="Times New Roman" pitchFamily="18" charset="0"/>
                <a:ea typeface="標楷體" pitchFamily="65" charset="-120"/>
              </a:rPr>
              <a:t>電力</a:t>
            </a:r>
            <a:r>
              <a:rPr lang="en-US" altLang="zh-TW" sz="2400" dirty="0" smtClean="0">
                <a:latin typeface="Times New Roman" pitchFamily="18" charset="0"/>
                <a:ea typeface="標楷體" pitchFamily="65" charset="-120"/>
              </a:rPr>
              <a:t>(Power)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zh-TW" altLang="en-US" sz="2400" dirty="0" smtClean="0">
                <a:latin typeface="Times New Roman" pitchFamily="18" charset="0"/>
                <a:ea typeface="標楷體" pitchFamily="65" charset="-120"/>
                <a:hlinkClick r:id="rId9" action="ppaction://hlinksldjump"/>
              </a:rPr>
              <a:t>上述相關領域或與其他學門之綜合應用</a:t>
            </a:r>
            <a:endParaRPr lang="zh-TW" altLang="en-US" sz="2400" dirty="0" smtClean="0">
              <a:latin typeface="Times New Roman" pitchFamily="18" charset="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59225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zh-TW" altLang="en-US" sz="3600" dirty="0" smtClean="0">
                <a:solidFill>
                  <a:schemeClr val="tx1"/>
                </a:solidFill>
                <a:effectLst/>
                <a:ea typeface="標楷體" pitchFamily="65" charset="-120"/>
              </a:rPr>
              <a:t>控制之例─自走越障車、自動瞄準射擊、手勢控制、小機器人足球賽</a:t>
            </a:r>
          </a:p>
        </p:txBody>
      </p:sp>
      <p:pic>
        <p:nvPicPr>
          <p:cNvPr id="5123" name="Picture 4" descr="CCU Robot1 001_0001">
            <a:hlinkClick r:id="rId2"/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28700" y="1600200"/>
            <a:ext cx="2895600" cy="2171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4" name="Picture 6">
            <a:hlinkClick r:id="rId4"/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64150" y="1600200"/>
            <a:ext cx="2806700" cy="2171700"/>
          </a:xfrm>
        </p:spPr>
      </p:pic>
      <p:pic>
        <p:nvPicPr>
          <p:cNvPr id="5125" name="Picture 3" descr="China Robot football game 001_0001">
            <a:hlinkClick r:id="rId6"/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9700" y="3924300"/>
            <a:ext cx="2895600" cy="2171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6" name="內容版面配置區 2">
            <a:hlinkClick r:id="rId8"/>
          </p:cNvPr>
          <p:cNvPicPr>
            <a:picLocks noGrp="1" noChangeAspect="1"/>
          </p:cNvPicPr>
          <p:nvPr>
            <p:ph sz="quarter" idx="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1088" y="3924300"/>
            <a:ext cx="2790825" cy="2171700"/>
          </a:xfrm>
        </p:spPr>
      </p:pic>
      <p:sp>
        <p:nvSpPr>
          <p:cNvPr id="5127" name="文字方塊 1"/>
          <p:cNvSpPr txBox="1">
            <a:spLocks noChangeArrowheads="1"/>
          </p:cNvSpPr>
          <p:nvPr/>
        </p:nvSpPr>
        <p:spPr bwMode="auto">
          <a:xfrm>
            <a:off x="7620000" y="6216650"/>
            <a:ext cx="1066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Garamond" pitchFamily="18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aramond" pitchFamily="18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aramond" pitchFamily="18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aramond" pitchFamily="18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aramond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aramond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aramond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aramond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aramond" pitchFamily="18" charset="0"/>
                <a:ea typeface="新細明體" charset="-12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FFFFFF"/>
                </a:solidFill>
                <a:hlinkClick r:id="rId10" action="ppaction://hlinksldjump"/>
              </a:rPr>
              <a:t>Back</a:t>
            </a:r>
            <a:endParaRPr lang="zh-TW" altLang="en-US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1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 sz="3200" dirty="0" smtClean="0">
                <a:solidFill>
                  <a:srgbClr val="FFFFFF"/>
                </a:solidFill>
                <a:effectLst/>
                <a:ea typeface="標楷體" pitchFamily="65" charset="-120"/>
              </a:rPr>
              <a:t>電波與遙測之例─天線設計與人造衛星</a:t>
            </a:r>
            <a:r>
              <a:rPr lang="zh-TW" altLang="en-US" sz="3200" dirty="0">
                <a:solidFill>
                  <a:srgbClr val="FFFFFF"/>
                </a:solidFill>
                <a:effectLst/>
                <a:ea typeface="標楷體" pitchFamily="65" charset="-120"/>
              </a:rPr>
              <a:t>遙測</a:t>
            </a:r>
            <a:endParaRPr lang="zh-TW" altLang="en-US" sz="3200" dirty="0"/>
          </a:p>
        </p:txBody>
      </p:sp>
      <p:pic>
        <p:nvPicPr>
          <p:cNvPr id="6147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90650" y="1600200"/>
            <a:ext cx="2171700" cy="2171700"/>
          </a:xfrm>
        </p:spPr>
      </p:pic>
      <p:pic>
        <p:nvPicPr>
          <p:cNvPr id="6148" name="Picture 7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9788" y="1725613"/>
            <a:ext cx="4035425" cy="1920875"/>
          </a:xfrm>
        </p:spPr>
      </p:pic>
      <p:pic>
        <p:nvPicPr>
          <p:cNvPr id="6149" name="Picture 4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1675" y="3924300"/>
            <a:ext cx="3549650" cy="2171700"/>
          </a:xfrm>
        </p:spPr>
      </p:pic>
      <p:pic>
        <p:nvPicPr>
          <p:cNvPr id="6150" name="內容版面配置區 4"/>
          <p:cNvPicPr>
            <a:picLocks noGrp="1" noChangeAspect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02238" y="3924300"/>
            <a:ext cx="2930525" cy="2171700"/>
          </a:xfrm>
        </p:spPr>
      </p:pic>
      <p:sp>
        <p:nvSpPr>
          <p:cNvPr id="6151" name="文字方塊 6"/>
          <p:cNvSpPr txBox="1">
            <a:spLocks noChangeArrowheads="1"/>
          </p:cNvSpPr>
          <p:nvPr/>
        </p:nvSpPr>
        <p:spPr bwMode="auto">
          <a:xfrm>
            <a:off x="7620000" y="6216650"/>
            <a:ext cx="1066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Garamond" pitchFamily="18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aramond" pitchFamily="18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aramond" pitchFamily="18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aramond" pitchFamily="18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aramond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aramond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aramond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aramond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aramond" pitchFamily="18" charset="0"/>
                <a:ea typeface="新細明體" charset="-12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mtClean="0">
                <a:solidFill>
                  <a:srgbClr val="FFFFFF"/>
                </a:solidFill>
                <a:hlinkClick r:id="rId6" action="ppaction://hlinksldjump"/>
              </a:rPr>
              <a:t>Back</a:t>
            </a:r>
            <a:endParaRPr lang="zh-TW" altLang="en-US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16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 sz="3600" dirty="0">
                <a:solidFill>
                  <a:srgbClr val="FFFFFF"/>
                </a:solidFill>
                <a:effectLst/>
                <a:ea typeface="標楷體" pitchFamily="65" charset="-120"/>
              </a:rPr>
              <a:t>通訊</a:t>
            </a:r>
            <a:r>
              <a:rPr lang="zh-TW" altLang="en-US" sz="3600" dirty="0" smtClean="0">
                <a:solidFill>
                  <a:srgbClr val="FFFFFF"/>
                </a:solidFill>
                <a:effectLst/>
                <a:ea typeface="標楷體" pitchFamily="65" charset="-120"/>
              </a:rPr>
              <a:t>與個人通訊</a:t>
            </a:r>
            <a:r>
              <a:rPr lang="zh-TW" altLang="en-US" sz="3600" dirty="0">
                <a:solidFill>
                  <a:srgbClr val="FFFFFF"/>
                </a:solidFill>
                <a:effectLst/>
                <a:ea typeface="標楷體" pitchFamily="65" charset="-120"/>
              </a:rPr>
              <a:t>之母─美國女星</a:t>
            </a:r>
            <a:r>
              <a:rPr lang="en-US" altLang="zh-TW" sz="3600" dirty="0" err="1">
                <a:solidFill>
                  <a:srgbClr val="FFFFFF"/>
                </a:solidFill>
                <a:effectLst/>
                <a:ea typeface="標楷體" pitchFamily="65" charset="-120"/>
              </a:rPr>
              <a:t>Hedy</a:t>
            </a:r>
            <a:r>
              <a:rPr lang="en-US" altLang="zh-TW" sz="3600" dirty="0">
                <a:solidFill>
                  <a:srgbClr val="FFFFFF"/>
                </a:solidFill>
                <a:effectLst/>
                <a:ea typeface="標楷體" pitchFamily="65" charset="-120"/>
              </a:rPr>
              <a:t> </a:t>
            </a:r>
            <a:r>
              <a:rPr lang="en-US" altLang="zh-TW" sz="3600" dirty="0" err="1">
                <a:solidFill>
                  <a:srgbClr val="FFFFFF"/>
                </a:solidFill>
                <a:effectLst/>
                <a:ea typeface="標楷體" pitchFamily="65" charset="-120"/>
              </a:rPr>
              <a:t>Lamarr</a:t>
            </a:r>
            <a:r>
              <a:rPr lang="en-US" altLang="zh-TW" sz="3600" dirty="0" smtClean="0">
                <a:solidFill>
                  <a:srgbClr val="FFFFFF"/>
                </a:solidFill>
                <a:effectLst/>
                <a:ea typeface="標楷體" pitchFamily="65" charset="-12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effectLst/>
                <a:ea typeface="標楷體" pitchFamily="65" charset="-120"/>
              </a:rPr>
              <a:t>跳頻技術發明者</a:t>
            </a:r>
            <a:r>
              <a:rPr lang="en-US" altLang="zh-TW" sz="3600" dirty="0" smtClean="0">
                <a:solidFill>
                  <a:srgbClr val="FFFFFF"/>
                </a:solidFill>
                <a:effectLst/>
                <a:ea typeface="標楷體" pitchFamily="65" charset="-120"/>
              </a:rPr>
              <a:t>)</a:t>
            </a:r>
            <a:endParaRPr lang="zh-TW" altLang="en-US" sz="3600" dirty="0"/>
          </a:p>
        </p:txBody>
      </p:sp>
      <p:pic>
        <p:nvPicPr>
          <p:cNvPr id="7171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5838" y="1600200"/>
            <a:ext cx="2981325" cy="2171700"/>
          </a:xfrm>
        </p:spPr>
      </p:pic>
      <p:pic>
        <p:nvPicPr>
          <p:cNvPr id="7172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91113" y="1600200"/>
            <a:ext cx="3152775" cy="2171700"/>
          </a:xfrm>
        </p:spPr>
      </p:pic>
      <p:pic>
        <p:nvPicPr>
          <p:cNvPr id="7173" name="Picture 4" descr="Hedy Lamaar_0001">
            <a:hlinkClick r:id="rId4"/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28700" y="3924300"/>
            <a:ext cx="2895600" cy="2171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174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34013" y="3924300"/>
            <a:ext cx="2466975" cy="2171700"/>
          </a:xfrm>
          <a:noFill/>
        </p:spPr>
      </p:pic>
    </p:spTree>
    <p:extLst>
      <p:ext uri="{BB962C8B-B14F-4D97-AF65-F5344CB8AC3E}">
        <p14:creationId xmlns:p14="http://schemas.microsoft.com/office/powerpoint/2010/main" val="292243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TW" altLang="en-US" sz="4000" dirty="0" smtClean="0">
                <a:solidFill>
                  <a:schemeClr val="tx1"/>
                </a:solidFill>
                <a:effectLst/>
                <a:ea typeface="標楷體" pitchFamily="65" charset="-120"/>
              </a:rPr>
              <a:t>訊號處理之例─衛星雲圖、打馬賽克</a:t>
            </a:r>
          </a:p>
        </p:txBody>
      </p:sp>
      <p:pic>
        <p:nvPicPr>
          <p:cNvPr id="8195" name="Picture 5" descr="safe_image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9700" y="1600200"/>
            <a:ext cx="2895600" cy="2171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196" name="Picture 4" descr="tut_mosaicAI_0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6750" y="3924300"/>
            <a:ext cx="3619500" cy="2171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197" name="Picture 5" descr="tut_mosaicAI_0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7750" y="3924300"/>
            <a:ext cx="3619500" cy="2171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198" name="Picture 6" descr="303687_463403037023068_169835646_n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4388" y="1609725"/>
            <a:ext cx="3324225" cy="21526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03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zh-TW" altLang="en-US" sz="3600" dirty="0" smtClean="0">
                <a:solidFill>
                  <a:schemeClr val="tx1"/>
                </a:solidFill>
                <a:effectLst/>
                <a:ea typeface="標楷體" pitchFamily="65" charset="-120"/>
              </a:rPr>
              <a:t>影像處理應用之例─隱藏式數位浮水印</a:t>
            </a:r>
          </a:p>
        </p:txBody>
      </p:sp>
      <p:pic>
        <p:nvPicPr>
          <p:cNvPr id="9219" name="Picture 3" descr="未命名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81125" y="3924300"/>
            <a:ext cx="2190750" cy="2171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20" name="Picture 4" descr="未命名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38713" y="1600200"/>
            <a:ext cx="3455987" cy="2171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21" name="Picture 5" descr="未命名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37125" y="3924300"/>
            <a:ext cx="3460750" cy="2171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22" name="Picture 6" descr="未命名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90650" y="1600200"/>
            <a:ext cx="2171700" cy="2171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176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TW" altLang="en-US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影像濃縮技術</a:t>
            </a:r>
          </a:p>
        </p:txBody>
      </p:sp>
      <p:pic>
        <p:nvPicPr>
          <p:cNvPr id="53251" name="內容版面配置區 7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04913" y="1604963"/>
            <a:ext cx="6734175" cy="4486275"/>
          </a:xfrm>
        </p:spPr>
      </p:pic>
    </p:spTree>
    <p:extLst>
      <p:ext uri="{BB962C8B-B14F-4D97-AF65-F5344CB8AC3E}">
        <p14:creationId xmlns:p14="http://schemas.microsoft.com/office/powerpoint/2010/main" val="394978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sz="quarter" idx="4294967295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TW" altLang="en-US" sz="2400" dirty="0" smtClean="0">
                <a:solidFill>
                  <a:schemeClr val="tx1"/>
                </a:solidFill>
                <a:effectLst/>
                <a:ea typeface="標楷體" pitchFamily="65" charset="-120"/>
              </a:rPr>
              <a:t>光電之例─全像術、</a:t>
            </a:r>
            <a:r>
              <a:rPr lang="en-US" altLang="zh-TW" sz="2400" dirty="0" smtClean="0">
                <a:solidFill>
                  <a:schemeClr val="tx1"/>
                </a:solidFill>
                <a:effectLst/>
                <a:ea typeface="標楷體" pitchFamily="65" charset="-120"/>
              </a:rPr>
              <a:t>3D</a:t>
            </a:r>
            <a:r>
              <a:rPr lang="zh-TW" altLang="en-US" sz="2400" dirty="0" smtClean="0">
                <a:solidFill>
                  <a:schemeClr val="tx1"/>
                </a:solidFill>
                <a:effectLst/>
                <a:ea typeface="標楷體" pitchFamily="65" charset="-120"/>
              </a:rPr>
              <a:t>顯示、電子紙張、觸控面板顯示器</a:t>
            </a:r>
          </a:p>
        </p:txBody>
      </p:sp>
      <p:pic>
        <p:nvPicPr>
          <p:cNvPr id="11268" name="Picture 6" descr="1"/>
          <p:cNvPicPr>
            <a:picLocks noGrp="1" noChangeAspect="1" noChangeArrowheads="1" noCrop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38750" y="1852613"/>
            <a:ext cx="2857500" cy="16668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70" name="Picture 5" descr="e-paper_0001">
            <a:hlinkClick r:id="rId3"/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28700" y="3924300"/>
            <a:ext cx="2895600" cy="2171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Picture 5" descr="hologram 001_0001">
            <a:hlinkClick r:id="rId5"/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28700" y="1600200"/>
            <a:ext cx="2895600" cy="2171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3" descr="Electronic Keyboard-LiawYuPing 001_0001">
            <a:hlinkClick r:id="rId7"/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9700" y="3924300"/>
            <a:ext cx="2895600" cy="2171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47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TW" altLang="en-US" sz="4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簡易之</a:t>
            </a:r>
            <a:r>
              <a:rPr lang="en-US" altLang="zh-TW" sz="4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3D</a:t>
            </a:r>
            <a:r>
              <a:rPr lang="zh-TW" altLang="en-US" sz="4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影像原理</a:t>
            </a:r>
          </a:p>
        </p:txBody>
      </p:sp>
      <p:pic>
        <p:nvPicPr>
          <p:cNvPr id="86019" name="Picture 3" descr="13182815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90650" y="1600200"/>
            <a:ext cx="2171700" cy="2171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" name="Picture 5" descr="8690274812291356028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0662" y="1600200"/>
            <a:ext cx="3193676" cy="2171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" name="Picture 6" descr="001832140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2235" y="3924300"/>
            <a:ext cx="3548529" cy="2171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" name="Picture 4" descr="c_1299204161_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9700" y="3924300"/>
            <a:ext cx="2895600" cy="2171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294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TW" altLang="en-US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雷射與其應用</a:t>
            </a:r>
          </a:p>
        </p:txBody>
      </p:sp>
      <p:pic>
        <p:nvPicPr>
          <p:cNvPr id="15" name="Picture 3" descr="未命名 - 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63839" y="1988840"/>
            <a:ext cx="3302436" cy="144016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" name="Picture 4" descr="未命名 - 4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47664" y="4111123"/>
            <a:ext cx="1872208" cy="193164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" name="Picture 4" descr="sony-fire-resistant-plastic-dvd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53075" y="4071937"/>
            <a:ext cx="2228850" cy="1876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/>
        </p:nvSpPr>
        <p:spPr>
          <a:xfrm>
            <a:off x="7308304" y="6165304"/>
            <a:ext cx="624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FFFFFF"/>
                </a:solidFill>
                <a:hlinkClick r:id="rId5" action="ppaction://hlinksldjump"/>
              </a:rPr>
              <a:t>Back</a:t>
            </a:r>
            <a:endParaRPr lang="zh-TW" altLang="en-US" dirty="0">
              <a:solidFill>
                <a:srgbClr val="FFFFFF"/>
              </a:solidFill>
            </a:endParaRPr>
          </a:p>
        </p:txBody>
      </p:sp>
      <p:pic>
        <p:nvPicPr>
          <p:cNvPr id="21" name="Picture 4" descr="laser_pointer_v9_longlife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66990" y="1600200"/>
            <a:ext cx="3019019" cy="2171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955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zh-TW" altLang="en-US" sz="3600" dirty="0" smtClean="0">
                <a:solidFill>
                  <a:schemeClr val="tx1"/>
                </a:solidFill>
                <a:effectLst/>
                <a:ea typeface="標楷體" pitchFamily="65" charset="-120"/>
              </a:rPr>
              <a:t>生醫電子與醫學工程之例─胃鏡</a:t>
            </a:r>
            <a:r>
              <a:rPr lang="en-US" altLang="zh-TW" sz="3600" dirty="0" smtClean="0">
                <a:solidFill>
                  <a:schemeClr val="tx1"/>
                </a:solidFill>
                <a:effectLst/>
                <a:ea typeface="標楷體" pitchFamily="65" charset="-120"/>
              </a:rPr>
              <a:t>/</a:t>
            </a:r>
            <a:r>
              <a:rPr lang="zh-TW" altLang="en-US" sz="3600" dirty="0" smtClean="0">
                <a:solidFill>
                  <a:schemeClr val="tx1"/>
                </a:solidFill>
                <a:effectLst/>
                <a:ea typeface="標楷體" pitchFamily="65" charset="-120"/>
              </a:rPr>
              <a:t>內視鏡與生醫晶片</a:t>
            </a:r>
          </a:p>
        </p:txBody>
      </p:sp>
      <p:pic>
        <p:nvPicPr>
          <p:cNvPr id="12291" name="Picture 5" descr="untitled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69988" y="1600200"/>
            <a:ext cx="2613025" cy="2171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2" name="Picture 3" descr="untitled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5000" y="1981200"/>
            <a:ext cx="1905000" cy="1409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3" name="內容版面配置區 4">
            <a:hlinkClick r:id="rId4"/>
          </p:cNvPr>
          <p:cNvPicPr>
            <a:picLocks noGrp="1" noChangeAspect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57850" y="4300538"/>
            <a:ext cx="2019300" cy="1419225"/>
          </a:xfrm>
        </p:spPr>
      </p:pic>
      <p:sp>
        <p:nvSpPr>
          <p:cNvPr id="12294" name="文字方塊 6"/>
          <p:cNvSpPr txBox="1">
            <a:spLocks noChangeArrowheads="1"/>
          </p:cNvSpPr>
          <p:nvPr/>
        </p:nvSpPr>
        <p:spPr bwMode="auto">
          <a:xfrm>
            <a:off x="7620000" y="6216650"/>
            <a:ext cx="1066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Garamond" pitchFamily="18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aramond" pitchFamily="18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aramond" pitchFamily="18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aramond" pitchFamily="18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aramond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aramond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aramond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aramond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aramond" pitchFamily="18" charset="0"/>
                <a:ea typeface="新細明體" charset="-12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mtClean="0">
                <a:solidFill>
                  <a:srgbClr val="FFFFFF"/>
                </a:solidFill>
                <a:hlinkClick r:id="rId6" action="ppaction://hlinksldjump"/>
              </a:rPr>
              <a:t>Back</a:t>
            </a:r>
            <a:endParaRPr lang="zh-TW" altLang="en-US" smtClean="0">
              <a:solidFill>
                <a:srgbClr val="FFFFFF"/>
              </a:solidFill>
            </a:endParaRPr>
          </a:p>
        </p:txBody>
      </p:sp>
      <p:pic>
        <p:nvPicPr>
          <p:cNvPr id="12295" name="內容版面配置區 3">
            <a:hlinkClick r:id="rId7"/>
          </p:cNvPr>
          <p:cNvPicPr>
            <a:picLocks noGrp="1" noChangeAspect="1"/>
          </p:cNvPicPr>
          <p:nvPr>
            <p:ph sz="quarter" idx="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81125" y="4310063"/>
            <a:ext cx="2190750" cy="1400175"/>
          </a:xfrm>
        </p:spPr>
      </p:pic>
    </p:spTree>
    <p:extLst>
      <p:ext uri="{BB962C8B-B14F-4D97-AF65-F5344CB8AC3E}">
        <p14:creationId xmlns:p14="http://schemas.microsoft.com/office/powerpoint/2010/main" val="392144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zh-TW" altLang="en-US" dirty="0" smtClean="0">
                <a:solidFill>
                  <a:schemeClr val="tx1"/>
                </a:solidFill>
                <a:effectLst/>
                <a:ea typeface="標楷體" pitchFamily="65" charset="-120"/>
              </a:rPr>
              <a:t>半導體晶圓、</a:t>
            </a:r>
            <a:r>
              <a:rPr lang="zh-TW" altLang="en-US" dirty="0" smtClean="0">
                <a:solidFill>
                  <a:schemeClr val="tx1"/>
                </a:solidFill>
                <a:effectLst/>
                <a:latin typeface="Times New Roman" pitchFamily="18" charset="0"/>
                <a:ea typeface="標楷體" pitchFamily="65" charset="-120"/>
              </a:rPr>
              <a:t>製程與</a:t>
            </a:r>
            <a:r>
              <a:rPr lang="en-US" altLang="zh-TW" dirty="0" smtClean="0">
                <a:solidFill>
                  <a:schemeClr val="tx1"/>
                </a:solidFill>
                <a:effectLst/>
                <a:latin typeface="Times New Roman" pitchFamily="18" charset="0"/>
                <a:ea typeface="標楷體" pitchFamily="65" charset="-120"/>
              </a:rPr>
              <a:t>IC</a:t>
            </a:r>
            <a:r>
              <a:rPr lang="zh-TW" altLang="en-US" dirty="0" smtClean="0">
                <a:solidFill>
                  <a:schemeClr val="tx1"/>
                </a:solidFill>
                <a:effectLst/>
                <a:latin typeface="Times New Roman" pitchFamily="18" charset="0"/>
                <a:ea typeface="標楷體" pitchFamily="65" charset="-120"/>
              </a:rPr>
              <a:t>設計</a:t>
            </a:r>
          </a:p>
        </p:txBody>
      </p:sp>
      <p:pic>
        <p:nvPicPr>
          <p:cNvPr id="14339" name="內容版面配置區 5"/>
          <p:cNvPicPr>
            <a:picLocks noGrp="1" noChangeAspect="1"/>
          </p:cNvPicPr>
          <p:nvPr>
            <p:ph sz="quarter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8050" y="3924300"/>
            <a:ext cx="3136900" cy="2171700"/>
          </a:xfrm>
        </p:spPr>
      </p:pic>
      <p:pic>
        <p:nvPicPr>
          <p:cNvPr id="14340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03875" y="3924300"/>
            <a:ext cx="2127250" cy="2171700"/>
          </a:xfrm>
          <a:noFill/>
        </p:spPr>
      </p:pic>
      <p:pic>
        <p:nvPicPr>
          <p:cNvPr id="14341" name="內容版面配置區 6"/>
          <p:cNvPicPr>
            <a:picLocks noGrp="1" noChangeAspect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32438" y="1600200"/>
            <a:ext cx="2270125" cy="2171700"/>
          </a:xfrm>
        </p:spPr>
      </p:pic>
      <p:pic>
        <p:nvPicPr>
          <p:cNvPr id="14342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8688" y="2036763"/>
            <a:ext cx="3095625" cy="1298575"/>
          </a:xfrm>
          <a:noFill/>
        </p:spPr>
      </p:pic>
      <p:sp>
        <p:nvSpPr>
          <p:cNvPr id="14343" name="文字方塊 6"/>
          <p:cNvSpPr txBox="1">
            <a:spLocks noChangeArrowheads="1"/>
          </p:cNvSpPr>
          <p:nvPr/>
        </p:nvSpPr>
        <p:spPr bwMode="auto">
          <a:xfrm>
            <a:off x="7620000" y="6216650"/>
            <a:ext cx="1066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Garamond" pitchFamily="18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aramond" pitchFamily="18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aramond" pitchFamily="18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aramond" pitchFamily="18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aramond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aramond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aramond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aramond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aramond" pitchFamily="18" charset="0"/>
                <a:ea typeface="新細明體" charset="-12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FFFFFF"/>
                </a:solidFill>
                <a:hlinkClick r:id="rId6" action="ppaction://hlinksldjump"/>
              </a:rPr>
              <a:t>Back</a:t>
            </a:r>
            <a:endParaRPr lang="zh-TW" altLang="en-US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08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zh-TW" altLang="en-US" sz="4800" dirty="0" smtClean="0">
                <a:solidFill>
                  <a:schemeClr val="tx1"/>
                </a:solidFill>
                <a:effectLst/>
                <a:ea typeface="標楷體" pitchFamily="65" charset="-120"/>
              </a:rPr>
              <a:t>計算機工程與科學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574" y="1600868"/>
            <a:ext cx="2895851" cy="2170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61065" y="1600868"/>
            <a:ext cx="3212870" cy="2170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44117" y="3924300"/>
            <a:ext cx="1864766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5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173" y="3924968"/>
            <a:ext cx="2188654" cy="2170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173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標題 17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zh-TW" altLang="en-US" dirty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計算機工程與</a:t>
            </a:r>
            <a:r>
              <a:rPr lang="zh-TW" altLang="en-US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科學</a:t>
            </a:r>
            <a:r>
              <a:rPr lang="en-US" altLang="zh-TW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續</a:t>
            </a:r>
            <a:r>
              <a:rPr lang="en-US" altLang="zh-TW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dirty="0"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9" name="內容版面配置區 2">
            <a:hlinkClick r:id="rId2"/>
          </p:cNvPr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614487"/>
            <a:ext cx="2971800" cy="2143125"/>
          </a:xfrm>
        </p:spPr>
      </p:pic>
      <p:pic>
        <p:nvPicPr>
          <p:cNvPr id="21" name="內容版面配置區 6">
            <a:hlinkClick r:id="rId4"/>
          </p:cNvPr>
          <p:cNvPicPr>
            <a:picLocks noGrp="1" noChangeAspect="1"/>
          </p:cNvPicPr>
          <p:nvPr>
            <p:ph sz="quarter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585" y="1686444"/>
            <a:ext cx="4035829" cy="1999211"/>
          </a:xfrm>
        </p:spPr>
      </p:pic>
      <p:pic>
        <p:nvPicPr>
          <p:cNvPr id="23" name="內容版面配置區 3">
            <a:hlinkClick r:id="rId6"/>
          </p:cNvPr>
          <p:cNvPicPr>
            <a:picLocks noGrp="1" noChangeAspect="1"/>
          </p:cNvPicPr>
          <p:nvPr>
            <p:ph sz="quarter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56" y="3924300"/>
            <a:ext cx="2986087" cy="2171700"/>
          </a:xfrm>
        </p:spPr>
      </p:pic>
      <p:sp>
        <p:nvSpPr>
          <p:cNvPr id="20" name="矩形 19"/>
          <p:cNvSpPr/>
          <p:nvPr/>
        </p:nvSpPr>
        <p:spPr>
          <a:xfrm>
            <a:off x="6876256" y="6309320"/>
            <a:ext cx="624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rgbClr val="FFFFFF"/>
                </a:solidFill>
                <a:hlinkClick r:id="rId8" action="ppaction://hlinksldjump"/>
              </a:rPr>
              <a:t>Back</a:t>
            </a:r>
            <a:endParaRPr lang="en-US" altLang="zh-TW" dirty="0">
              <a:solidFill>
                <a:srgbClr val="FFFFFF"/>
              </a:solidFill>
            </a:endParaRPr>
          </a:p>
        </p:txBody>
      </p:sp>
      <p:pic>
        <p:nvPicPr>
          <p:cNvPr id="28" name="Picture 4" descr="9-6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6466" y="3924300"/>
            <a:ext cx="2602067" cy="2171700"/>
          </a:xfrm>
        </p:spPr>
      </p:pic>
    </p:spTree>
    <p:extLst>
      <p:ext uri="{BB962C8B-B14F-4D97-AF65-F5344CB8AC3E}">
        <p14:creationId xmlns:p14="http://schemas.microsoft.com/office/powerpoint/2010/main" val="385640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zh-TW" altLang="en-US" sz="3200" dirty="0" smtClean="0">
                <a:solidFill>
                  <a:schemeClr val="tx1"/>
                </a:solidFill>
                <a:effectLst/>
                <a:latin typeface="Times New Roman" pitchFamily="18" charset="0"/>
                <a:ea typeface="標楷體" pitchFamily="65" charset="-120"/>
              </a:rPr>
              <a:t>電機與其他領域整合之例─體感與自動駕駛車</a:t>
            </a:r>
          </a:p>
        </p:txBody>
      </p:sp>
      <p:pic>
        <p:nvPicPr>
          <p:cNvPr id="15363" name="Picture 5" descr="iPad 2 Hologram 002_0001">
            <a:hlinkClick r:id="rId2"/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6100" y="1600200"/>
            <a:ext cx="3860800" cy="2171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64" name="Picture 5" descr="Body Sensing-Xbox 360 Kinect_1__0001">
            <a:hlinkClick r:id="rId4"/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9700" y="1600200"/>
            <a:ext cx="2895600" cy="2171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65" name="內容版面配置區 6">
            <a:hlinkClick r:id="rId6"/>
          </p:cNvPr>
          <p:cNvPicPr>
            <a:picLocks noGrp="1" noChangeAspect="1"/>
          </p:cNvPicPr>
          <p:nvPr>
            <p:ph sz="quarter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5838" y="3924300"/>
            <a:ext cx="2981325" cy="2171700"/>
          </a:xfrm>
        </p:spPr>
      </p:pic>
      <p:pic>
        <p:nvPicPr>
          <p:cNvPr id="8" name="內容版面配置區 7">
            <a:hlinkClick r:id="rId8"/>
          </p:cNvPr>
          <p:cNvPicPr>
            <a:picLocks noGrp="1" noChangeAspect="1"/>
          </p:cNvPicPr>
          <p:nvPr>
            <p:ph sz="quarter" idx="4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906" y="3924300"/>
            <a:ext cx="3855188" cy="2171700"/>
          </a:xfrm>
        </p:spPr>
      </p:pic>
    </p:spTree>
    <p:extLst>
      <p:ext uri="{BB962C8B-B14F-4D97-AF65-F5344CB8AC3E}">
        <p14:creationId xmlns:p14="http://schemas.microsoft.com/office/powerpoint/2010/main" val="213202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zh-TW" altLang="en-US" sz="4000" dirty="0">
                <a:solidFill>
                  <a:schemeClr val="tx1"/>
                </a:solidFill>
                <a:effectLst/>
                <a:latin typeface="Times New Roman" pitchFamily="18" charset="0"/>
                <a:ea typeface="標楷體" pitchFamily="65" charset="-120"/>
              </a:rPr>
              <a:t>電機與其他領域整合之例</a:t>
            </a:r>
            <a:r>
              <a:rPr lang="zh-TW" altLang="en-US" sz="4000" dirty="0" smtClean="0">
                <a:solidFill>
                  <a:schemeClr val="tx1"/>
                </a:solidFill>
                <a:effectLst/>
                <a:latin typeface="Times New Roman" pitchFamily="18" charset="0"/>
                <a:ea typeface="標楷體" pitchFamily="65" charset="-120"/>
              </a:rPr>
              <a:t>─車用電子</a:t>
            </a:r>
            <a:endParaRPr lang="zh-TW" altLang="en-US" sz="4000" dirty="0"/>
          </a:p>
        </p:txBody>
      </p:sp>
      <p:pic>
        <p:nvPicPr>
          <p:cNvPr id="5" name="Picture 4" descr="未命名">
            <a:hlinkClick r:id="rId2"/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0200"/>
            <a:ext cx="4038600" cy="21717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內容版面配置區 3">
            <a:hlinkClick r:id="rId4"/>
          </p:cNvPr>
          <p:cNvPicPr>
            <a:picLocks noGrp="1" noChangeAspect="1"/>
          </p:cNvPicPr>
          <p:nvPr>
            <p:ph sz="quarter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600200"/>
            <a:ext cx="4038600" cy="2171700"/>
          </a:xfrm>
        </p:spPr>
      </p:pic>
      <p:pic>
        <p:nvPicPr>
          <p:cNvPr id="10" name="內容版面配置區 7">
            <a:hlinkClick r:id="rId6"/>
          </p:cNvPr>
          <p:cNvPicPr>
            <a:picLocks noGrp="1" noChangeAspect="1"/>
          </p:cNvPicPr>
          <p:nvPr>
            <p:ph sz="quarter" idx="4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90655" y="3924300"/>
            <a:ext cx="3553690" cy="2171700"/>
          </a:xfrm>
        </p:spPr>
      </p:pic>
      <p:pic>
        <p:nvPicPr>
          <p:cNvPr id="12" name="內容版面配置區 11">
            <a:hlinkClick r:id="rId8"/>
          </p:cNvPr>
          <p:cNvPicPr>
            <a:picLocks noGrp="1" noChangeAspect="1"/>
          </p:cNvPicPr>
          <p:nvPr>
            <p:ph sz="quarter" idx="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06" y="3924300"/>
            <a:ext cx="3855188" cy="2171700"/>
          </a:xfrm>
        </p:spPr>
      </p:pic>
    </p:spTree>
    <p:extLst>
      <p:ext uri="{BB962C8B-B14F-4D97-AF65-F5344CB8AC3E}">
        <p14:creationId xmlns:p14="http://schemas.microsoft.com/office/powerpoint/2010/main" val="248184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zh-TW" altLang="en-US" sz="3200" dirty="0" smtClean="0">
                <a:solidFill>
                  <a:schemeClr val="tx1"/>
                </a:solidFill>
                <a:effectLst/>
                <a:latin typeface="Times New Roman" pitchFamily="18" charset="0"/>
                <a:ea typeface="標楷體" pitchFamily="65" charset="-120"/>
              </a:rPr>
              <a:t>電機與其他領域整合之例─影像處理與棒球</a:t>
            </a:r>
          </a:p>
        </p:txBody>
      </p:sp>
      <p:pic>
        <p:nvPicPr>
          <p:cNvPr id="16387" name="Picture 3" descr="未命名 - 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92250" y="1600200"/>
            <a:ext cx="1968500" cy="2171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388" name="Picture 4" descr="Hwa-Kang Trajectory 001_0001">
            <a:hlinkClick r:id="rId3"/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36096" y="1916832"/>
            <a:ext cx="2160240" cy="16201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389" name="Picture 5" descr="9-18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4108450"/>
            <a:ext cx="4038600" cy="1803400"/>
          </a:xfrm>
        </p:spPr>
      </p:pic>
      <p:pic>
        <p:nvPicPr>
          <p:cNvPr id="16390" name="Picture 6" descr="9-17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4110038"/>
            <a:ext cx="4038600" cy="1798637"/>
          </a:xfrm>
        </p:spPr>
      </p:pic>
    </p:spTree>
    <p:extLst>
      <p:ext uri="{BB962C8B-B14F-4D97-AF65-F5344CB8AC3E}">
        <p14:creationId xmlns:p14="http://schemas.microsoft.com/office/powerpoint/2010/main" val="2886601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600" dirty="0">
                <a:solidFill>
                  <a:srgbClr val="FFFF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電機與其他領域整合之例─透明顯示器</a:t>
            </a:r>
            <a:endParaRPr lang="zh-TW" altLang="en-US" dirty="0">
              <a:effectLst/>
            </a:endParaRPr>
          </a:p>
        </p:txBody>
      </p:sp>
      <p:pic>
        <p:nvPicPr>
          <p:cNvPr id="8" name="內容版面配置區 7">
            <a:hlinkClick r:id="rId2"/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33625"/>
            <a:ext cx="4038600" cy="3028950"/>
          </a:xfrm>
        </p:spPr>
      </p:pic>
      <p:pic>
        <p:nvPicPr>
          <p:cNvPr id="9" name="內容版面配置區 8">
            <a:hlinkClick r:id="rId4"/>
          </p:cNvPr>
          <p:cNvPicPr>
            <a:picLocks noGrp="1" noChangeAspect="1"/>
          </p:cNvPicPr>
          <p:nvPr>
            <p:ph sz="quarter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100" y="1600200"/>
            <a:ext cx="3860800" cy="2171700"/>
          </a:xfrm>
        </p:spPr>
      </p:pic>
      <p:pic>
        <p:nvPicPr>
          <p:cNvPr id="4" name="內容版面配置區 3">
            <a:hlinkClick r:id="rId6"/>
          </p:cNvPr>
          <p:cNvPicPr>
            <a:picLocks noGrp="1" noChangeAspect="1"/>
          </p:cNvPicPr>
          <p:nvPr>
            <p:ph sz="quarter" idx="3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817" y="3924300"/>
            <a:ext cx="2255366" cy="2171700"/>
          </a:xfrm>
        </p:spPr>
      </p:pic>
    </p:spTree>
    <p:extLst>
      <p:ext uri="{BB962C8B-B14F-4D97-AF65-F5344CB8AC3E}">
        <p14:creationId xmlns:p14="http://schemas.microsoft.com/office/powerpoint/2010/main" val="1150626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TW" altLang="en-US" smtClean="0">
                <a:solidFill>
                  <a:schemeClr val="tx1"/>
                </a:solidFill>
                <a:effectLst/>
                <a:ea typeface="標楷體" pitchFamily="65" charset="-120"/>
              </a:rPr>
              <a:t>電機從業人員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在學期間：易受長輩稱讚、同儕羨慕。而</a:t>
            </a:r>
            <a:r>
              <a:rPr lang="zh-TW" altLang="en-US" sz="2400" dirty="0" smtClean="0">
                <a:latin typeface="Times New Roman" pitchFamily="18" charset="0"/>
                <a:ea typeface="標楷體" pitchFamily="65" charset="-120"/>
              </a:rPr>
              <a:t>受過嚴格教育訓練的</a:t>
            </a:r>
            <a:r>
              <a:rPr lang="zh-TW" altLang="en-US" sz="2400" dirty="0" smtClean="0">
                <a:ea typeface="標楷體" pitchFamily="65" charset="-120"/>
              </a:rPr>
              <a:t>電機</a:t>
            </a:r>
            <a:r>
              <a:rPr lang="zh-TW" altLang="en-US" sz="2400" dirty="0" smtClean="0">
                <a:latin typeface="Times New Roman" pitchFamily="18" charset="0"/>
                <a:ea typeface="標楷體" pitchFamily="65" charset="-120"/>
              </a:rPr>
              <a:t>人，有理智的頭腦，不激情、不盲從</a:t>
            </a:r>
            <a:endParaRPr lang="zh-TW" altLang="en-US" sz="2400" dirty="0" smtClean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工作期間：收入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福利不錯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與冷門科系畢業生相比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，景氣好時明星公司分紅多，以聯發科為例，曾連續數年三節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端午、中秋、春節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獎金每次平均每人</a:t>
            </a:r>
            <a:r>
              <a:rPr lang="zh-TW" altLang="en-US" sz="2400" dirty="0" smtClean="0">
                <a:latin typeface="Times New Roman" pitchFamily="18" charset="0"/>
                <a:ea typeface="標楷體" pitchFamily="65" charset="-120"/>
              </a:rPr>
              <a:t>超過</a:t>
            </a:r>
            <a:r>
              <a:rPr lang="en-US" altLang="zh-TW" sz="2400" dirty="0" smtClean="0">
                <a:latin typeface="Times New Roman" pitchFamily="18" charset="0"/>
                <a:ea typeface="標楷體" pitchFamily="65" charset="-120"/>
              </a:rPr>
              <a:t>300</a:t>
            </a:r>
            <a:r>
              <a:rPr lang="zh-TW" altLang="en-US" sz="2400" dirty="0" smtClean="0">
                <a:latin typeface="Times New Roman" pitchFamily="18" charset="0"/>
                <a:ea typeface="標楷體" pitchFamily="65" charset="-120"/>
              </a:rPr>
              <a:t>萬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元新台幣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zh-TW" altLang="en-US" sz="2400" dirty="0" smtClean="0">
                <a:ea typeface="標楷體" pitchFamily="65" charset="-120"/>
              </a:rPr>
              <a:t>台灣的電機界名</a:t>
            </a:r>
            <a:r>
              <a:rPr lang="zh-TW" altLang="en-US" sz="2400" dirty="0" smtClean="0">
                <a:latin typeface="Times New Roman" pitchFamily="18" charset="0"/>
                <a:ea typeface="標楷體" pitchFamily="65" charset="-120"/>
              </a:rPr>
              <a:t>人：張忠謀、曹興誠、林百里、施振榮等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zh-TW" altLang="en-US" sz="2400" dirty="0" smtClean="0">
                <a:latin typeface="Times New Roman" pitchFamily="18" charset="0"/>
                <a:ea typeface="標楷體" pitchFamily="65" charset="-120"/>
              </a:rPr>
              <a:t>許多台灣非</a:t>
            </a:r>
            <a:r>
              <a:rPr lang="zh-TW" altLang="en-US" sz="2400" dirty="0" smtClean="0">
                <a:ea typeface="標楷體" pitchFamily="65" charset="-120"/>
              </a:rPr>
              <a:t>電機</a:t>
            </a:r>
            <a:r>
              <a:rPr lang="zh-TW" altLang="en-US" sz="2400" dirty="0" smtClean="0">
                <a:latin typeface="Times New Roman" pitchFamily="18" charset="0"/>
                <a:ea typeface="標楷體" pitchFamily="65" charset="-120"/>
              </a:rPr>
              <a:t>科系畢業生，最後都走入電機資訊領域。例如：</a:t>
            </a:r>
            <a:r>
              <a:rPr lang="en-US" altLang="zh-TW" sz="2400" dirty="0" smtClean="0">
                <a:latin typeface="Times New Roman" pitchFamily="18" charset="0"/>
                <a:ea typeface="標楷體" pitchFamily="65" charset="-120"/>
              </a:rPr>
              <a:t>2014</a:t>
            </a:r>
            <a:r>
              <a:rPr lang="zh-TW" altLang="en-US" sz="2400" dirty="0" smtClean="0">
                <a:latin typeface="Times New Roman" pitchFamily="18" charset="0"/>
                <a:ea typeface="標楷體" pitchFamily="65" charset="-120"/>
              </a:rPr>
              <a:t>年科技部長張善政、</a:t>
            </a:r>
            <a:r>
              <a:rPr lang="en-US" altLang="zh-TW" sz="2400" dirty="0" smtClean="0">
                <a:latin typeface="Times New Roman" pitchFamily="18" charset="0"/>
                <a:ea typeface="標楷體" pitchFamily="65" charset="-120"/>
              </a:rPr>
              <a:t>Yahoo</a:t>
            </a:r>
            <a:r>
              <a:rPr lang="zh-TW" altLang="en-US" sz="2400" dirty="0" smtClean="0">
                <a:latin typeface="Times New Roman" pitchFamily="18" charset="0"/>
                <a:ea typeface="標楷體" pitchFamily="65" charset="-120"/>
              </a:rPr>
              <a:t>台灣區前執行長鄒開蓮等人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zh-TW" altLang="en-US" sz="2400" dirty="0" smtClean="0">
                <a:latin typeface="Times New Roman" pitchFamily="18" charset="0"/>
                <a:ea typeface="標楷體" pitchFamily="65" charset="-120"/>
              </a:rPr>
              <a:t>海峽兩岸在</a:t>
            </a:r>
            <a:r>
              <a:rPr lang="zh-TW" altLang="en-US" sz="2400" dirty="0" smtClean="0">
                <a:ea typeface="標楷體" pitchFamily="65" charset="-120"/>
              </a:rPr>
              <a:t>電機</a:t>
            </a:r>
            <a:r>
              <a:rPr lang="zh-TW" altLang="en-US" sz="2400" dirty="0" smtClean="0">
                <a:latin typeface="Times New Roman" pitchFamily="18" charset="0"/>
                <a:ea typeface="標楷體" pitchFamily="65" charset="-120"/>
              </a:rPr>
              <a:t>人主政時期，經濟發展突飛猛進：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zh-TW" altLang="en-US" sz="2400" dirty="0" smtClean="0">
                <a:latin typeface="Times New Roman" pitchFamily="18" charset="0"/>
                <a:ea typeface="標楷體" pitchFamily="65" charset="-120"/>
              </a:rPr>
              <a:t>台灣─孫運璿</a:t>
            </a:r>
            <a:r>
              <a:rPr lang="en-US" altLang="zh-TW" sz="2400" dirty="0" smtClean="0">
                <a:latin typeface="Times New Roman" pitchFamily="18" charset="0"/>
                <a:ea typeface="標楷體" pitchFamily="65" charset="-120"/>
              </a:rPr>
              <a:t>(</a:t>
            </a:r>
            <a:r>
              <a:rPr lang="zh-TW" altLang="en-US" sz="2400" dirty="0" smtClean="0">
                <a:latin typeface="Times New Roman" pitchFamily="18" charset="0"/>
                <a:ea typeface="標楷體" pitchFamily="65" charset="-120"/>
              </a:rPr>
              <a:t>哈爾濱工業大學電機系畢業</a:t>
            </a:r>
            <a:r>
              <a:rPr lang="en-US" altLang="zh-TW" sz="2400" dirty="0" smtClean="0">
                <a:latin typeface="Times New Roman" pitchFamily="18" charset="0"/>
                <a:ea typeface="標楷體" pitchFamily="65" charset="-120"/>
              </a:rPr>
              <a:t>)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zh-TW" altLang="en-US" sz="2400" dirty="0" smtClean="0">
                <a:latin typeface="Times New Roman" pitchFamily="18" charset="0"/>
                <a:ea typeface="標楷體" pitchFamily="65" charset="-120"/>
              </a:rPr>
              <a:t>大陸─江澤民</a:t>
            </a:r>
            <a:r>
              <a:rPr lang="en-US" altLang="zh-TW" sz="2400" dirty="0" smtClean="0">
                <a:latin typeface="Times New Roman" pitchFamily="18" charset="0"/>
                <a:ea typeface="標楷體" pitchFamily="65" charset="-120"/>
              </a:rPr>
              <a:t>(</a:t>
            </a:r>
            <a:r>
              <a:rPr lang="zh-TW" altLang="en-US" sz="2400" dirty="0" smtClean="0">
                <a:latin typeface="Times New Roman" pitchFamily="18" charset="0"/>
                <a:ea typeface="標楷體" pitchFamily="65" charset="-120"/>
              </a:rPr>
              <a:t>上海交大電機系畢業</a:t>
            </a:r>
            <a:r>
              <a:rPr lang="en-US" altLang="zh-TW" sz="2400" dirty="0" smtClean="0">
                <a:latin typeface="Times New Roman" pitchFamily="18" charset="0"/>
                <a:ea typeface="標楷體" pitchFamily="65" charset="-120"/>
              </a:rPr>
              <a:t>)</a:t>
            </a:r>
            <a:r>
              <a:rPr lang="zh-TW" altLang="en-US" sz="2400" dirty="0" smtClean="0">
                <a:latin typeface="Times New Roman" pitchFamily="18" charset="0"/>
                <a:ea typeface="標楷體" pitchFamily="65" charset="-120"/>
              </a:rPr>
              <a:t>、</a:t>
            </a:r>
            <a:r>
              <a:rPr lang="zh-TW" altLang="en-US" sz="2400" dirty="0" smtClean="0">
                <a:ea typeface="標楷體" pitchFamily="65" charset="-120"/>
              </a:rPr>
              <a:t>朱鎔基</a:t>
            </a:r>
            <a:r>
              <a:rPr lang="zh-TW" altLang="en-US" sz="2400" dirty="0" smtClean="0"/>
              <a:t> </a:t>
            </a:r>
            <a:r>
              <a:rPr lang="en-US" altLang="zh-TW" sz="2400" dirty="0" smtClean="0">
                <a:latin typeface="Times New Roman" pitchFamily="18" charset="0"/>
                <a:ea typeface="標楷體" pitchFamily="65" charset="-120"/>
              </a:rPr>
              <a:t>(</a:t>
            </a:r>
            <a:r>
              <a:rPr lang="zh-TW" altLang="en-US" sz="2400" dirty="0" smtClean="0">
                <a:latin typeface="Times New Roman" pitchFamily="18" charset="0"/>
                <a:ea typeface="標楷體" pitchFamily="65" charset="-120"/>
              </a:rPr>
              <a:t>北京</a:t>
            </a:r>
            <a:r>
              <a:rPr lang="zh-TW" altLang="en-US" sz="2400" dirty="0" smtClean="0">
                <a:ea typeface="標楷體" pitchFamily="65" charset="-120"/>
              </a:rPr>
              <a:t>清華大學電機系</a:t>
            </a:r>
            <a:r>
              <a:rPr lang="zh-TW" altLang="en-US" sz="2400" dirty="0" smtClean="0">
                <a:latin typeface="Times New Roman" pitchFamily="18" charset="0"/>
                <a:ea typeface="標楷體" pitchFamily="65" charset="-120"/>
              </a:rPr>
              <a:t>畢業</a:t>
            </a:r>
            <a:r>
              <a:rPr lang="en-US" altLang="zh-TW" sz="2400" dirty="0" smtClean="0">
                <a:latin typeface="Times New Roman" pitchFamily="18" charset="0"/>
                <a:ea typeface="標楷體" pitchFamily="65" charset="-120"/>
              </a:rPr>
              <a:t>)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altLang="zh-TW" sz="2200" dirty="0" smtClean="0">
              <a:latin typeface="Times New Roman" pitchFamily="18" charset="0"/>
              <a:ea typeface="標楷體" pitchFamily="65" charset="-12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6401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TW" altLang="en-US" dirty="0" smtClean="0">
                <a:solidFill>
                  <a:schemeClr val="tx1"/>
                </a:solidFill>
                <a:effectLst/>
                <a:ea typeface="標楷體" pitchFamily="65" charset="-120"/>
              </a:rPr>
              <a:t>電機系出路</a:t>
            </a:r>
            <a:r>
              <a:rPr lang="zh-TW" altLang="en-US" dirty="0" smtClean="0"/>
              <a:t>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TW" altLang="en-US" sz="2400" dirty="0" smtClean="0">
                <a:ea typeface="標楷體" pitchFamily="65" charset="-120"/>
              </a:rPr>
              <a:t>往產業界發展─先做工程師等研發人員，將來可晉升高級管理階層。如聯電曹興誠、廣達林百里、華碩施崇棠與</a:t>
            </a:r>
            <a:r>
              <a:rPr lang="zh-TW" altLang="en-US" sz="2400" smtClean="0">
                <a:ea typeface="標楷體" pitchFamily="65" charset="-120"/>
              </a:rPr>
              <a:t>沈振來、友</a:t>
            </a:r>
            <a:r>
              <a:rPr lang="zh-TW" altLang="en-US" sz="2400" dirty="0" smtClean="0">
                <a:ea typeface="標楷體" pitchFamily="65" charset="-120"/>
              </a:rPr>
              <a:t>達董事長李焜耀、聯發科謝清江等</a:t>
            </a:r>
          </a:p>
          <a:p>
            <a:pPr eaLnBrk="1" hangingPunct="1">
              <a:defRPr/>
            </a:pPr>
            <a:r>
              <a:rPr lang="zh-TW" altLang="en-US" sz="2400" dirty="0" smtClean="0">
                <a:ea typeface="標楷體" pitchFamily="65" charset="-120"/>
              </a:rPr>
              <a:t>往學術界發展─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大學與研究單位</a:t>
            </a:r>
            <a:r>
              <a:rPr lang="zh-TW" altLang="en-US" sz="2400" dirty="0" smtClean="0">
                <a:ea typeface="標楷體" pitchFamily="65" charset="-120"/>
              </a:rPr>
              <a:t>：前任台大校長李嗣涔、前暨南大學校長張進福、李家同、前交通大學校長郭南宏、鄧啟福與前中央大學校長劉兆漢等</a:t>
            </a:r>
            <a:endParaRPr lang="zh-TW" altLang="en-US" sz="2400" dirty="0" smtClean="0"/>
          </a:p>
          <a:p>
            <a:pPr eaLnBrk="1" hangingPunct="1">
              <a:defRPr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其他</a:t>
            </a:r>
            <a:r>
              <a:rPr lang="zh-TW" altLang="en-US" sz="2400" dirty="0" smtClean="0">
                <a:ea typeface="標楷體" pitchFamily="65" charset="-120"/>
              </a:rPr>
              <a:t>─科幻小說家張系國、演員范鴻軒</a:t>
            </a:r>
            <a:r>
              <a:rPr lang="zh-TW" altLang="en-US" dirty="0" smtClean="0"/>
              <a:t> </a:t>
            </a:r>
          </a:p>
        </p:txBody>
      </p:sp>
      <p:pic>
        <p:nvPicPr>
          <p:cNvPr id="19460" name="Picture 4" descr="12790560_391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4038600"/>
            <a:ext cx="188595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911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TW" altLang="en-US" sz="4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文大電機系近年來之專題研發成果</a:t>
            </a:r>
            <a:endParaRPr lang="zh-TW" altLang="en-US" sz="40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0486" name="內容版面配置區 9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371" y="1600200"/>
            <a:ext cx="1588258" cy="2171700"/>
          </a:xfrm>
        </p:spPr>
      </p:pic>
      <p:pic>
        <p:nvPicPr>
          <p:cNvPr id="7" name="內容版面配置區 6"/>
          <p:cNvPicPr>
            <a:picLocks noGrp="1" noChangeAspect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534" y="3924300"/>
            <a:ext cx="1467932" cy="2171700"/>
          </a:xfrm>
        </p:spPr>
      </p:pic>
      <p:pic>
        <p:nvPicPr>
          <p:cNvPr id="11" name="內容版面配置區 3">
            <a:hlinkClick r:id="rId4"/>
          </p:cNvPr>
          <p:cNvPicPr>
            <a:picLocks noGrp="1" noChangeAspect="1"/>
          </p:cNvPicPr>
          <p:nvPr>
            <p:ph sz="half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687" y="1652587"/>
            <a:ext cx="3095625" cy="4391025"/>
          </a:xfrm>
        </p:spPr>
      </p:pic>
    </p:spTree>
    <p:extLst>
      <p:ext uri="{BB962C8B-B14F-4D97-AF65-F5344CB8AC3E}">
        <p14:creationId xmlns:p14="http://schemas.microsoft.com/office/powerpoint/2010/main" val="238342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sz="quarter" idx="4294967295"/>
          </p:nvPr>
        </p:nvSpPr>
        <p:spPr>
          <a:noFill/>
        </p:spPr>
        <p:txBody>
          <a:bodyPr anchorCtr="0"/>
          <a:lstStyle/>
          <a:p>
            <a:pPr eaLnBrk="1" hangingPunct="1"/>
            <a:r>
              <a:rPr lang="zh-TW" altLang="en-US" dirty="0" smtClean="0">
                <a:solidFill>
                  <a:schemeClr val="tx1"/>
                </a:solidFill>
                <a:effectLst/>
                <a:ea typeface="標楷體" pitchFamily="65" charset="-120"/>
              </a:rPr>
              <a:t>文大電機系參加</a:t>
            </a:r>
            <a:r>
              <a:rPr lang="en-US" altLang="en-US" dirty="0" err="1" smtClean="0">
                <a:solidFill>
                  <a:schemeClr val="tx1"/>
                </a:solidFill>
                <a:effectLst/>
                <a:ea typeface="標楷體" pitchFamily="65" charset="-120"/>
              </a:rPr>
              <a:t>專題</a:t>
            </a:r>
            <a:r>
              <a:rPr lang="zh-TW" altLang="en-US" dirty="0" smtClean="0">
                <a:solidFill>
                  <a:schemeClr val="tx1"/>
                </a:solidFill>
                <a:effectLst/>
                <a:ea typeface="標楷體" pitchFamily="65" charset="-120"/>
              </a:rPr>
              <a:t>競</a:t>
            </a:r>
            <a:r>
              <a:rPr lang="en-US" altLang="en-US" dirty="0" smtClean="0">
                <a:solidFill>
                  <a:schemeClr val="tx1"/>
                </a:solidFill>
                <a:effectLst/>
                <a:ea typeface="標楷體" pitchFamily="65" charset="-120"/>
              </a:rPr>
              <a:t>賽</a:t>
            </a:r>
            <a:r>
              <a:rPr lang="zh-TW" altLang="en-US" dirty="0" smtClean="0">
                <a:solidFill>
                  <a:schemeClr val="tx1"/>
                </a:solidFill>
                <a:effectLst/>
                <a:ea typeface="標楷體" pitchFamily="65" charset="-120"/>
              </a:rPr>
              <a:t>得獎</a:t>
            </a:r>
          </a:p>
        </p:txBody>
      </p:sp>
      <p:pic>
        <p:nvPicPr>
          <p:cNvPr id="21507" name="內容版面配置區 8"/>
          <p:cNvPicPr>
            <a:picLocks noGrp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939925"/>
            <a:ext cx="4038600" cy="1492250"/>
          </a:xfrm>
        </p:spPr>
      </p:pic>
      <p:pic>
        <p:nvPicPr>
          <p:cNvPr id="21508" name="內容版面配置區 9"/>
          <p:cNvPicPr>
            <a:picLocks noGrp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4268788"/>
            <a:ext cx="4038600" cy="1482725"/>
          </a:xfrm>
        </p:spPr>
      </p:pic>
      <p:pic>
        <p:nvPicPr>
          <p:cNvPr id="21509" name="內容版面配置區 10"/>
          <p:cNvPicPr>
            <a:picLocks noGrp="1"/>
          </p:cNvPicPr>
          <p:nvPr>
            <p:ph sz="half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67275" y="2519363"/>
            <a:ext cx="3600450" cy="2657475"/>
          </a:xfrm>
        </p:spPr>
      </p:pic>
    </p:spTree>
    <p:extLst>
      <p:ext uri="{BB962C8B-B14F-4D97-AF65-F5344CB8AC3E}">
        <p14:creationId xmlns:p14="http://schemas.microsoft.com/office/powerpoint/2010/main" val="30269222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zh-TW" altLang="en-US" sz="2600" dirty="0" smtClean="0">
                <a:solidFill>
                  <a:schemeClr val="tx1"/>
                </a:solidFill>
                <a:effectLst/>
                <a:ea typeface="標楷體" pitchFamily="65" charset="-120"/>
              </a:rPr>
              <a:t>文大電機的生活─產學實習、戶外教學與聆聽演講</a:t>
            </a:r>
          </a:p>
        </p:txBody>
      </p:sp>
      <p:pic>
        <p:nvPicPr>
          <p:cNvPr id="22531" name="Picture 4" descr="未命名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9625" y="1600200"/>
            <a:ext cx="3333750" cy="2171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2532" name="Picture 7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30788" y="3924300"/>
            <a:ext cx="3273425" cy="2171700"/>
          </a:xfrm>
        </p:spPr>
      </p:pic>
      <p:pic>
        <p:nvPicPr>
          <p:cNvPr id="22533" name="內容版面配置區 12"/>
          <p:cNvPicPr>
            <a:picLocks noGrp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6588" y="1600200"/>
            <a:ext cx="1901825" cy="2171700"/>
          </a:xfrm>
        </p:spPr>
      </p:pic>
      <p:pic>
        <p:nvPicPr>
          <p:cNvPr id="22534" name="內容版面配置區 14"/>
          <p:cNvPicPr>
            <a:picLocks noGrp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0375" y="3924300"/>
            <a:ext cx="4032250" cy="2171700"/>
          </a:xfrm>
        </p:spPr>
      </p:pic>
    </p:spTree>
    <p:extLst>
      <p:ext uri="{BB962C8B-B14F-4D97-AF65-F5344CB8AC3E}">
        <p14:creationId xmlns:p14="http://schemas.microsoft.com/office/powerpoint/2010/main" val="252965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dirty="0" smtClean="0">
                <a:solidFill>
                  <a:schemeClr val="tx1"/>
                </a:solidFill>
                <a:effectLst/>
                <a:ea typeface="標楷體" pitchFamily="65" charset="-120"/>
              </a:rPr>
              <a:t>文大電機系招生相關須知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TW" altLang="en-US" dirty="0" smtClean="0">
                <a:latin typeface="Times New Roman" pitchFamily="18" charset="0"/>
                <a:ea typeface="標楷體" pitchFamily="65" charset="-120"/>
              </a:rPr>
              <a:t>文大電機系申請入學只審查不面試，並且鼓勵同學選系不選校，尤其是志願只填電機系的同學，進本系後表現都很突出</a:t>
            </a:r>
          </a:p>
          <a:p>
            <a:pPr eaLnBrk="1" hangingPunct="1">
              <a:defRPr/>
            </a:pPr>
            <a:r>
              <a:rPr lang="zh-TW" altLang="en-US" dirty="0" smtClean="0">
                <a:latin typeface="Times New Roman" pitchFamily="18" charset="0"/>
                <a:ea typeface="標楷體" pitchFamily="65" charset="-120"/>
              </a:rPr>
              <a:t>本系目前大力發展生醫電子與醫學工程，歡迎第三類組同學跨組選填本系。而未來也將朝創意發明與設計發展，所以也歡迎有豐富創意設計概念</a:t>
            </a:r>
            <a:r>
              <a:rPr lang="en-US" altLang="zh-TW" dirty="0">
                <a:latin typeface="Times New Roman" pitchFamily="18" charset="0"/>
                <a:ea typeface="標楷體" pitchFamily="65" charset="-120"/>
              </a:rPr>
              <a:t>(</a:t>
            </a:r>
            <a:r>
              <a:rPr lang="zh-TW" altLang="en-US" dirty="0">
                <a:latin typeface="Times New Roman" pitchFamily="18" charset="0"/>
                <a:ea typeface="標楷體" pitchFamily="65" charset="-120"/>
              </a:rPr>
              <a:t>如原先預定報考社會組</a:t>
            </a:r>
            <a:r>
              <a:rPr lang="en-US" altLang="zh-TW" dirty="0">
                <a:latin typeface="Times New Roman" pitchFamily="18" charset="0"/>
                <a:ea typeface="標楷體" pitchFamily="65" charset="-120"/>
              </a:rPr>
              <a:t>)</a:t>
            </a:r>
            <a:r>
              <a:rPr lang="zh-TW" altLang="en-US" dirty="0" smtClean="0">
                <a:latin typeface="Times New Roman" pitchFamily="18" charset="0"/>
                <a:ea typeface="標楷體" pitchFamily="65" charset="-120"/>
              </a:rPr>
              <a:t>的同學前來就讀</a:t>
            </a:r>
          </a:p>
          <a:p>
            <a:pPr eaLnBrk="1" hangingPunct="1">
              <a:defRPr/>
            </a:pPr>
            <a:endParaRPr lang="en-US" altLang="zh-TW" dirty="0" smtClean="0">
              <a:latin typeface="Times New Roman" pitchFamily="18" charset="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0607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Ctr="0"/>
          <a:lstStyle/>
          <a:p>
            <a:pPr eaLnBrk="1" hangingPunct="1"/>
            <a:r>
              <a:rPr lang="zh-TW" altLang="en-US" dirty="0" smtClean="0">
                <a:solidFill>
                  <a:schemeClr val="tx1"/>
                </a:solidFill>
                <a:effectLst/>
                <a:ea typeface="標楷體" pitchFamily="65" charset="-120"/>
              </a:rPr>
              <a:t>謝謝大家！</a:t>
            </a:r>
          </a:p>
        </p:txBody>
      </p:sp>
      <p:pic>
        <p:nvPicPr>
          <p:cNvPr id="24579" name="Picture 4" descr="Wawa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85825" y="1600200"/>
            <a:ext cx="3181350" cy="4495800"/>
          </a:xfrm>
        </p:spPr>
      </p:pic>
      <p:pic>
        <p:nvPicPr>
          <p:cNvPr id="24580" name="內容版面配置區 4"/>
          <p:cNvPicPr>
            <a:picLocks noGrp="1" noChangeAspect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9700" y="1600200"/>
            <a:ext cx="2895600" cy="2171700"/>
          </a:xfrm>
        </p:spPr>
      </p:pic>
      <p:pic>
        <p:nvPicPr>
          <p:cNvPr id="24581" name="內容版面配置區 5"/>
          <p:cNvPicPr>
            <a:picLocks noGrp="1" noChangeAspect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9700" y="3924300"/>
            <a:ext cx="2895600" cy="2171700"/>
          </a:xfrm>
        </p:spPr>
      </p:pic>
    </p:spTree>
    <p:extLst>
      <p:ext uri="{BB962C8B-B14F-4D97-AF65-F5344CB8AC3E}">
        <p14:creationId xmlns:p14="http://schemas.microsoft.com/office/powerpoint/2010/main" val="259582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amwork">
  <a:themeElements>
    <a:clrScheme name="Teamwork 4">
      <a:dk1>
        <a:srgbClr val="006E6B"/>
      </a:dk1>
      <a:lt1>
        <a:srgbClr val="FFFFFF"/>
      </a:lt1>
      <a:dk2>
        <a:srgbClr val="006666"/>
      </a:dk2>
      <a:lt2>
        <a:srgbClr val="B9EFEE"/>
      </a:lt2>
      <a:accent1>
        <a:srgbClr val="33CCCC"/>
      </a:accent1>
      <a:accent2>
        <a:srgbClr val="6AB475"/>
      </a:accent2>
      <a:accent3>
        <a:srgbClr val="AAB8B8"/>
      </a:accent3>
      <a:accent4>
        <a:srgbClr val="DADADA"/>
      </a:accent4>
      <a:accent5>
        <a:srgbClr val="ADE2E2"/>
      </a:accent5>
      <a:accent6>
        <a:srgbClr val="5FA369"/>
      </a:accent6>
      <a:hlink>
        <a:srgbClr val="00FF99"/>
      </a:hlink>
      <a:folHlink>
        <a:srgbClr val="CCFF66"/>
      </a:folHlink>
    </a:clrScheme>
    <a:fontScheme name="Teamwork">
      <a:majorFont>
        <a:latin typeface="Garamond"/>
        <a:ea typeface="新細明體"/>
        <a:cs typeface=""/>
      </a:majorFont>
      <a:minorFont>
        <a:latin typeface="Garamond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amwork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amwork">
  <a:themeElements>
    <a:clrScheme name="Teamwork 4">
      <a:dk1>
        <a:srgbClr val="006E6B"/>
      </a:dk1>
      <a:lt1>
        <a:srgbClr val="FFFFFF"/>
      </a:lt1>
      <a:dk2>
        <a:srgbClr val="006666"/>
      </a:dk2>
      <a:lt2>
        <a:srgbClr val="B9EFEE"/>
      </a:lt2>
      <a:accent1>
        <a:srgbClr val="33CCCC"/>
      </a:accent1>
      <a:accent2>
        <a:srgbClr val="6AB475"/>
      </a:accent2>
      <a:accent3>
        <a:srgbClr val="AAB8B8"/>
      </a:accent3>
      <a:accent4>
        <a:srgbClr val="DADADA"/>
      </a:accent4>
      <a:accent5>
        <a:srgbClr val="ADE2E2"/>
      </a:accent5>
      <a:accent6>
        <a:srgbClr val="5FA369"/>
      </a:accent6>
      <a:hlink>
        <a:srgbClr val="00FF99"/>
      </a:hlink>
      <a:folHlink>
        <a:srgbClr val="CCFF66"/>
      </a:folHlink>
    </a:clrScheme>
    <a:fontScheme name="Teamwork">
      <a:majorFont>
        <a:latin typeface="Garamond"/>
        <a:ea typeface="新細明體"/>
        <a:cs typeface=""/>
      </a:majorFont>
      <a:minorFont>
        <a:latin typeface="Garamond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amwork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717</Words>
  <Application>Microsoft Office PowerPoint</Application>
  <PresentationFormat>如螢幕大小 (4:3)</PresentationFormat>
  <Paragraphs>57</Paragraphs>
  <Slides>26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26</vt:i4>
      </vt:variant>
    </vt:vector>
  </HeadingPairs>
  <TitlesOfParts>
    <vt:vector size="28" baseType="lpstr">
      <vt:lpstr>Teamwork</vt:lpstr>
      <vt:lpstr>1_Teamwork</vt:lpstr>
      <vt:lpstr>大學電機類學程及文大電機系介紹</vt:lpstr>
      <vt:lpstr>電機類學程分類─ 與醫學系一樣重視分科</vt:lpstr>
      <vt:lpstr>控制之例─自走越障車、自動瞄準射擊、手勢控制、小機器人足球賽</vt:lpstr>
      <vt:lpstr>電波與遙測之例─天線設計與人造衛星遙測</vt:lpstr>
      <vt:lpstr>通訊與個人通訊之母─美國女星Hedy Lamarr(跳頻技術發明者)</vt:lpstr>
      <vt:lpstr>訊號處理之例─衛星雲圖、打馬賽克</vt:lpstr>
      <vt:lpstr>影像處理應用之例─隱藏式數位浮水印</vt:lpstr>
      <vt:lpstr>影像濃縮技術</vt:lpstr>
      <vt:lpstr>光電之例─全像術、3D顯示、電子紙張、觸控面板顯示器</vt:lpstr>
      <vt:lpstr>簡易之3D影像原理</vt:lpstr>
      <vt:lpstr>雷射與其應用</vt:lpstr>
      <vt:lpstr>生醫電子與醫學工程之例─胃鏡/內視鏡與生醫晶片</vt:lpstr>
      <vt:lpstr>半導體晶圓、製程與IC設計</vt:lpstr>
      <vt:lpstr>計算機工程與科學</vt:lpstr>
      <vt:lpstr>計算機工程與科學(續)</vt:lpstr>
      <vt:lpstr>電機與其他領域整合之例─體感與自動駕駛車</vt:lpstr>
      <vt:lpstr>電機與其他領域整合之例─車用電子</vt:lpstr>
      <vt:lpstr>電機與其他領域整合之例─影像處理與棒球</vt:lpstr>
      <vt:lpstr>電機與其他領域整合之例─透明顯示器</vt:lpstr>
      <vt:lpstr>電機從業人員</vt:lpstr>
      <vt:lpstr>電機系出路 </vt:lpstr>
      <vt:lpstr>文大電機系近年來之專題研發成果</vt:lpstr>
      <vt:lpstr>文大電機系參加專題競賽得獎</vt:lpstr>
      <vt:lpstr>文大電機的生活─產學實習、戶外教學與聆聽演講</vt:lpstr>
      <vt:lpstr>文大電機系招生相關須知</vt:lpstr>
      <vt:lpstr>謝謝大家！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大學電機類學程及文大電機系介紹</dc:title>
  <dc:creator>USER</dc:creator>
  <cp:lastModifiedBy>USER</cp:lastModifiedBy>
  <cp:revision>28</cp:revision>
  <dcterms:created xsi:type="dcterms:W3CDTF">2015-03-02T12:47:36Z</dcterms:created>
  <dcterms:modified xsi:type="dcterms:W3CDTF">2015-06-30T03:25:15Z</dcterms:modified>
</cp:coreProperties>
</file>