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3"/>
  </p:notesMasterIdLst>
  <p:handoutMasterIdLst>
    <p:handoutMasterId r:id="rId1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FFFF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00"/>
  </p:normalViewPr>
  <p:slideViewPr>
    <p:cSldViewPr showGuides="1">
      <p:cViewPr>
        <p:scale>
          <a:sx n="100" d="100"/>
          <a:sy n="100" d="100"/>
        </p:scale>
        <p:origin x="-294" y="-126"/>
      </p:cViewPr>
      <p:guideLst>
        <p:guide orient="horz" pos="284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handoutMaster" Target="handoutMasters/handout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10" Type="http://schemas.openxmlformats.org/officeDocument/2006/relationships/image" Target="../media/image26.wmf"/><Relationship Id="rId4" Type="http://schemas.openxmlformats.org/officeDocument/2006/relationships/image" Target="../media/image21.wmf"/><Relationship Id="rId9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image" Target="../media/image48.wmf"/><Relationship Id="rId7" Type="http://schemas.openxmlformats.org/officeDocument/2006/relationships/image" Target="../media/image52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10" Type="http://schemas.openxmlformats.org/officeDocument/2006/relationships/image" Target="../media/image55.wmf"/><Relationship Id="rId4" Type="http://schemas.openxmlformats.org/officeDocument/2006/relationships/image" Target="../media/image49.wmf"/><Relationship Id="rId9" Type="http://schemas.openxmlformats.org/officeDocument/2006/relationships/image" Target="../media/image5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6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Relationship Id="rId6" Type="http://schemas.openxmlformats.org/officeDocument/2006/relationships/image" Target="../media/image73.wmf"/><Relationship Id="rId5" Type="http://schemas.openxmlformats.org/officeDocument/2006/relationships/image" Target="../media/image72.wmf"/><Relationship Id="rId4" Type="http://schemas.openxmlformats.org/officeDocument/2006/relationships/image" Target="../media/image71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image" Target="../media/image76.wmf"/><Relationship Id="rId7" Type="http://schemas.openxmlformats.org/officeDocument/2006/relationships/image" Target="../media/image80.wmf"/><Relationship Id="rId2" Type="http://schemas.openxmlformats.org/officeDocument/2006/relationships/image" Target="../media/image75.wmf"/><Relationship Id="rId1" Type="http://schemas.openxmlformats.org/officeDocument/2006/relationships/image" Target="../media/image65.wmf"/><Relationship Id="rId6" Type="http://schemas.openxmlformats.org/officeDocument/2006/relationships/image" Target="../media/image79.wmf"/><Relationship Id="rId5" Type="http://schemas.openxmlformats.org/officeDocument/2006/relationships/image" Target="../media/image78.wmf"/><Relationship Id="rId10" Type="http://schemas.openxmlformats.org/officeDocument/2006/relationships/image" Target="../media/image83.wmf"/><Relationship Id="rId4" Type="http://schemas.openxmlformats.org/officeDocument/2006/relationships/image" Target="../media/image77.wmf"/><Relationship Id="rId9" Type="http://schemas.openxmlformats.org/officeDocument/2006/relationships/image" Target="../media/image82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3" Type="http://schemas.openxmlformats.org/officeDocument/2006/relationships/image" Target="../media/image85.wmf"/><Relationship Id="rId7" Type="http://schemas.openxmlformats.org/officeDocument/2006/relationships/image" Target="../media/image88.wmf"/><Relationship Id="rId12" Type="http://schemas.openxmlformats.org/officeDocument/2006/relationships/image" Target="../media/image93.wmf"/><Relationship Id="rId2" Type="http://schemas.openxmlformats.org/officeDocument/2006/relationships/image" Target="../media/image80.wmf"/><Relationship Id="rId1" Type="http://schemas.openxmlformats.org/officeDocument/2006/relationships/image" Target="../media/image68.wmf"/><Relationship Id="rId6" Type="http://schemas.openxmlformats.org/officeDocument/2006/relationships/image" Target="../media/image87.wmf"/><Relationship Id="rId11" Type="http://schemas.openxmlformats.org/officeDocument/2006/relationships/image" Target="../media/image92.wmf"/><Relationship Id="rId5" Type="http://schemas.openxmlformats.org/officeDocument/2006/relationships/image" Target="../media/image86.wmf"/><Relationship Id="rId10" Type="http://schemas.openxmlformats.org/officeDocument/2006/relationships/image" Target="../media/image91.wmf"/><Relationship Id="rId4" Type="http://schemas.openxmlformats.org/officeDocument/2006/relationships/image" Target="../media/image65.wmf"/><Relationship Id="rId9" Type="http://schemas.openxmlformats.org/officeDocument/2006/relationships/image" Target="../media/image9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94.wmf"/><Relationship Id="rId1" Type="http://schemas.openxmlformats.org/officeDocument/2006/relationships/image" Target="../media/image41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wmf"/><Relationship Id="rId13" Type="http://schemas.openxmlformats.org/officeDocument/2006/relationships/image" Target="../media/image114.wmf"/><Relationship Id="rId3" Type="http://schemas.openxmlformats.org/officeDocument/2006/relationships/image" Target="../media/image104.wmf"/><Relationship Id="rId7" Type="http://schemas.openxmlformats.org/officeDocument/2006/relationships/image" Target="../media/image108.wmf"/><Relationship Id="rId12" Type="http://schemas.openxmlformats.org/officeDocument/2006/relationships/image" Target="../media/image113.wmf"/><Relationship Id="rId2" Type="http://schemas.openxmlformats.org/officeDocument/2006/relationships/image" Target="../media/image103.wmf"/><Relationship Id="rId1" Type="http://schemas.openxmlformats.org/officeDocument/2006/relationships/image" Target="../media/image102.wmf"/><Relationship Id="rId6" Type="http://schemas.openxmlformats.org/officeDocument/2006/relationships/image" Target="../media/image107.wmf"/><Relationship Id="rId11" Type="http://schemas.openxmlformats.org/officeDocument/2006/relationships/image" Target="../media/image112.wmf"/><Relationship Id="rId5" Type="http://schemas.openxmlformats.org/officeDocument/2006/relationships/image" Target="../media/image106.wmf"/><Relationship Id="rId10" Type="http://schemas.openxmlformats.org/officeDocument/2006/relationships/image" Target="../media/image111.wmf"/><Relationship Id="rId4" Type="http://schemas.openxmlformats.org/officeDocument/2006/relationships/image" Target="../media/image105.wmf"/><Relationship Id="rId9" Type="http://schemas.openxmlformats.org/officeDocument/2006/relationships/image" Target="../media/image110.wmf"/><Relationship Id="rId14" Type="http://schemas.openxmlformats.org/officeDocument/2006/relationships/image" Target="../media/image115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wmf"/><Relationship Id="rId3" Type="http://schemas.openxmlformats.org/officeDocument/2006/relationships/image" Target="../media/image119.wmf"/><Relationship Id="rId7" Type="http://schemas.openxmlformats.org/officeDocument/2006/relationships/image" Target="../media/image104.wmf"/><Relationship Id="rId2" Type="http://schemas.openxmlformats.org/officeDocument/2006/relationships/image" Target="../media/image118.wmf"/><Relationship Id="rId1" Type="http://schemas.openxmlformats.org/officeDocument/2006/relationships/image" Target="../media/image117.wmf"/><Relationship Id="rId6" Type="http://schemas.openxmlformats.org/officeDocument/2006/relationships/image" Target="../media/image122.wmf"/><Relationship Id="rId11" Type="http://schemas.openxmlformats.org/officeDocument/2006/relationships/image" Target="../media/image126.wmf"/><Relationship Id="rId5" Type="http://schemas.openxmlformats.org/officeDocument/2006/relationships/image" Target="../media/image121.wmf"/><Relationship Id="rId10" Type="http://schemas.openxmlformats.org/officeDocument/2006/relationships/image" Target="../media/image125.wmf"/><Relationship Id="rId4" Type="http://schemas.openxmlformats.org/officeDocument/2006/relationships/image" Target="../media/image120.wmf"/><Relationship Id="rId9" Type="http://schemas.openxmlformats.org/officeDocument/2006/relationships/image" Target="../media/image124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wmf"/><Relationship Id="rId3" Type="http://schemas.openxmlformats.org/officeDocument/2006/relationships/image" Target="../media/image128.wmf"/><Relationship Id="rId7" Type="http://schemas.openxmlformats.org/officeDocument/2006/relationships/image" Target="../media/image132.wmf"/><Relationship Id="rId2" Type="http://schemas.openxmlformats.org/officeDocument/2006/relationships/image" Target="../media/image102.wmf"/><Relationship Id="rId1" Type="http://schemas.openxmlformats.org/officeDocument/2006/relationships/image" Target="../media/image127.wmf"/><Relationship Id="rId6" Type="http://schemas.openxmlformats.org/officeDocument/2006/relationships/image" Target="../media/image131.wmf"/><Relationship Id="rId5" Type="http://schemas.openxmlformats.org/officeDocument/2006/relationships/image" Target="../media/image130.wmf"/><Relationship Id="rId4" Type="http://schemas.openxmlformats.org/officeDocument/2006/relationships/image" Target="../media/image129.wmf"/><Relationship Id="rId9" Type="http://schemas.openxmlformats.org/officeDocument/2006/relationships/image" Target="../media/image134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wmf"/><Relationship Id="rId7" Type="http://schemas.openxmlformats.org/officeDocument/2006/relationships/image" Target="../media/image141.wmf"/><Relationship Id="rId2" Type="http://schemas.openxmlformats.org/officeDocument/2006/relationships/image" Target="../media/image136.wmf"/><Relationship Id="rId1" Type="http://schemas.openxmlformats.org/officeDocument/2006/relationships/image" Target="../media/image135.wmf"/><Relationship Id="rId6" Type="http://schemas.openxmlformats.org/officeDocument/2006/relationships/image" Target="../media/image140.wmf"/><Relationship Id="rId5" Type="http://schemas.openxmlformats.org/officeDocument/2006/relationships/image" Target="../media/image139.wmf"/><Relationship Id="rId4" Type="http://schemas.openxmlformats.org/officeDocument/2006/relationships/image" Target="../media/image138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wmf"/><Relationship Id="rId13" Type="http://schemas.openxmlformats.org/officeDocument/2006/relationships/image" Target="../media/image155.wmf"/><Relationship Id="rId3" Type="http://schemas.openxmlformats.org/officeDocument/2006/relationships/image" Target="../media/image145.wmf"/><Relationship Id="rId7" Type="http://schemas.openxmlformats.org/officeDocument/2006/relationships/image" Target="../media/image149.wmf"/><Relationship Id="rId12" Type="http://schemas.openxmlformats.org/officeDocument/2006/relationships/image" Target="../media/image154.wmf"/><Relationship Id="rId2" Type="http://schemas.openxmlformats.org/officeDocument/2006/relationships/image" Target="../media/image144.wmf"/><Relationship Id="rId1" Type="http://schemas.openxmlformats.org/officeDocument/2006/relationships/image" Target="../media/image143.wmf"/><Relationship Id="rId6" Type="http://schemas.openxmlformats.org/officeDocument/2006/relationships/image" Target="../media/image148.wmf"/><Relationship Id="rId11" Type="http://schemas.openxmlformats.org/officeDocument/2006/relationships/image" Target="../media/image153.wmf"/><Relationship Id="rId5" Type="http://schemas.openxmlformats.org/officeDocument/2006/relationships/image" Target="../media/image147.wmf"/><Relationship Id="rId10" Type="http://schemas.openxmlformats.org/officeDocument/2006/relationships/image" Target="../media/image152.wmf"/><Relationship Id="rId4" Type="http://schemas.openxmlformats.org/officeDocument/2006/relationships/image" Target="../media/image146.wmf"/><Relationship Id="rId9" Type="http://schemas.openxmlformats.org/officeDocument/2006/relationships/image" Target="../media/image151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wmf"/><Relationship Id="rId1" Type="http://schemas.openxmlformats.org/officeDocument/2006/relationships/image" Target="../media/image158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wmf"/><Relationship Id="rId3" Type="http://schemas.openxmlformats.org/officeDocument/2006/relationships/image" Target="../media/image161.wmf"/><Relationship Id="rId7" Type="http://schemas.openxmlformats.org/officeDocument/2006/relationships/image" Target="../media/image165.wmf"/><Relationship Id="rId2" Type="http://schemas.openxmlformats.org/officeDocument/2006/relationships/image" Target="../media/image80.wmf"/><Relationship Id="rId1" Type="http://schemas.openxmlformats.org/officeDocument/2006/relationships/image" Target="../media/image65.wmf"/><Relationship Id="rId6" Type="http://schemas.openxmlformats.org/officeDocument/2006/relationships/image" Target="../media/image164.wmf"/><Relationship Id="rId11" Type="http://schemas.openxmlformats.org/officeDocument/2006/relationships/image" Target="../media/image168.wmf"/><Relationship Id="rId5" Type="http://schemas.openxmlformats.org/officeDocument/2006/relationships/image" Target="../media/image163.wmf"/><Relationship Id="rId10" Type="http://schemas.openxmlformats.org/officeDocument/2006/relationships/image" Target="../media/image167.wmf"/><Relationship Id="rId4" Type="http://schemas.openxmlformats.org/officeDocument/2006/relationships/image" Target="../media/image162.wmf"/><Relationship Id="rId9" Type="http://schemas.openxmlformats.org/officeDocument/2006/relationships/image" Target="../media/image68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wmf"/><Relationship Id="rId13" Type="http://schemas.openxmlformats.org/officeDocument/2006/relationships/image" Target="../media/image180.wmf"/><Relationship Id="rId18" Type="http://schemas.openxmlformats.org/officeDocument/2006/relationships/image" Target="../media/image185.wmf"/><Relationship Id="rId3" Type="http://schemas.openxmlformats.org/officeDocument/2006/relationships/image" Target="../media/image80.wmf"/><Relationship Id="rId21" Type="http://schemas.openxmlformats.org/officeDocument/2006/relationships/image" Target="../media/image188.wmf"/><Relationship Id="rId7" Type="http://schemas.openxmlformats.org/officeDocument/2006/relationships/image" Target="../media/image174.wmf"/><Relationship Id="rId12" Type="http://schemas.openxmlformats.org/officeDocument/2006/relationships/image" Target="../media/image179.wmf"/><Relationship Id="rId17" Type="http://schemas.openxmlformats.org/officeDocument/2006/relationships/image" Target="../media/image184.wmf"/><Relationship Id="rId2" Type="http://schemas.openxmlformats.org/officeDocument/2006/relationships/image" Target="../media/image171.wmf"/><Relationship Id="rId16" Type="http://schemas.openxmlformats.org/officeDocument/2006/relationships/image" Target="../media/image183.wmf"/><Relationship Id="rId20" Type="http://schemas.openxmlformats.org/officeDocument/2006/relationships/image" Target="../media/image187.wmf"/><Relationship Id="rId1" Type="http://schemas.openxmlformats.org/officeDocument/2006/relationships/image" Target="../media/image170.wmf"/><Relationship Id="rId6" Type="http://schemas.openxmlformats.org/officeDocument/2006/relationships/image" Target="../media/image173.wmf"/><Relationship Id="rId11" Type="http://schemas.openxmlformats.org/officeDocument/2006/relationships/image" Target="../media/image178.wmf"/><Relationship Id="rId5" Type="http://schemas.openxmlformats.org/officeDocument/2006/relationships/image" Target="../media/image172.wmf"/><Relationship Id="rId15" Type="http://schemas.openxmlformats.org/officeDocument/2006/relationships/image" Target="../media/image182.wmf"/><Relationship Id="rId10" Type="http://schemas.openxmlformats.org/officeDocument/2006/relationships/image" Target="../media/image177.wmf"/><Relationship Id="rId19" Type="http://schemas.openxmlformats.org/officeDocument/2006/relationships/image" Target="../media/image186.wmf"/><Relationship Id="rId4" Type="http://schemas.openxmlformats.org/officeDocument/2006/relationships/image" Target="../media/image65.wmf"/><Relationship Id="rId9" Type="http://schemas.openxmlformats.org/officeDocument/2006/relationships/image" Target="../media/image176.wmf"/><Relationship Id="rId14" Type="http://schemas.openxmlformats.org/officeDocument/2006/relationships/image" Target="../media/image181.wmf"/><Relationship Id="rId22" Type="http://schemas.openxmlformats.org/officeDocument/2006/relationships/image" Target="../media/image189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wmf"/><Relationship Id="rId13" Type="http://schemas.openxmlformats.org/officeDocument/2006/relationships/image" Target="../media/image202.wmf"/><Relationship Id="rId3" Type="http://schemas.openxmlformats.org/officeDocument/2006/relationships/image" Target="../media/image194.wmf"/><Relationship Id="rId7" Type="http://schemas.openxmlformats.org/officeDocument/2006/relationships/image" Target="../media/image197.wmf"/><Relationship Id="rId12" Type="http://schemas.openxmlformats.org/officeDocument/2006/relationships/image" Target="../media/image201.wmf"/><Relationship Id="rId2" Type="http://schemas.openxmlformats.org/officeDocument/2006/relationships/image" Target="../media/image193.wmf"/><Relationship Id="rId1" Type="http://schemas.openxmlformats.org/officeDocument/2006/relationships/image" Target="../media/image192.wmf"/><Relationship Id="rId6" Type="http://schemas.openxmlformats.org/officeDocument/2006/relationships/image" Target="../media/image196.wmf"/><Relationship Id="rId11" Type="http://schemas.openxmlformats.org/officeDocument/2006/relationships/image" Target="../media/image152.wmf"/><Relationship Id="rId5" Type="http://schemas.openxmlformats.org/officeDocument/2006/relationships/image" Target="../media/image195.wmf"/><Relationship Id="rId10" Type="http://schemas.openxmlformats.org/officeDocument/2006/relationships/image" Target="../media/image200.wmf"/><Relationship Id="rId4" Type="http://schemas.openxmlformats.org/officeDocument/2006/relationships/image" Target="../media/image65.wmf"/><Relationship Id="rId9" Type="http://schemas.openxmlformats.org/officeDocument/2006/relationships/image" Target="../media/image199.wmf"/><Relationship Id="rId14" Type="http://schemas.openxmlformats.org/officeDocument/2006/relationships/image" Target="../media/image203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wmf"/><Relationship Id="rId2" Type="http://schemas.openxmlformats.org/officeDocument/2006/relationships/image" Target="../media/image208.wmf"/><Relationship Id="rId1" Type="http://schemas.openxmlformats.org/officeDocument/2006/relationships/image" Target="../media/image207.wmf"/><Relationship Id="rId6" Type="http://schemas.openxmlformats.org/officeDocument/2006/relationships/image" Target="../media/image212.wmf"/><Relationship Id="rId5" Type="http://schemas.openxmlformats.org/officeDocument/2006/relationships/image" Target="../media/image211.wmf"/><Relationship Id="rId4" Type="http://schemas.openxmlformats.org/officeDocument/2006/relationships/image" Target="../media/image210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wmf"/><Relationship Id="rId3" Type="http://schemas.openxmlformats.org/officeDocument/2006/relationships/image" Target="../media/image217.wmf"/><Relationship Id="rId7" Type="http://schemas.openxmlformats.org/officeDocument/2006/relationships/image" Target="../media/image221.wmf"/><Relationship Id="rId2" Type="http://schemas.openxmlformats.org/officeDocument/2006/relationships/image" Target="../media/image216.wmf"/><Relationship Id="rId1" Type="http://schemas.openxmlformats.org/officeDocument/2006/relationships/image" Target="../media/image215.wmf"/><Relationship Id="rId6" Type="http://schemas.openxmlformats.org/officeDocument/2006/relationships/image" Target="../media/image220.wmf"/><Relationship Id="rId11" Type="http://schemas.openxmlformats.org/officeDocument/2006/relationships/image" Target="../media/image224.wmf"/><Relationship Id="rId5" Type="http://schemas.openxmlformats.org/officeDocument/2006/relationships/image" Target="../media/image219.wmf"/><Relationship Id="rId10" Type="http://schemas.openxmlformats.org/officeDocument/2006/relationships/image" Target="../media/image223.wmf"/><Relationship Id="rId4" Type="http://schemas.openxmlformats.org/officeDocument/2006/relationships/image" Target="../media/image218.wmf"/><Relationship Id="rId9" Type="http://schemas.openxmlformats.org/officeDocument/2006/relationships/image" Target="../media/image65.wmf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wmf"/><Relationship Id="rId3" Type="http://schemas.openxmlformats.org/officeDocument/2006/relationships/image" Target="../media/image228.wmf"/><Relationship Id="rId7" Type="http://schemas.openxmlformats.org/officeDocument/2006/relationships/image" Target="../media/image232.wmf"/><Relationship Id="rId2" Type="http://schemas.openxmlformats.org/officeDocument/2006/relationships/image" Target="../media/image227.wmf"/><Relationship Id="rId1" Type="http://schemas.openxmlformats.org/officeDocument/2006/relationships/image" Target="../media/image65.wmf"/><Relationship Id="rId6" Type="http://schemas.openxmlformats.org/officeDocument/2006/relationships/image" Target="../media/image231.wmf"/><Relationship Id="rId11" Type="http://schemas.openxmlformats.org/officeDocument/2006/relationships/image" Target="../media/image236.wmf"/><Relationship Id="rId5" Type="http://schemas.openxmlformats.org/officeDocument/2006/relationships/image" Target="../media/image230.wmf"/><Relationship Id="rId10" Type="http://schemas.openxmlformats.org/officeDocument/2006/relationships/image" Target="../media/image235.wmf"/><Relationship Id="rId4" Type="http://schemas.openxmlformats.org/officeDocument/2006/relationships/image" Target="../media/image229.wmf"/><Relationship Id="rId9" Type="http://schemas.openxmlformats.org/officeDocument/2006/relationships/image" Target="../media/image234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wmf"/><Relationship Id="rId13" Type="http://schemas.openxmlformats.org/officeDocument/2006/relationships/image" Target="../media/image247.wmf"/><Relationship Id="rId3" Type="http://schemas.openxmlformats.org/officeDocument/2006/relationships/image" Target="../media/image231.wmf"/><Relationship Id="rId7" Type="http://schemas.openxmlformats.org/officeDocument/2006/relationships/image" Target="../media/image241.wmf"/><Relationship Id="rId12" Type="http://schemas.openxmlformats.org/officeDocument/2006/relationships/image" Target="../media/image246.wmf"/><Relationship Id="rId2" Type="http://schemas.openxmlformats.org/officeDocument/2006/relationships/image" Target="../media/image237.wmf"/><Relationship Id="rId1" Type="http://schemas.openxmlformats.org/officeDocument/2006/relationships/image" Target="../media/image65.wmf"/><Relationship Id="rId6" Type="http://schemas.openxmlformats.org/officeDocument/2006/relationships/image" Target="../media/image240.wmf"/><Relationship Id="rId11" Type="http://schemas.openxmlformats.org/officeDocument/2006/relationships/image" Target="../media/image245.wmf"/><Relationship Id="rId5" Type="http://schemas.openxmlformats.org/officeDocument/2006/relationships/image" Target="../media/image239.wmf"/><Relationship Id="rId15" Type="http://schemas.openxmlformats.org/officeDocument/2006/relationships/image" Target="../media/image249.wmf"/><Relationship Id="rId10" Type="http://schemas.openxmlformats.org/officeDocument/2006/relationships/image" Target="../media/image244.wmf"/><Relationship Id="rId4" Type="http://schemas.openxmlformats.org/officeDocument/2006/relationships/image" Target="../media/image238.wmf"/><Relationship Id="rId9" Type="http://schemas.openxmlformats.org/officeDocument/2006/relationships/image" Target="../media/image243.wmf"/><Relationship Id="rId14" Type="http://schemas.openxmlformats.org/officeDocument/2006/relationships/image" Target="../media/image248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wmf"/><Relationship Id="rId2" Type="http://schemas.openxmlformats.org/officeDocument/2006/relationships/image" Target="../media/image253.wmf"/><Relationship Id="rId1" Type="http://schemas.openxmlformats.org/officeDocument/2006/relationships/image" Target="../media/image252.wmf"/><Relationship Id="rId4" Type="http://schemas.openxmlformats.org/officeDocument/2006/relationships/image" Target="../media/image255.w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4.wmf"/><Relationship Id="rId13" Type="http://schemas.openxmlformats.org/officeDocument/2006/relationships/image" Target="../media/image268.wmf"/><Relationship Id="rId3" Type="http://schemas.openxmlformats.org/officeDocument/2006/relationships/image" Target="../media/image259.wmf"/><Relationship Id="rId7" Type="http://schemas.openxmlformats.org/officeDocument/2006/relationships/image" Target="../media/image263.wmf"/><Relationship Id="rId12" Type="http://schemas.openxmlformats.org/officeDocument/2006/relationships/image" Target="../media/image267.wmf"/><Relationship Id="rId2" Type="http://schemas.openxmlformats.org/officeDocument/2006/relationships/image" Target="../media/image258.wmf"/><Relationship Id="rId1" Type="http://schemas.openxmlformats.org/officeDocument/2006/relationships/image" Target="../media/image257.wmf"/><Relationship Id="rId6" Type="http://schemas.openxmlformats.org/officeDocument/2006/relationships/image" Target="../media/image262.wmf"/><Relationship Id="rId11" Type="http://schemas.openxmlformats.org/officeDocument/2006/relationships/image" Target="../media/image87.wmf"/><Relationship Id="rId5" Type="http://schemas.openxmlformats.org/officeDocument/2006/relationships/image" Target="../media/image261.wmf"/><Relationship Id="rId10" Type="http://schemas.openxmlformats.org/officeDocument/2006/relationships/image" Target="../media/image266.wmf"/><Relationship Id="rId4" Type="http://schemas.openxmlformats.org/officeDocument/2006/relationships/image" Target="../media/image260.wmf"/><Relationship Id="rId9" Type="http://schemas.openxmlformats.org/officeDocument/2006/relationships/image" Target="../media/image265.wmf"/><Relationship Id="rId14" Type="http://schemas.openxmlformats.org/officeDocument/2006/relationships/image" Target="../media/image269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wmf"/><Relationship Id="rId2" Type="http://schemas.openxmlformats.org/officeDocument/2006/relationships/image" Target="../media/image273.wmf"/><Relationship Id="rId1" Type="http://schemas.openxmlformats.org/officeDocument/2006/relationships/image" Target="../media/image237.wmf"/><Relationship Id="rId5" Type="http://schemas.openxmlformats.org/officeDocument/2006/relationships/image" Target="../media/image249.wmf"/><Relationship Id="rId4" Type="http://schemas.openxmlformats.org/officeDocument/2006/relationships/image" Target="../media/image275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wmf"/><Relationship Id="rId2" Type="http://schemas.openxmlformats.org/officeDocument/2006/relationships/image" Target="../media/image278.wmf"/><Relationship Id="rId1" Type="http://schemas.openxmlformats.org/officeDocument/2006/relationships/image" Target="../media/image277.wmf"/><Relationship Id="rId5" Type="http://schemas.openxmlformats.org/officeDocument/2006/relationships/image" Target="../media/image281.wmf"/><Relationship Id="rId4" Type="http://schemas.openxmlformats.org/officeDocument/2006/relationships/image" Target="../media/image280.wmf"/></Relationships>
</file>

<file path=ppt/drawings/_rels/vmlDrawing30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7.wmf"/><Relationship Id="rId13" Type="http://schemas.openxmlformats.org/officeDocument/2006/relationships/image" Target="../media/image293.wmf"/><Relationship Id="rId3" Type="http://schemas.openxmlformats.org/officeDocument/2006/relationships/image" Target="../media/image284.wmf"/><Relationship Id="rId7" Type="http://schemas.openxmlformats.org/officeDocument/2006/relationships/image" Target="../media/image288.wmf"/><Relationship Id="rId12" Type="http://schemas.openxmlformats.org/officeDocument/2006/relationships/image" Target="../media/image292.wmf"/><Relationship Id="rId2" Type="http://schemas.openxmlformats.org/officeDocument/2006/relationships/image" Target="../media/image65.wmf"/><Relationship Id="rId1" Type="http://schemas.openxmlformats.org/officeDocument/2006/relationships/image" Target="../media/image283.wmf"/><Relationship Id="rId6" Type="http://schemas.openxmlformats.org/officeDocument/2006/relationships/image" Target="../media/image287.wmf"/><Relationship Id="rId11" Type="http://schemas.openxmlformats.org/officeDocument/2006/relationships/image" Target="../media/image291.wmf"/><Relationship Id="rId5" Type="http://schemas.openxmlformats.org/officeDocument/2006/relationships/image" Target="../media/image286.wmf"/><Relationship Id="rId10" Type="http://schemas.openxmlformats.org/officeDocument/2006/relationships/image" Target="../media/image290.wmf"/><Relationship Id="rId4" Type="http://schemas.openxmlformats.org/officeDocument/2006/relationships/image" Target="../media/image285.wmf"/><Relationship Id="rId9" Type="http://schemas.openxmlformats.org/officeDocument/2006/relationships/image" Target="../media/image289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6.wmf"/><Relationship Id="rId7" Type="http://schemas.openxmlformats.org/officeDocument/2006/relationships/image" Target="../media/image80.wmf"/><Relationship Id="rId2" Type="http://schemas.openxmlformats.org/officeDocument/2006/relationships/image" Target="../media/image295.wmf"/><Relationship Id="rId1" Type="http://schemas.openxmlformats.org/officeDocument/2006/relationships/image" Target="../media/image294.wmf"/><Relationship Id="rId6" Type="http://schemas.openxmlformats.org/officeDocument/2006/relationships/image" Target="../media/image65.wmf"/><Relationship Id="rId5" Type="http://schemas.openxmlformats.org/officeDocument/2006/relationships/image" Target="../media/image298.wmf"/><Relationship Id="rId4" Type="http://schemas.openxmlformats.org/officeDocument/2006/relationships/image" Target="../media/image297.wmf"/></Relationships>
</file>

<file path=ppt/drawings/_rels/vmlDrawing3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4.wmf"/><Relationship Id="rId13" Type="http://schemas.openxmlformats.org/officeDocument/2006/relationships/image" Target="../media/image309.wmf"/><Relationship Id="rId3" Type="http://schemas.openxmlformats.org/officeDocument/2006/relationships/image" Target="../media/image301.wmf"/><Relationship Id="rId7" Type="http://schemas.openxmlformats.org/officeDocument/2006/relationships/image" Target="../media/image303.wmf"/><Relationship Id="rId12" Type="http://schemas.openxmlformats.org/officeDocument/2006/relationships/image" Target="../media/image308.wmf"/><Relationship Id="rId2" Type="http://schemas.openxmlformats.org/officeDocument/2006/relationships/image" Target="../media/image300.wmf"/><Relationship Id="rId1" Type="http://schemas.openxmlformats.org/officeDocument/2006/relationships/image" Target="../media/image299.wmf"/><Relationship Id="rId6" Type="http://schemas.openxmlformats.org/officeDocument/2006/relationships/image" Target="../media/image65.wmf"/><Relationship Id="rId11" Type="http://schemas.openxmlformats.org/officeDocument/2006/relationships/image" Target="../media/image307.wmf"/><Relationship Id="rId5" Type="http://schemas.openxmlformats.org/officeDocument/2006/relationships/image" Target="../media/image302.wmf"/><Relationship Id="rId15" Type="http://schemas.openxmlformats.org/officeDocument/2006/relationships/image" Target="../media/image311.wmf"/><Relationship Id="rId10" Type="http://schemas.openxmlformats.org/officeDocument/2006/relationships/image" Target="../media/image306.wmf"/><Relationship Id="rId4" Type="http://schemas.openxmlformats.org/officeDocument/2006/relationships/image" Target="../media/image80.wmf"/><Relationship Id="rId9" Type="http://schemas.openxmlformats.org/officeDocument/2006/relationships/image" Target="../media/image305.wmf"/><Relationship Id="rId14" Type="http://schemas.openxmlformats.org/officeDocument/2006/relationships/image" Target="../media/image310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wmf"/><Relationship Id="rId2" Type="http://schemas.openxmlformats.org/officeDocument/2006/relationships/image" Target="../media/image314.wmf"/><Relationship Id="rId1" Type="http://schemas.openxmlformats.org/officeDocument/2006/relationships/image" Target="../media/image313.wmf"/><Relationship Id="rId6" Type="http://schemas.openxmlformats.org/officeDocument/2006/relationships/image" Target="../media/image318.wmf"/><Relationship Id="rId5" Type="http://schemas.openxmlformats.org/officeDocument/2006/relationships/image" Target="../media/image317.wmf"/><Relationship Id="rId4" Type="http://schemas.openxmlformats.org/officeDocument/2006/relationships/image" Target="../media/image316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2.wmf"/><Relationship Id="rId2" Type="http://schemas.openxmlformats.org/officeDocument/2006/relationships/image" Target="../media/image321.wmf"/><Relationship Id="rId1" Type="http://schemas.openxmlformats.org/officeDocument/2006/relationships/image" Target="../media/image320.wmf"/><Relationship Id="rId5" Type="http://schemas.openxmlformats.org/officeDocument/2006/relationships/image" Target="../media/image324.wmf"/><Relationship Id="rId4" Type="http://schemas.openxmlformats.org/officeDocument/2006/relationships/image" Target="../media/image323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wmf"/><Relationship Id="rId2" Type="http://schemas.openxmlformats.org/officeDocument/2006/relationships/image" Target="../media/image330.wmf"/><Relationship Id="rId1" Type="http://schemas.openxmlformats.org/officeDocument/2006/relationships/image" Target="../media/image329.wmf"/><Relationship Id="rId4" Type="http://schemas.openxmlformats.org/officeDocument/2006/relationships/image" Target="../media/image332.wmf"/></Relationships>
</file>

<file path=ppt/drawings/_rels/vmlDrawing3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4.wmf"/><Relationship Id="rId3" Type="http://schemas.openxmlformats.org/officeDocument/2006/relationships/image" Target="../media/image339.wmf"/><Relationship Id="rId7" Type="http://schemas.openxmlformats.org/officeDocument/2006/relationships/image" Target="../media/image343.wmf"/><Relationship Id="rId2" Type="http://schemas.openxmlformats.org/officeDocument/2006/relationships/image" Target="../media/image338.wmf"/><Relationship Id="rId1" Type="http://schemas.openxmlformats.org/officeDocument/2006/relationships/image" Target="../media/image337.wmf"/><Relationship Id="rId6" Type="http://schemas.openxmlformats.org/officeDocument/2006/relationships/image" Target="../media/image342.wmf"/><Relationship Id="rId5" Type="http://schemas.openxmlformats.org/officeDocument/2006/relationships/image" Target="../media/image341.wmf"/><Relationship Id="rId4" Type="http://schemas.openxmlformats.org/officeDocument/2006/relationships/image" Target="../media/image340.wmf"/></Relationships>
</file>

<file path=ppt/drawings/_rels/vmlDrawing3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3.wmf"/><Relationship Id="rId3" Type="http://schemas.openxmlformats.org/officeDocument/2006/relationships/image" Target="../media/image348.wmf"/><Relationship Id="rId7" Type="http://schemas.openxmlformats.org/officeDocument/2006/relationships/image" Target="../media/image352.wmf"/><Relationship Id="rId2" Type="http://schemas.openxmlformats.org/officeDocument/2006/relationships/image" Target="../media/image347.wmf"/><Relationship Id="rId1" Type="http://schemas.openxmlformats.org/officeDocument/2006/relationships/image" Target="../media/image346.wmf"/><Relationship Id="rId6" Type="http://schemas.openxmlformats.org/officeDocument/2006/relationships/image" Target="../media/image351.wmf"/><Relationship Id="rId5" Type="http://schemas.openxmlformats.org/officeDocument/2006/relationships/image" Target="../media/image350.wmf"/><Relationship Id="rId4" Type="http://schemas.openxmlformats.org/officeDocument/2006/relationships/image" Target="../media/image349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6.wmf"/><Relationship Id="rId7" Type="http://schemas.openxmlformats.org/officeDocument/2006/relationships/image" Target="../media/image359.wmf"/><Relationship Id="rId2" Type="http://schemas.openxmlformats.org/officeDocument/2006/relationships/image" Target="../media/image355.wmf"/><Relationship Id="rId1" Type="http://schemas.openxmlformats.org/officeDocument/2006/relationships/image" Target="../media/image354.wmf"/><Relationship Id="rId6" Type="http://schemas.openxmlformats.org/officeDocument/2006/relationships/image" Target="../media/image358.wmf"/><Relationship Id="rId5" Type="http://schemas.openxmlformats.org/officeDocument/2006/relationships/image" Target="../media/image357.wmf"/><Relationship Id="rId4" Type="http://schemas.openxmlformats.org/officeDocument/2006/relationships/image" Target="../media/image237.wmf"/></Relationships>
</file>

<file path=ppt/drawings/_rels/vmlDrawing39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5.wmf"/><Relationship Id="rId3" Type="http://schemas.openxmlformats.org/officeDocument/2006/relationships/image" Target="../media/image249.wmf"/><Relationship Id="rId7" Type="http://schemas.openxmlformats.org/officeDocument/2006/relationships/image" Target="../media/image364.wmf"/><Relationship Id="rId2" Type="http://schemas.openxmlformats.org/officeDocument/2006/relationships/image" Target="../media/image361.wmf"/><Relationship Id="rId1" Type="http://schemas.openxmlformats.org/officeDocument/2006/relationships/image" Target="../media/image360.wmf"/><Relationship Id="rId6" Type="http://schemas.openxmlformats.org/officeDocument/2006/relationships/image" Target="../media/image363.wmf"/><Relationship Id="rId5" Type="http://schemas.openxmlformats.org/officeDocument/2006/relationships/image" Target="../media/image362.wmf"/><Relationship Id="rId4" Type="http://schemas.openxmlformats.org/officeDocument/2006/relationships/image" Target="../media/image80.wmf"/></Relationships>
</file>

<file path=ppt/drawings/_rels/vmlDrawing40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3.wmf"/><Relationship Id="rId13" Type="http://schemas.openxmlformats.org/officeDocument/2006/relationships/image" Target="../media/image378.wmf"/><Relationship Id="rId3" Type="http://schemas.openxmlformats.org/officeDocument/2006/relationships/image" Target="../media/image368.wmf"/><Relationship Id="rId7" Type="http://schemas.openxmlformats.org/officeDocument/2006/relationships/image" Target="../media/image372.wmf"/><Relationship Id="rId12" Type="http://schemas.openxmlformats.org/officeDocument/2006/relationships/image" Target="../media/image377.wmf"/><Relationship Id="rId2" Type="http://schemas.openxmlformats.org/officeDocument/2006/relationships/image" Target="../media/image367.wmf"/><Relationship Id="rId16" Type="http://schemas.openxmlformats.org/officeDocument/2006/relationships/image" Target="../media/image381.wmf"/><Relationship Id="rId1" Type="http://schemas.openxmlformats.org/officeDocument/2006/relationships/image" Target="../media/image366.wmf"/><Relationship Id="rId6" Type="http://schemas.openxmlformats.org/officeDocument/2006/relationships/image" Target="../media/image371.wmf"/><Relationship Id="rId11" Type="http://schemas.openxmlformats.org/officeDocument/2006/relationships/image" Target="../media/image376.wmf"/><Relationship Id="rId5" Type="http://schemas.openxmlformats.org/officeDocument/2006/relationships/image" Target="../media/image370.wmf"/><Relationship Id="rId15" Type="http://schemas.openxmlformats.org/officeDocument/2006/relationships/image" Target="../media/image380.wmf"/><Relationship Id="rId10" Type="http://schemas.openxmlformats.org/officeDocument/2006/relationships/image" Target="../media/image375.wmf"/><Relationship Id="rId4" Type="http://schemas.openxmlformats.org/officeDocument/2006/relationships/image" Target="../media/image369.wmf"/><Relationship Id="rId9" Type="http://schemas.openxmlformats.org/officeDocument/2006/relationships/image" Target="../media/image374.wmf"/><Relationship Id="rId14" Type="http://schemas.openxmlformats.org/officeDocument/2006/relationships/image" Target="../media/image379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4.wmf"/><Relationship Id="rId2" Type="http://schemas.openxmlformats.org/officeDocument/2006/relationships/image" Target="../media/image383.wmf"/><Relationship Id="rId1" Type="http://schemas.openxmlformats.org/officeDocument/2006/relationships/image" Target="../media/image382.wmf"/><Relationship Id="rId6" Type="http://schemas.openxmlformats.org/officeDocument/2006/relationships/image" Target="../media/image387.wmf"/><Relationship Id="rId5" Type="http://schemas.openxmlformats.org/officeDocument/2006/relationships/image" Target="../media/image386.wmf"/><Relationship Id="rId4" Type="http://schemas.openxmlformats.org/officeDocument/2006/relationships/image" Target="../media/image385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2.wmf"/></Relationships>
</file>

<file path=ppt/drawings/_rels/vmlDrawing4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99.wmf"/><Relationship Id="rId13" Type="http://schemas.openxmlformats.org/officeDocument/2006/relationships/image" Target="../media/image404.wmf"/><Relationship Id="rId18" Type="http://schemas.openxmlformats.org/officeDocument/2006/relationships/image" Target="../media/image408.wmf"/><Relationship Id="rId3" Type="http://schemas.openxmlformats.org/officeDocument/2006/relationships/image" Target="../media/image118.wmf"/><Relationship Id="rId21" Type="http://schemas.openxmlformats.org/officeDocument/2006/relationships/image" Target="../media/image411.wmf"/><Relationship Id="rId7" Type="http://schemas.openxmlformats.org/officeDocument/2006/relationships/image" Target="../media/image398.wmf"/><Relationship Id="rId12" Type="http://schemas.openxmlformats.org/officeDocument/2006/relationships/image" Target="../media/image403.wmf"/><Relationship Id="rId17" Type="http://schemas.openxmlformats.org/officeDocument/2006/relationships/image" Target="../media/image407.wmf"/><Relationship Id="rId2" Type="http://schemas.openxmlformats.org/officeDocument/2006/relationships/image" Target="../media/image395.wmf"/><Relationship Id="rId16" Type="http://schemas.openxmlformats.org/officeDocument/2006/relationships/image" Target="../media/image107.wmf"/><Relationship Id="rId20" Type="http://schemas.openxmlformats.org/officeDocument/2006/relationships/image" Target="../media/image410.wmf"/><Relationship Id="rId1" Type="http://schemas.openxmlformats.org/officeDocument/2006/relationships/image" Target="../media/image394.wmf"/><Relationship Id="rId6" Type="http://schemas.openxmlformats.org/officeDocument/2006/relationships/image" Target="../media/image397.wmf"/><Relationship Id="rId11" Type="http://schemas.openxmlformats.org/officeDocument/2006/relationships/image" Target="../media/image402.wmf"/><Relationship Id="rId24" Type="http://schemas.openxmlformats.org/officeDocument/2006/relationships/image" Target="../media/image414.wmf"/><Relationship Id="rId5" Type="http://schemas.openxmlformats.org/officeDocument/2006/relationships/image" Target="../media/image102.wmf"/><Relationship Id="rId15" Type="http://schemas.openxmlformats.org/officeDocument/2006/relationships/image" Target="../media/image406.wmf"/><Relationship Id="rId23" Type="http://schemas.openxmlformats.org/officeDocument/2006/relationships/image" Target="../media/image413.wmf"/><Relationship Id="rId10" Type="http://schemas.openxmlformats.org/officeDocument/2006/relationships/image" Target="../media/image401.wmf"/><Relationship Id="rId19" Type="http://schemas.openxmlformats.org/officeDocument/2006/relationships/image" Target="../media/image409.wmf"/><Relationship Id="rId4" Type="http://schemas.openxmlformats.org/officeDocument/2006/relationships/image" Target="../media/image396.wmf"/><Relationship Id="rId9" Type="http://schemas.openxmlformats.org/officeDocument/2006/relationships/image" Target="../media/image400.wmf"/><Relationship Id="rId14" Type="http://schemas.openxmlformats.org/officeDocument/2006/relationships/image" Target="../media/image405.wmf"/><Relationship Id="rId22" Type="http://schemas.openxmlformats.org/officeDocument/2006/relationships/image" Target="../media/image412.w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7.wmf"/><Relationship Id="rId2" Type="http://schemas.openxmlformats.org/officeDocument/2006/relationships/image" Target="../media/image416.wmf"/><Relationship Id="rId1" Type="http://schemas.openxmlformats.org/officeDocument/2006/relationships/image" Target="../media/image415.wmf"/><Relationship Id="rId5" Type="http://schemas.openxmlformats.org/officeDocument/2006/relationships/image" Target="../media/image418.wmf"/><Relationship Id="rId4" Type="http://schemas.openxmlformats.org/officeDocument/2006/relationships/image" Target="../media/image118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1.wmf"/><Relationship Id="rId2" Type="http://schemas.openxmlformats.org/officeDocument/2006/relationships/image" Target="../media/image420.wmf"/><Relationship Id="rId1" Type="http://schemas.openxmlformats.org/officeDocument/2006/relationships/image" Target="../media/image419.wmf"/><Relationship Id="rId6" Type="http://schemas.openxmlformats.org/officeDocument/2006/relationships/image" Target="../media/image424.wmf"/><Relationship Id="rId5" Type="http://schemas.openxmlformats.org/officeDocument/2006/relationships/image" Target="../media/image423.wmf"/><Relationship Id="rId4" Type="http://schemas.openxmlformats.org/officeDocument/2006/relationships/image" Target="../media/image422.wmf"/></Relationships>
</file>

<file path=ppt/drawings/_rels/vmlDrawing4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2.wmf"/><Relationship Id="rId3" Type="http://schemas.openxmlformats.org/officeDocument/2006/relationships/image" Target="../media/image427.wmf"/><Relationship Id="rId7" Type="http://schemas.openxmlformats.org/officeDocument/2006/relationships/image" Target="../media/image431.wmf"/><Relationship Id="rId2" Type="http://schemas.openxmlformats.org/officeDocument/2006/relationships/image" Target="../media/image426.wmf"/><Relationship Id="rId1" Type="http://schemas.openxmlformats.org/officeDocument/2006/relationships/image" Target="../media/image425.wmf"/><Relationship Id="rId6" Type="http://schemas.openxmlformats.org/officeDocument/2006/relationships/image" Target="../media/image430.wmf"/><Relationship Id="rId5" Type="http://schemas.openxmlformats.org/officeDocument/2006/relationships/image" Target="../media/image429.wmf"/><Relationship Id="rId10" Type="http://schemas.openxmlformats.org/officeDocument/2006/relationships/image" Target="../media/image434.wmf"/><Relationship Id="rId4" Type="http://schemas.openxmlformats.org/officeDocument/2006/relationships/image" Target="../media/image428.wmf"/><Relationship Id="rId9" Type="http://schemas.openxmlformats.org/officeDocument/2006/relationships/image" Target="../media/image433.wmf"/></Relationships>
</file>

<file path=ppt/drawings/_rels/vmlDrawing4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5.wmf"/><Relationship Id="rId1" Type="http://schemas.openxmlformats.org/officeDocument/2006/relationships/image" Target="../media/image433.w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7.wmf"/><Relationship Id="rId7" Type="http://schemas.openxmlformats.org/officeDocument/2006/relationships/image" Target="../media/image439.wmf"/><Relationship Id="rId2" Type="http://schemas.openxmlformats.org/officeDocument/2006/relationships/image" Target="../media/image436.wmf"/><Relationship Id="rId1" Type="http://schemas.openxmlformats.org/officeDocument/2006/relationships/image" Target="../media/image168.wmf"/><Relationship Id="rId6" Type="http://schemas.openxmlformats.org/officeDocument/2006/relationships/image" Target="../media/image72.wmf"/><Relationship Id="rId5" Type="http://schemas.openxmlformats.org/officeDocument/2006/relationships/image" Target="../media/image438.wmf"/><Relationship Id="rId4" Type="http://schemas.openxmlformats.org/officeDocument/2006/relationships/image" Target="../media/image65.wmf"/></Relationships>
</file>

<file path=ppt/drawings/_rels/vmlDrawing49.vml.rels><?xml version="1.0" encoding="UTF-8" standalone="yes"?>
<Relationships xmlns="http://schemas.openxmlformats.org/package/2006/relationships"><Relationship Id="rId8" Type="http://schemas.openxmlformats.org/officeDocument/2006/relationships/image" Target="../media/image446.wmf"/><Relationship Id="rId3" Type="http://schemas.openxmlformats.org/officeDocument/2006/relationships/image" Target="../media/image443.wmf"/><Relationship Id="rId7" Type="http://schemas.openxmlformats.org/officeDocument/2006/relationships/image" Target="../media/image118.wmf"/><Relationship Id="rId2" Type="http://schemas.openxmlformats.org/officeDocument/2006/relationships/image" Target="../media/image442.wmf"/><Relationship Id="rId1" Type="http://schemas.openxmlformats.org/officeDocument/2006/relationships/image" Target="../media/image421.wmf"/><Relationship Id="rId6" Type="http://schemas.openxmlformats.org/officeDocument/2006/relationships/image" Target="../media/image445.wmf"/><Relationship Id="rId5" Type="http://schemas.openxmlformats.org/officeDocument/2006/relationships/image" Target="../media/image444.wmf"/><Relationship Id="rId10" Type="http://schemas.openxmlformats.org/officeDocument/2006/relationships/image" Target="../media/image448.wmf"/><Relationship Id="rId4" Type="http://schemas.openxmlformats.org/officeDocument/2006/relationships/image" Target="../media/image102.wmf"/><Relationship Id="rId9" Type="http://schemas.openxmlformats.org/officeDocument/2006/relationships/image" Target="../media/image447.wmf"/></Relationships>
</file>

<file path=ppt/drawings/_rels/vmlDrawing5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2.wmf"/><Relationship Id="rId2" Type="http://schemas.openxmlformats.org/officeDocument/2006/relationships/image" Target="../media/image451.wmf"/><Relationship Id="rId1" Type="http://schemas.openxmlformats.org/officeDocument/2006/relationships/image" Target="../media/image450.w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4.wmf"/><Relationship Id="rId1" Type="http://schemas.openxmlformats.org/officeDocument/2006/relationships/image" Target="../media/image249.w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7.wmf"/><Relationship Id="rId7" Type="http://schemas.openxmlformats.org/officeDocument/2006/relationships/image" Target="../media/image461.wmf"/><Relationship Id="rId2" Type="http://schemas.openxmlformats.org/officeDocument/2006/relationships/image" Target="../media/image456.wmf"/><Relationship Id="rId1" Type="http://schemas.openxmlformats.org/officeDocument/2006/relationships/image" Target="../media/image80.wmf"/><Relationship Id="rId6" Type="http://schemas.openxmlformats.org/officeDocument/2006/relationships/image" Target="../media/image460.wmf"/><Relationship Id="rId5" Type="http://schemas.openxmlformats.org/officeDocument/2006/relationships/image" Target="../media/image459.wmf"/><Relationship Id="rId4" Type="http://schemas.openxmlformats.org/officeDocument/2006/relationships/image" Target="../media/image458.w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wmf"/><Relationship Id="rId2" Type="http://schemas.openxmlformats.org/officeDocument/2006/relationships/image" Target="../media/image65.wmf"/><Relationship Id="rId1" Type="http://schemas.openxmlformats.org/officeDocument/2006/relationships/image" Target="../media/image80.wmf"/><Relationship Id="rId4" Type="http://schemas.openxmlformats.org/officeDocument/2006/relationships/image" Target="../media/image463.wmf"/></Relationships>
</file>

<file path=ppt/drawings/_rels/vmlDrawing5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4.wmf"/><Relationship Id="rId3" Type="http://schemas.openxmlformats.org/officeDocument/2006/relationships/image" Target="../media/image468.wmf"/><Relationship Id="rId7" Type="http://schemas.openxmlformats.org/officeDocument/2006/relationships/image" Target="../media/image472.wmf"/><Relationship Id="rId2" Type="http://schemas.openxmlformats.org/officeDocument/2006/relationships/image" Target="../media/image467.wmf"/><Relationship Id="rId1" Type="http://schemas.openxmlformats.org/officeDocument/2006/relationships/image" Target="../media/image466.wmf"/><Relationship Id="rId6" Type="http://schemas.openxmlformats.org/officeDocument/2006/relationships/image" Target="../media/image471.wmf"/><Relationship Id="rId5" Type="http://schemas.openxmlformats.org/officeDocument/2006/relationships/image" Target="../media/image470.wmf"/><Relationship Id="rId4" Type="http://schemas.openxmlformats.org/officeDocument/2006/relationships/image" Target="../media/image469.wmf"/></Relationships>
</file>

<file path=ppt/drawings/_rels/vmlDrawing5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82.wmf"/><Relationship Id="rId3" Type="http://schemas.openxmlformats.org/officeDocument/2006/relationships/image" Target="../media/image477.wmf"/><Relationship Id="rId7" Type="http://schemas.openxmlformats.org/officeDocument/2006/relationships/image" Target="../media/image481.wmf"/><Relationship Id="rId2" Type="http://schemas.openxmlformats.org/officeDocument/2006/relationships/image" Target="../media/image476.wmf"/><Relationship Id="rId1" Type="http://schemas.openxmlformats.org/officeDocument/2006/relationships/image" Target="../media/image475.wmf"/><Relationship Id="rId6" Type="http://schemas.openxmlformats.org/officeDocument/2006/relationships/image" Target="../media/image480.wmf"/><Relationship Id="rId11" Type="http://schemas.openxmlformats.org/officeDocument/2006/relationships/image" Target="../media/image370.wmf"/><Relationship Id="rId5" Type="http://schemas.openxmlformats.org/officeDocument/2006/relationships/image" Target="../media/image479.wmf"/><Relationship Id="rId10" Type="http://schemas.openxmlformats.org/officeDocument/2006/relationships/image" Target="../media/image484.wmf"/><Relationship Id="rId4" Type="http://schemas.openxmlformats.org/officeDocument/2006/relationships/image" Target="../media/image478.wmf"/><Relationship Id="rId9" Type="http://schemas.openxmlformats.org/officeDocument/2006/relationships/image" Target="../media/image483.wmf"/></Relationships>
</file>

<file path=ppt/drawings/_rels/vmlDrawing5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86.wmf"/><Relationship Id="rId3" Type="http://schemas.openxmlformats.org/officeDocument/2006/relationships/image" Target="../media/image80.wmf"/><Relationship Id="rId7" Type="http://schemas.openxmlformats.org/officeDocument/2006/relationships/image" Target="../media/image28.wmf"/><Relationship Id="rId12" Type="http://schemas.openxmlformats.org/officeDocument/2006/relationships/image" Target="../media/image490.wmf"/><Relationship Id="rId2" Type="http://schemas.openxmlformats.org/officeDocument/2006/relationships/image" Target="../media/image462.wmf"/><Relationship Id="rId1" Type="http://schemas.openxmlformats.org/officeDocument/2006/relationships/image" Target="../media/image277.wmf"/><Relationship Id="rId6" Type="http://schemas.openxmlformats.org/officeDocument/2006/relationships/image" Target="../media/image485.wmf"/><Relationship Id="rId11" Type="http://schemas.openxmlformats.org/officeDocument/2006/relationships/image" Target="../media/image489.wmf"/><Relationship Id="rId5" Type="http://schemas.openxmlformats.org/officeDocument/2006/relationships/image" Target="../media/image439.wmf"/><Relationship Id="rId10" Type="http://schemas.openxmlformats.org/officeDocument/2006/relationships/image" Target="../media/image488.wmf"/><Relationship Id="rId4" Type="http://schemas.openxmlformats.org/officeDocument/2006/relationships/image" Target="../media/image463.wmf"/><Relationship Id="rId9" Type="http://schemas.openxmlformats.org/officeDocument/2006/relationships/image" Target="../media/image487.wmf"/></Relationships>
</file>

<file path=ppt/drawings/_rels/vmlDrawing5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99.wmf"/><Relationship Id="rId3" Type="http://schemas.openxmlformats.org/officeDocument/2006/relationships/image" Target="../media/image494.wmf"/><Relationship Id="rId7" Type="http://schemas.openxmlformats.org/officeDocument/2006/relationships/image" Target="../media/image498.wmf"/><Relationship Id="rId2" Type="http://schemas.openxmlformats.org/officeDocument/2006/relationships/image" Target="../media/image493.wmf"/><Relationship Id="rId1" Type="http://schemas.openxmlformats.org/officeDocument/2006/relationships/image" Target="../media/image492.wmf"/><Relationship Id="rId6" Type="http://schemas.openxmlformats.org/officeDocument/2006/relationships/image" Target="../media/image497.wmf"/><Relationship Id="rId5" Type="http://schemas.openxmlformats.org/officeDocument/2006/relationships/image" Target="../media/image496.wmf"/><Relationship Id="rId10" Type="http://schemas.openxmlformats.org/officeDocument/2006/relationships/image" Target="../media/image501.wmf"/><Relationship Id="rId4" Type="http://schemas.openxmlformats.org/officeDocument/2006/relationships/image" Target="../media/image495.wmf"/><Relationship Id="rId9" Type="http://schemas.openxmlformats.org/officeDocument/2006/relationships/image" Target="../media/image500.wmf"/></Relationships>
</file>

<file path=ppt/drawings/_rels/vmlDrawing5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10.wmf"/><Relationship Id="rId3" Type="http://schemas.openxmlformats.org/officeDocument/2006/relationships/image" Target="../media/image505.wmf"/><Relationship Id="rId7" Type="http://schemas.openxmlformats.org/officeDocument/2006/relationships/image" Target="../media/image509.wmf"/><Relationship Id="rId2" Type="http://schemas.openxmlformats.org/officeDocument/2006/relationships/image" Target="../media/image504.wmf"/><Relationship Id="rId1" Type="http://schemas.openxmlformats.org/officeDocument/2006/relationships/image" Target="../media/image503.wmf"/><Relationship Id="rId6" Type="http://schemas.openxmlformats.org/officeDocument/2006/relationships/image" Target="../media/image508.wmf"/><Relationship Id="rId5" Type="http://schemas.openxmlformats.org/officeDocument/2006/relationships/image" Target="../media/image507.wmf"/><Relationship Id="rId4" Type="http://schemas.openxmlformats.org/officeDocument/2006/relationships/image" Target="../media/image506.wmf"/><Relationship Id="rId9" Type="http://schemas.openxmlformats.org/officeDocument/2006/relationships/image" Target="../media/image511.wmf"/></Relationships>
</file>

<file path=ppt/drawings/_rels/vmlDrawing59.vml.rels><?xml version="1.0" encoding="UTF-8" standalone="yes"?>
<Relationships xmlns="http://schemas.openxmlformats.org/package/2006/relationships"><Relationship Id="rId8" Type="http://schemas.openxmlformats.org/officeDocument/2006/relationships/image" Target="../media/image519.wmf"/><Relationship Id="rId3" Type="http://schemas.openxmlformats.org/officeDocument/2006/relationships/image" Target="../media/image514.wmf"/><Relationship Id="rId7" Type="http://schemas.openxmlformats.org/officeDocument/2006/relationships/image" Target="../media/image518.wmf"/><Relationship Id="rId12" Type="http://schemas.openxmlformats.org/officeDocument/2006/relationships/image" Target="../media/image523.wmf"/><Relationship Id="rId2" Type="http://schemas.openxmlformats.org/officeDocument/2006/relationships/image" Target="../media/image513.wmf"/><Relationship Id="rId1" Type="http://schemas.openxmlformats.org/officeDocument/2006/relationships/image" Target="../media/image512.wmf"/><Relationship Id="rId6" Type="http://schemas.openxmlformats.org/officeDocument/2006/relationships/image" Target="../media/image517.wmf"/><Relationship Id="rId11" Type="http://schemas.openxmlformats.org/officeDocument/2006/relationships/image" Target="../media/image522.wmf"/><Relationship Id="rId5" Type="http://schemas.openxmlformats.org/officeDocument/2006/relationships/image" Target="../media/image516.wmf"/><Relationship Id="rId10" Type="http://schemas.openxmlformats.org/officeDocument/2006/relationships/image" Target="../media/image521.wmf"/><Relationship Id="rId4" Type="http://schemas.openxmlformats.org/officeDocument/2006/relationships/image" Target="../media/image515.wmf"/><Relationship Id="rId9" Type="http://schemas.openxmlformats.org/officeDocument/2006/relationships/image" Target="../media/image520.wmf"/></Relationships>
</file>

<file path=ppt/drawings/_rels/vmlDrawing60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3.wmf"/><Relationship Id="rId13" Type="http://schemas.openxmlformats.org/officeDocument/2006/relationships/image" Target="../media/image538.wmf"/><Relationship Id="rId3" Type="http://schemas.openxmlformats.org/officeDocument/2006/relationships/image" Target="../media/image528.wmf"/><Relationship Id="rId7" Type="http://schemas.openxmlformats.org/officeDocument/2006/relationships/image" Target="../media/image532.wmf"/><Relationship Id="rId12" Type="http://schemas.openxmlformats.org/officeDocument/2006/relationships/image" Target="../media/image537.wmf"/><Relationship Id="rId2" Type="http://schemas.openxmlformats.org/officeDocument/2006/relationships/image" Target="../media/image527.wmf"/><Relationship Id="rId16" Type="http://schemas.openxmlformats.org/officeDocument/2006/relationships/image" Target="../media/image541.wmf"/><Relationship Id="rId1" Type="http://schemas.openxmlformats.org/officeDocument/2006/relationships/image" Target="../media/image526.wmf"/><Relationship Id="rId6" Type="http://schemas.openxmlformats.org/officeDocument/2006/relationships/image" Target="../media/image531.wmf"/><Relationship Id="rId11" Type="http://schemas.openxmlformats.org/officeDocument/2006/relationships/image" Target="../media/image536.wmf"/><Relationship Id="rId5" Type="http://schemas.openxmlformats.org/officeDocument/2006/relationships/image" Target="../media/image530.wmf"/><Relationship Id="rId15" Type="http://schemas.openxmlformats.org/officeDocument/2006/relationships/image" Target="../media/image540.wmf"/><Relationship Id="rId10" Type="http://schemas.openxmlformats.org/officeDocument/2006/relationships/image" Target="../media/image535.wmf"/><Relationship Id="rId4" Type="http://schemas.openxmlformats.org/officeDocument/2006/relationships/image" Target="../media/image529.wmf"/><Relationship Id="rId9" Type="http://schemas.openxmlformats.org/officeDocument/2006/relationships/image" Target="../media/image534.wmf"/><Relationship Id="rId14" Type="http://schemas.openxmlformats.org/officeDocument/2006/relationships/image" Target="../media/image539.wmf"/></Relationships>
</file>

<file path=ppt/drawings/_rels/vmlDrawing61.vml.rels><?xml version="1.0" encoding="UTF-8" standalone="yes"?>
<Relationships xmlns="http://schemas.openxmlformats.org/package/2006/relationships"><Relationship Id="rId8" Type="http://schemas.openxmlformats.org/officeDocument/2006/relationships/image" Target="../media/image549.wmf"/><Relationship Id="rId3" Type="http://schemas.openxmlformats.org/officeDocument/2006/relationships/image" Target="../media/image544.wmf"/><Relationship Id="rId7" Type="http://schemas.openxmlformats.org/officeDocument/2006/relationships/image" Target="../media/image548.wmf"/><Relationship Id="rId2" Type="http://schemas.openxmlformats.org/officeDocument/2006/relationships/image" Target="../media/image543.wmf"/><Relationship Id="rId1" Type="http://schemas.openxmlformats.org/officeDocument/2006/relationships/image" Target="../media/image542.wmf"/><Relationship Id="rId6" Type="http://schemas.openxmlformats.org/officeDocument/2006/relationships/image" Target="../media/image547.wmf"/><Relationship Id="rId5" Type="http://schemas.openxmlformats.org/officeDocument/2006/relationships/image" Target="../media/image546.wmf"/><Relationship Id="rId4" Type="http://schemas.openxmlformats.org/officeDocument/2006/relationships/image" Target="../media/image545.wmf"/><Relationship Id="rId9" Type="http://schemas.openxmlformats.org/officeDocument/2006/relationships/image" Target="../media/image550.wmf"/></Relationships>
</file>

<file path=ppt/drawings/_rels/vmlDrawing6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1.wmf"/><Relationship Id="rId1" Type="http://schemas.openxmlformats.org/officeDocument/2006/relationships/image" Target="../media/image450.wmf"/></Relationships>
</file>

<file path=ppt/drawings/_rels/vmlDrawing63.vml.rels><?xml version="1.0" encoding="UTF-8" standalone="yes"?>
<Relationships xmlns="http://schemas.openxmlformats.org/package/2006/relationships"><Relationship Id="rId8" Type="http://schemas.openxmlformats.org/officeDocument/2006/relationships/image" Target="../media/image558.wmf"/><Relationship Id="rId3" Type="http://schemas.openxmlformats.org/officeDocument/2006/relationships/image" Target="../media/image553.wmf"/><Relationship Id="rId7" Type="http://schemas.openxmlformats.org/officeDocument/2006/relationships/image" Target="../media/image557.wmf"/><Relationship Id="rId2" Type="http://schemas.openxmlformats.org/officeDocument/2006/relationships/image" Target="../media/image552.wmf"/><Relationship Id="rId1" Type="http://schemas.openxmlformats.org/officeDocument/2006/relationships/image" Target="../media/image192.wmf"/><Relationship Id="rId6" Type="http://schemas.openxmlformats.org/officeDocument/2006/relationships/image" Target="../media/image556.wmf"/><Relationship Id="rId5" Type="http://schemas.openxmlformats.org/officeDocument/2006/relationships/image" Target="../media/image555.wmf"/><Relationship Id="rId10" Type="http://schemas.openxmlformats.org/officeDocument/2006/relationships/image" Target="../media/image560.wmf"/><Relationship Id="rId4" Type="http://schemas.openxmlformats.org/officeDocument/2006/relationships/image" Target="../media/image554.wmf"/><Relationship Id="rId9" Type="http://schemas.openxmlformats.org/officeDocument/2006/relationships/image" Target="../media/image559.wmf"/></Relationships>
</file>

<file path=ppt/drawings/_rels/vmlDrawing6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3.wmf"/><Relationship Id="rId1" Type="http://schemas.openxmlformats.org/officeDocument/2006/relationships/image" Target="../media/image562.wmf"/></Relationships>
</file>

<file path=ppt/drawings/_rels/vmlDrawing65.vml.rels><?xml version="1.0" encoding="UTF-8" standalone="yes"?>
<Relationships xmlns="http://schemas.openxmlformats.org/package/2006/relationships"><Relationship Id="rId8" Type="http://schemas.openxmlformats.org/officeDocument/2006/relationships/image" Target="../media/image572.wmf"/><Relationship Id="rId13" Type="http://schemas.openxmlformats.org/officeDocument/2006/relationships/image" Target="../media/image577.wmf"/><Relationship Id="rId3" Type="http://schemas.openxmlformats.org/officeDocument/2006/relationships/image" Target="../media/image567.wmf"/><Relationship Id="rId7" Type="http://schemas.openxmlformats.org/officeDocument/2006/relationships/image" Target="../media/image571.wmf"/><Relationship Id="rId12" Type="http://schemas.openxmlformats.org/officeDocument/2006/relationships/image" Target="../media/image576.wmf"/><Relationship Id="rId2" Type="http://schemas.openxmlformats.org/officeDocument/2006/relationships/image" Target="../media/image566.wmf"/><Relationship Id="rId16" Type="http://schemas.openxmlformats.org/officeDocument/2006/relationships/image" Target="../media/image580.wmf"/><Relationship Id="rId1" Type="http://schemas.openxmlformats.org/officeDocument/2006/relationships/image" Target="../media/image565.wmf"/><Relationship Id="rId6" Type="http://schemas.openxmlformats.org/officeDocument/2006/relationships/image" Target="../media/image570.wmf"/><Relationship Id="rId11" Type="http://schemas.openxmlformats.org/officeDocument/2006/relationships/image" Target="../media/image575.wmf"/><Relationship Id="rId5" Type="http://schemas.openxmlformats.org/officeDocument/2006/relationships/image" Target="../media/image569.wmf"/><Relationship Id="rId15" Type="http://schemas.openxmlformats.org/officeDocument/2006/relationships/image" Target="../media/image579.wmf"/><Relationship Id="rId10" Type="http://schemas.openxmlformats.org/officeDocument/2006/relationships/image" Target="../media/image574.wmf"/><Relationship Id="rId4" Type="http://schemas.openxmlformats.org/officeDocument/2006/relationships/image" Target="../media/image568.wmf"/><Relationship Id="rId9" Type="http://schemas.openxmlformats.org/officeDocument/2006/relationships/image" Target="../media/image573.wmf"/><Relationship Id="rId14" Type="http://schemas.openxmlformats.org/officeDocument/2006/relationships/image" Target="../media/image578.wmf"/></Relationships>
</file>

<file path=ppt/drawings/_rels/vmlDrawing6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2.wmf"/><Relationship Id="rId2" Type="http://schemas.openxmlformats.org/officeDocument/2006/relationships/image" Target="../media/image581.wmf"/><Relationship Id="rId1" Type="http://schemas.openxmlformats.org/officeDocument/2006/relationships/image" Target="../media/image249.w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3.wmf"/></Relationships>
</file>

<file path=ppt/drawings/_rels/vmlDrawing6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94.wmf"/><Relationship Id="rId13" Type="http://schemas.openxmlformats.org/officeDocument/2006/relationships/image" Target="../media/image599.wmf"/><Relationship Id="rId3" Type="http://schemas.openxmlformats.org/officeDocument/2006/relationships/image" Target="../media/image589.wmf"/><Relationship Id="rId7" Type="http://schemas.openxmlformats.org/officeDocument/2006/relationships/image" Target="../media/image593.wmf"/><Relationship Id="rId12" Type="http://schemas.openxmlformats.org/officeDocument/2006/relationships/image" Target="../media/image598.wmf"/><Relationship Id="rId2" Type="http://schemas.openxmlformats.org/officeDocument/2006/relationships/image" Target="../media/image588.wmf"/><Relationship Id="rId1" Type="http://schemas.openxmlformats.org/officeDocument/2006/relationships/image" Target="../media/image587.wmf"/><Relationship Id="rId6" Type="http://schemas.openxmlformats.org/officeDocument/2006/relationships/image" Target="../media/image592.wmf"/><Relationship Id="rId11" Type="http://schemas.openxmlformats.org/officeDocument/2006/relationships/image" Target="../media/image597.wmf"/><Relationship Id="rId5" Type="http://schemas.openxmlformats.org/officeDocument/2006/relationships/image" Target="../media/image591.wmf"/><Relationship Id="rId10" Type="http://schemas.openxmlformats.org/officeDocument/2006/relationships/image" Target="../media/image596.wmf"/><Relationship Id="rId4" Type="http://schemas.openxmlformats.org/officeDocument/2006/relationships/image" Target="../media/image590.wmf"/><Relationship Id="rId9" Type="http://schemas.openxmlformats.org/officeDocument/2006/relationships/image" Target="../media/image595.wmf"/><Relationship Id="rId14" Type="http://schemas.openxmlformats.org/officeDocument/2006/relationships/image" Target="../media/image600.wmf"/></Relationships>
</file>

<file path=ppt/drawings/_rels/vmlDrawing6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3.wmf"/><Relationship Id="rId7" Type="http://schemas.openxmlformats.org/officeDocument/2006/relationships/image" Target="../media/image607.wmf"/><Relationship Id="rId2" Type="http://schemas.openxmlformats.org/officeDocument/2006/relationships/image" Target="../media/image602.wmf"/><Relationship Id="rId1" Type="http://schemas.openxmlformats.org/officeDocument/2006/relationships/image" Target="../media/image601.wmf"/><Relationship Id="rId6" Type="http://schemas.openxmlformats.org/officeDocument/2006/relationships/image" Target="../media/image606.wmf"/><Relationship Id="rId5" Type="http://schemas.openxmlformats.org/officeDocument/2006/relationships/image" Target="../media/image605.wmf"/><Relationship Id="rId4" Type="http://schemas.openxmlformats.org/officeDocument/2006/relationships/image" Target="../media/image604.wmf"/></Relationships>
</file>

<file path=ppt/drawings/_rels/vmlDrawing70.vml.rels><?xml version="1.0" encoding="UTF-8" standalone="yes"?>
<Relationships xmlns="http://schemas.openxmlformats.org/package/2006/relationships"><Relationship Id="rId8" Type="http://schemas.openxmlformats.org/officeDocument/2006/relationships/image" Target="../media/image615.wmf"/><Relationship Id="rId3" Type="http://schemas.openxmlformats.org/officeDocument/2006/relationships/image" Target="../media/image610.wmf"/><Relationship Id="rId7" Type="http://schemas.openxmlformats.org/officeDocument/2006/relationships/image" Target="../media/image614.wmf"/><Relationship Id="rId2" Type="http://schemas.openxmlformats.org/officeDocument/2006/relationships/image" Target="../media/image609.wmf"/><Relationship Id="rId1" Type="http://schemas.openxmlformats.org/officeDocument/2006/relationships/image" Target="../media/image608.wmf"/><Relationship Id="rId6" Type="http://schemas.openxmlformats.org/officeDocument/2006/relationships/image" Target="../media/image613.wmf"/><Relationship Id="rId5" Type="http://schemas.openxmlformats.org/officeDocument/2006/relationships/image" Target="../media/image612.wmf"/><Relationship Id="rId4" Type="http://schemas.openxmlformats.org/officeDocument/2006/relationships/image" Target="../media/image611.wmf"/></Relationships>
</file>

<file path=ppt/drawings/_rels/vmlDrawing7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8.wmf"/><Relationship Id="rId7" Type="http://schemas.openxmlformats.org/officeDocument/2006/relationships/image" Target="../media/image622.wmf"/><Relationship Id="rId2" Type="http://schemas.openxmlformats.org/officeDocument/2006/relationships/image" Target="../media/image617.wmf"/><Relationship Id="rId1" Type="http://schemas.openxmlformats.org/officeDocument/2006/relationships/image" Target="../media/image616.wmf"/><Relationship Id="rId6" Type="http://schemas.openxmlformats.org/officeDocument/2006/relationships/image" Target="../media/image621.wmf"/><Relationship Id="rId5" Type="http://schemas.openxmlformats.org/officeDocument/2006/relationships/image" Target="../media/image620.wmf"/><Relationship Id="rId4" Type="http://schemas.openxmlformats.org/officeDocument/2006/relationships/image" Target="../media/image619.wmf"/></Relationships>
</file>

<file path=ppt/drawings/_rels/vmlDrawing7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5.wmf"/><Relationship Id="rId2" Type="http://schemas.openxmlformats.org/officeDocument/2006/relationships/image" Target="../media/image624.wmf"/><Relationship Id="rId1" Type="http://schemas.openxmlformats.org/officeDocument/2006/relationships/image" Target="../media/image623.wmf"/></Relationships>
</file>

<file path=ppt/drawings/_rels/vmlDrawing73.vml.rels><?xml version="1.0" encoding="UTF-8" standalone="yes"?>
<Relationships xmlns="http://schemas.openxmlformats.org/package/2006/relationships"><Relationship Id="rId8" Type="http://schemas.openxmlformats.org/officeDocument/2006/relationships/image" Target="../media/image632.wmf"/><Relationship Id="rId3" Type="http://schemas.openxmlformats.org/officeDocument/2006/relationships/image" Target="../media/image617.wmf"/><Relationship Id="rId7" Type="http://schemas.openxmlformats.org/officeDocument/2006/relationships/image" Target="../media/image631.wmf"/><Relationship Id="rId2" Type="http://schemas.openxmlformats.org/officeDocument/2006/relationships/image" Target="../media/image627.wmf"/><Relationship Id="rId1" Type="http://schemas.openxmlformats.org/officeDocument/2006/relationships/image" Target="../media/image626.wmf"/><Relationship Id="rId6" Type="http://schemas.openxmlformats.org/officeDocument/2006/relationships/image" Target="../media/image630.wmf"/><Relationship Id="rId5" Type="http://schemas.openxmlformats.org/officeDocument/2006/relationships/image" Target="../media/image629.wmf"/><Relationship Id="rId4" Type="http://schemas.openxmlformats.org/officeDocument/2006/relationships/image" Target="../media/image628.wmf"/></Relationships>
</file>

<file path=ppt/drawings/_rels/vmlDrawing7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6.wmf"/><Relationship Id="rId7" Type="http://schemas.openxmlformats.org/officeDocument/2006/relationships/image" Target="../media/image640.wmf"/><Relationship Id="rId2" Type="http://schemas.openxmlformats.org/officeDocument/2006/relationships/image" Target="../media/image118.wmf"/><Relationship Id="rId1" Type="http://schemas.openxmlformats.org/officeDocument/2006/relationships/image" Target="../media/image635.wmf"/><Relationship Id="rId6" Type="http://schemas.openxmlformats.org/officeDocument/2006/relationships/image" Target="../media/image639.wmf"/><Relationship Id="rId5" Type="http://schemas.openxmlformats.org/officeDocument/2006/relationships/image" Target="../media/image638.wmf"/><Relationship Id="rId4" Type="http://schemas.openxmlformats.org/officeDocument/2006/relationships/image" Target="../media/image637.wmf"/></Relationships>
</file>

<file path=ppt/drawings/_rels/vmlDrawing7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3.wmf"/><Relationship Id="rId2" Type="http://schemas.openxmlformats.org/officeDocument/2006/relationships/image" Target="../media/image642.wmf"/><Relationship Id="rId1" Type="http://schemas.openxmlformats.org/officeDocument/2006/relationships/image" Target="../media/image641.wmf"/><Relationship Id="rId5" Type="http://schemas.openxmlformats.org/officeDocument/2006/relationships/image" Target="../media/image645.wmf"/><Relationship Id="rId4" Type="http://schemas.openxmlformats.org/officeDocument/2006/relationships/image" Target="../media/image644.wmf"/></Relationships>
</file>

<file path=ppt/drawings/_rels/vmlDrawing7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8.wmf"/><Relationship Id="rId2" Type="http://schemas.openxmlformats.org/officeDocument/2006/relationships/image" Target="../media/image647.wmf"/><Relationship Id="rId1" Type="http://schemas.openxmlformats.org/officeDocument/2006/relationships/image" Target="../media/image646.wmf"/><Relationship Id="rId5" Type="http://schemas.openxmlformats.org/officeDocument/2006/relationships/image" Target="../media/image650.wmf"/><Relationship Id="rId4" Type="http://schemas.openxmlformats.org/officeDocument/2006/relationships/image" Target="../media/image649.wmf"/></Relationships>
</file>

<file path=ppt/drawings/_rels/vmlDrawing7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2.wmf"/><Relationship Id="rId1" Type="http://schemas.openxmlformats.org/officeDocument/2006/relationships/image" Target="../media/image651.wmf"/></Relationships>
</file>

<file path=ppt/drawings/_rels/vmlDrawing7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5.wmf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7.wmf"/></Relationships>
</file>

<file path=ppt/drawings/_rels/vmlDrawing8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1.wmf"/><Relationship Id="rId1" Type="http://schemas.openxmlformats.org/officeDocument/2006/relationships/image" Target="../media/image660.wmf"/></Relationships>
</file>

<file path=ppt/drawings/_rels/vmlDrawing8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4.wmf"/><Relationship Id="rId2" Type="http://schemas.openxmlformats.org/officeDocument/2006/relationships/image" Target="../media/image663.wmf"/><Relationship Id="rId1" Type="http://schemas.openxmlformats.org/officeDocument/2006/relationships/image" Target="../media/image662.wmf"/><Relationship Id="rId4" Type="http://schemas.openxmlformats.org/officeDocument/2006/relationships/image" Target="../media/image66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 dirty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C43691D-8BE2-47B1-92A0-12765AB23F17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113009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4595E00-9B7C-4C4F-8E31-154FF93D28F0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764736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charset="-122"/>
        <a:ea typeface="宋体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charset="-122"/>
        <a:ea typeface="宋体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charset="-122"/>
        <a:ea typeface="宋体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charset="-122"/>
        <a:ea typeface="宋体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charset="-122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29AF3A-756F-4BD4-BB15-FF5304542851}" type="slidenum">
              <a:rPr lang="zh-CN" altLang="en-US"/>
              <a:pPr/>
              <a:t>1</a:t>
            </a:fld>
            <a:endParaRPr lang="en-US" altLang="zh-CN" dirty="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95E00-9B7C-4C4F-8E31-154FF93D28F0}" type="slidenum">
              <a:rPr lang="zh-CN" altLang="en-US" smtClean="0"/>
              <a:pPr/>
              <a:t>87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50909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95E00-9B7C-4C4F-8E31-154FF93D28F0}" type="slidenum">
              <a:rPr lang="zh-CN" altLang="en-US" smtClean="0"/>
              <a:pPr/>
              <a:t>98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34577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  <a:endParaRPr lang="zh-CN" alt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  <a:endParaRPr lang="zh-CN" alt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altLang="zh-CN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altLang="zh-CN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200"/>
            </a:lvl1pPr>
          </a:lstStyle>
          <a:p>
            <a:fld id="{200893B7-1D82-467B-9C46-225A6BAA7E0A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234000"/>
            <a:ext cx="8496944" cy="648072"/>
          </a:xfrm>
        </p:spPr>
        <p:txBody>
          <a:bodyPr/>
          <a:lstStyle>
            <a:lvl1pPr algn="l">
              <a:defRPr b="1">
                <a:latin typeface="Times New Roman" pitchFamily="18" charset="0"/>
                <a:ea typeface="標楷體" pitchFamily="65" charset="-120"/>
                <a:cs typeface="Times New Roman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559501"/>
          </a:xfrm>
        </p:spPr>
        <p:txBody>
          <a:bodyPr/>
          <a:lstStyle>
            <a:lvl1pPr marL="0" indent="0">
              <a:lnSpc>
                <a:spcPts val="2800"/>
              </a:lnSpc>
              <a:buFontTx/>
              <a:buNone/>
              <a:defRPr sz="2400" b="1">
                <a:latin typeface="Times New Roman" pitchFamily="18" charset="0"/>
                <a:ea typeface="標楷體" pitchFamily="65" charset="-120"/>
                <a:cs typeface="Times New Roman" pitchFamily="18" charset="0"/>
              </a:defRPr>
            </a:lvl1pPr>
            <a:lvl2pPr marL="457200" indent="0">
              <a:lnSpc>
                <a:spcPts val="2800"/>
              </a:lnSpc>
              <a:buFontTx/>
              <a:buNone/>
              <a:defRPr sz="2400" b="1">
                <a:latin typeface="Times New Roman" pitchFamily="18" charset="0"/>
                <a:ea typeface="標楷體" pitchFamily="65" charset="-120"/>
                <a:cs typeface="Times New Roman" pitchFamily="18" charset="0"/>
              </a:defRPr>
            </a:lvl2pPr>
            <a:lvl3pPr marL="914400" indent="0">
              <a:lnSpc>
                <a:spcPts val="2800"/>
              </a:lnSpc>
              <a:buFontTx/>
              <a:buNone/>
              <a:defRPr sz="2400" b="1">
                <a:latin typeface="Times New Roman" pitchFamily="18" charset="0"/>
                <a:ea typeface="標楷體" pitchFamily="65" charset="-120"/>
                <a:cs typeface="Times New Roman" pitchFamily="18" charset="0"/>
              </a:defRPr>
            </a:lvl3pPr>
            <a:lvl4pPr marL="1371600" indent="0">
              <a:lnSpc>
                <a:spcPts val="2800"/>
              </a:lnSpc>
              <a:buFontTx/>
              <a:buNone/>
              <a:defRPr sz="2400" b="1">
                <a:latin typeface="Times New Roman" pitchFamily="18" charset="0"/>
                <a:ea typeface="標楷體" pitchFamily="65" charset="-120"/>
                <a:cs typeface="Times New Roman" pitchFamily="18" charset="0"/>
              </a:defRPr>
            </a:lvl4pPr>
            <a:lvl5pPr marL="1828800" indent="0">
              <a:lnSpc>
                <a:spcPts val="2800"/>
              </a:lnSpc>
              <a:buFontTx/>
              <a:buNone/>
              <a:defRPr sz="2400" b="1">
                <a:latin typeface="Times New Roman" pitchFamily="18" charset="0"/>
                <a:ea typeface="標楷體" pitchFamily="65" charset="-120"/>
                <a:cs typeface="Times New Roman" pitchFamily="18" charset="0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61D0DB-FF96-4688-9377-3DF6242CB9F2}" type="slidenum">
              <a:rPr lang="zh-CN" altLang="en-US"/>
              <a:pPr/>
              <a:t>‹#›</a:t>
            </a:fld>
            <a:endParaRPr lang="en-US" altLang="zh-CN" dirty="0"/>
          </a:p>
        </p:txBody>
      </p:sp>
      <p:pic>
        <p:nvPicPr>
          <p:cNvPr id="7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6453336"/>
            <a:ext cx="1371125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D:\MEDIA\OFFICE14\Lines\j0115876.gif"/>
          <p:cNvPicPr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51597"/>
            <a:ext cx="8784976" cy="129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668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2958C8-5177-4400-AE1B-0635546AD402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214078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41C551-77AF-4CB5-82DA-181B49705F4E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501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9C00D-16CA-46E5-8661-B86090AA3E7B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4549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D1576B-7372-40F2-8784-323B7B2C9FBA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57887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CB27B-5A45-4BC4-9233-C90DC8973C55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0673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9C4040-6E78-4A18-93C9-C229D9412E0C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53754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893022-312D-4BC3-AEDE-7217C081D67B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360564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B9EE9-3C41-48B6-BDDE-B2468508C2D3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26768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998D66-F199-4E82-A141-2724DDDADF62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57302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rebuchet MS" pitchFamily="34" charset="0"/>
              </a:defRPr>
            </a:lvl1pPr>
          </a:lstStyle>
          <a:p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rebuchet MS" pitchFamily="34" charset="0"/>
              </a:defRPr>
            </a:lvl1pPr>
          </a:lstStyle>
          <a:p>
            <a:endParaRPr lang="en-US" altLang="zh-CN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rebuchet MS" pitchFamily="34" charset="0"/>
              </a:defRPr>
            </a:lvl1pPr>
          </a:lstStyle>
          <a:p>
            <a:fld id="{FAA5B55B-55E8-405B-AA12-92B2F06C7331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3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oleObject" Target="../embeddings/oleObject19.bin"/><Relationship Id="rId18" Type="http://schemas.openxmlformats.org/officeDocument/2006/relationships/image" Target="../media/image13.wmf"/><Relationship Id="rId3" Type="http://schemas.openxmlformats.org/officeDocument/2006/relationships/oleObject" Target="../embeddings/oleObject14.bin"/><Relationship Id="rId21" Type="http://schemas.openxmlformats.org/officeDocument/2006/relationships/oleObject" Target="../embeddings/oleObject23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22.wmf"/><Relationship Id="rId1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4.wmf"/><Relationship Id="rId20" Type="http://schemas.openxmlformats.org/officeDocument/2006/relationships/image" Target="../media/image25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5" Type="http://schemas.openxmlformats.org/officeDocument/2006/relationships/oleObject" Target="../embeddings/oleObject20.bin"/><Relationship Id="rId10" Type="http://schemas.openxmlformats.org/officeDocument/2006/relationships/image" Target="../media/image21.wmf"/><Relationship Id="rId19" Type="http://schemas.openxmlformats.org/officeDocument/2006/relationships/oleObject" Target="../embeddings/oleObject22.bin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23.wmf"/><Relationship Id="rId22" Type="http://schemas.openxmlformats.org/officeDocument/2006/relationships/image" Target="../media/image26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33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5.png"/><Relationship Id="rId4" Type="http://schemas.openxmlformats.org/officeDocument/2006/relationships/image" Target="../media/image28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5.png"/><Relationship Id="rId3" Type="http://schemas.openxmlformats.org/officeDocument/2006/relationships/oleObject" Target="../embeddings/oleObject31.bin"/><Relationship Id="rId7" Type="http://schemas.openxmlformats.org/officeDocument/2006/relationships/image" Target="../media/image39.wmf"/><Relationship Id="rId12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2.bin"/><Relationship Id="rId11" Type="http://schemas.openxmlformats.org/officeDocument/2006/relationships/oleObject" Target="../embeddings/oleObject34.bin"/><Relationship Id="rId5" Type="http://schemas.openxmlformats.org/officeDocument/2006/relationships/image" Target="../media/image43.png"/><Relationship Id="rId15" Type="http://schemas.openxmlformats.org/officeDocument/2006/relationships/image" Target="../media/image42.wmf"/><Relationship Id="rId10" Type="http://schemas.openxmlformats.org/officeDocument/2006/relationships/image" Target="../media/image40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33.bin"/><Relationship Id="rId14" Type="http://schemas.openxmlformats.org/officeDocument/2006/relationships/oleObject" Target="../embeddings/oleObject35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13" Type="http://schemas.openxmlformats.org/officeDocument/2006/relationships/oleObject" Target="../embeddings/oleObject40.bin"/><Relationship Id="rId18" Type="http://schemas.openxmlformats.org/officeDocument/2006/relationships/oleObject" Target="../embeddings/oleObject42.bin"/><Relationship Id="rId26" Type="http://schemas.openxmlformats.org/officeDocument/2006/relationships/image" Target="../media/image59.png"/><Relationship Id="rId3" Type="http://schemas.openxmlformats.org/officeDocument/2006/relationships/oleObject" Target="../embeddings/oleObject36.bin"/><Relationship Id="rId21" Type="http://schemas.openxmlformats.org/officeDocument/2006/relationships/image" Target="../media/image53.wmf"/><Relationship Id="rId7" Type="http://schemas.openxmlformats.org/officeDocument/2006/relationships/image" Target="../media/image47.wmf"/><Relationship Id="rId12" Type="http://schemas.openxmlformats.org/officeDocument/2006/relationships/image" Target="../media/image57.png"/><Relationship Id="rId17" Type="http://schemas.openxmlformats.org/officeDocument/2006/relationships/image" Target="../media/image51.wmf"/><Relationship Id="rId25" Type="http://schemas.openxmlformats.org/officeDocument/2006/relationships/image" Target="../media/image55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1.bin"/><Relationship Id="rId20" Type="http://schemas.openxmlformats.org/officeDocument/2006/relationships/oleObject" Target="../embeddings/oleObject43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7.bin"/><Relationship Id="rId11" Type="http://schemas.openxmlformats.org/officeDocument/2006/relationships/image" Target="../media/image49.wmf"/><Relationship Id="rId24" Type="http://schemas.openxmlformats.org/officeDocument/2006/relationships/oleObject" Target="../embeddings/oleObject45.bin"/><Relationship Id="rId5" Type="http://schemas.openxmlformats.org/officeDocument/2006/relationships/image" Target="../media/image56.png"/><Relationship Id="rId15" Type="http://schemas.openxmlformats.org/officeDocument/2006/relationships/image" Target="../media/image58.png"/><Relationship Id="rId23" Type="http://schemas.openxmlformats.org/officeDocument/2006/relationships/image" Target="../media/image54.wmf"/><Relationship Id="rId10" Type="http://schemas.openxmlformats.org/officeDocument/2006/relationships/oleObject" Target="../embeddings/oleObject39.bin"/><Relationship Id="rId19" Type="http://schemas.openxmlformats.org/officeDocument/2006/relationships/image" Target="../media/image52.wmf"/><Relationship Id="rId4" Type="http://schemas.openxmlformats.org/officeDocument/2006/relationships/image" Target="../media/image46.wmf"/><Relationship Id="rId9" Type="http://schemas.openxmlformats.org/officeDocument/2006/relationships/image" Target="../media/image48.wmf"/><Relationship Id="rId14" Type="http://schemas.openxmlformats.org/officeDocument/2006/relationships/image" Target="../media/image50.wmf"/><Relationship Id="rId22" Type="http://schemas.openxmlformats.org/officeDocument/2006/relationships/oleObject" Target="../embeddings/oleObject44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13" Type="http://schemas.openxmlformats.org/officeDocument/2006/relationships/oleObject" Target="../embeddings/oleObject51.bin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6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2.wmf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64.wmf"/><Relationship Id="rId4" Type="http://schemas.openxmlformats.org/officeDocument/2006/relationships/image" Target="../media/image61.wmf"/><Relationship Id="rId9" Type="http://schemas.openxmlformats.org/officeDocument/2006/relationships/oleObject" Target="../embeddings/oleObject49.bin"/><Relationship Id="rId14" Type="http://schemas.openxmlformats.org/officeDocument/2006/relationships/image" Target="../media/image66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13" Type="http://schemas.openxmlformats.org/officeDocument/2006/relationships/oleObject" Target="../embeddings/oleObject57.bin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12" Type="http://schemas.openxmlformats.org/officeDocument/2006/relationships/image" Target="../media/image7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9.wmf"/><Relationship Id="rId11" Type="http://schemas.openxmlformats.org/officeDocument/2006/relationships/oleObject" Target="../embeddings/oleObject56.bin"/><Relationship Id="rId5" Type="http://schemas.openxmlformats.org/officeDocument/2006/relationships/oleObject" Target="../embeddings/oleObject53.bin"/><Relationship Id="rId10" Type="http://schemas.openxmlformats.org/officeDocument/2006/relationships/image" Target="../media/image71.wmf"/><Relationship Id="rId4" Type="http://schemas.openxmlformats.org/officeDocument/2006/relationships/image" Target="../media/image68.wmf"/><Relationship Id="rId9" Type="http://schemas.openxmlformats.org/officeDocument/2006/relationships/oleObject" Target="../embeddings/oleObject55.bin"/><Relationship Id="rId14" Type="http://schemas.openxmlformats.org/officeDocument/2006/relationships/image" Target="../media/image73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13" Type="http://schemas.openxmlformats.org/officeDocument/2006/relationships/oleObject" Target="../embeddings/oleObject64.bin"/><Relationship Id="rId18" Type="http://schemas.openxmlformats.org/officeDocument/2006/relationships/image" Target="../media/image80.wmf"/><Relationship Id="rId3" Type="http://schemas.openxmlformats.org/officeDocument/2006/relationships/oleObject" Target="../embeddings/oleObject58.bin"/><Relationship Id="rId21" Type="http://schemas.openxmlformats.org/officeDocument/2006/relationships/oleObject" Target="../embeddings/oleObject68.bin"/><Relationship Id="rId7" Type="http://schemas.openxmlformats.org/officeDocument/2006/relationships/oleObject" Target="../embeddings/oleObject60.bin"/><Relationship Id="rId12" Type="http://schemas.openxmlformats.org/officeDocument/2006/relationships/image" Target="../media/image77.wmf"/><Relationship Id="rId17" Type="http://schemas.openxmlformats.org/officeDocument/2006/relationships/oleObject" Target="../embeddings/oleObject6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9.wmf"/><Relationship Id="rId20" Type="http://schemas.openxmlformats.org/officeDocument/2006/relationships/image" Target="../media/image81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75.wmf"/><Relationship Id="rId11" Type="http://schemas.openxmlformats.org/officeDocument/2006/relationships/oleObject" Target="../embeddings/oleObject63.bin"/><Relationship Id="rId24" Type="http://schemas.openxmlformats.org/officeDocument/2006/relationships/image" Target="../media/image83.wmf"/><Relationship Id="rId5" Type="http://schemas.openxmlformats.org/officeDocument/2006/relationships/oleObject" Target="../embeddings/oleObject59.bin"/><Relationship Id="rId15" Type="http://schemas.openxmlformats.org/officeDocument/2006/relationships/oleObject" Target="../embeddings/oleObject65.bin"/><Relationship Id="rId23" Type="http://schemas.openxmlformats.org/officeDocument/2006/relationships/oleObject" Target="../embeddings/oleObject69.bin"/><Relationship Id="rId10" Type="http://schemas.openxmlformats.org/officeDocument/2006/relationships/oleObject" Target="../embeddings/oleObject62.bin"/><Relationship Id="rId19" Type="http://schemas.openxmlformats.org/officeDocument/2006/relationships/oleObject" Target="../embeddings/oleObject67.bin"/><Relationship Id="rId4" Type="http://schemas.openxmlformats.org/officeDocument/2006/relationships/image" Target="../media/image65.wmf"/><Relationship Id="rId9" Type="http://schemas.openxmlformats.org/officeDocument/2006/relationships/image" Target="../media/image76.wmf"/><Relationship Id="rId14" Type="http://schemas.openxmlformats.org/officeDocument/2006/relationships/image" Target="../media/image78.wmf"/><Relationship Id="rId22" Type="http://schemas.openxmlformats.org/officeDocument/2006/relationships/image" Target="../media/image82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13" Type="http://schemas.openxmlformats.org/officeDocument/2006/relationships/image" Target="../media/image86.wmf"/><Relationship Id="rId18" Type="http://schemas.openxmlformats.org/officeDocument/2006/relationships/oleObject" Target="../embeddings/oleObject78.bin"/><Relationship Id="rId26" Type="http://schemas.openxmlformats.org/officeDocument/2006/relationships/oleObject" Target="../embeddings/oleObject82.bin"/><Relationship Id="rId3" Type="http://schemas.openxmlformats.org/officeDocument/2006/relationships/oleObject" Target="../embeddings/oleObject70.bin"/><Relationship Id="rId21" Type="http://schemas.openxmlformats.org/officeDocument/2006/relationships/image" Target="../media/image90.wmf"/><Relationship Id="rId7" Type="http://schemas.openxmlformats.org/officeDocument/2006/relationships/oleObject" Target="../embeddings/oleObject72.bin"/><Relationship Id="rId12" Type="http://schemas.openxmlformats.org/officeDocument/2006/relationships/oleObject" Target="../embeddings/oleObject75.bin"/><Relationship Id="rId17" Type="http://schemas.openxmlformats.org/officeDocument/2006/relationships/image" Target="../media/image88.wmf"/><Relationship Id="rId25" Type="http://schemas.openxmlformats.org/officeDocument/2006/relationships/image" Target="../media/image9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7.bin"/><Relationship Id="rId20" Type="http://schemas.openxmlformats.org/officeDocument/2006/relationships/oleObject" Target="../embeddings/oleObject79.bin"/><Relationship Id="rId1" Type="http://schemas.openxmlformats.org/officeDocument/2006/relationships/vmlDrawing" Target="../drawings/vmlDrawing11.vml"/><Relationship Id="rId6" Type="http://schemas.openxmlformats.org/officeDocument/2006/relationships/image" Target="../media/image80.wmf"/><Relationship Id="rId11" Type="http://schemas.openxmlformats.org/officeDocument/2006/relationships/image" Target="../media/image65.wmf"/><Relationship Id="rId24" Type="http://schemas.openxmlformats.org/officeDocument/2006/relationships/oleObject" Target="../embeddings/oleObject81.bin"/><Relationship Id="rId5" Type="http://schemas.openxmlformats.org/officeDocument/2006/relationships/oleObject" Target="../embeddings/oleObject71.bin"/><Relationship Id="rId15" Type="http://schemas.openxmlformats.org/officeDocument/2006/relationships/image" Target="../media/image87.wmf"/><Relationship Id="rId23" Type="http://schemas.openxmlformats.org/officeDocument/2006/relationships/image" Target="../media/image91.wmf"/><Relationship Id="rId10" Type="http://schemas.openxmlformats.org/officeDocument/2006/relationships/oleObject" Target="../embeddings/oleObject74.bin"/><Relationship Id="rId19" Type="http://schemas.openxmlformats.org/officeDocument/2006/relationships/image" Target="../media/image89.wmf"/><Relationship Id="rId4" Type="http://schemas.openxmlformats.org/officeDocument/2006/relationships/image" Target="../media/image68.wmf"/><Relationship Id="rId9" Type="http://schemas.openxmlformats.org/officeDocument/2006/relationships/oleObject" Target="../embeddings/oleObject73.bin"/><Relationship Id="rId14" Type="http://schemas.openxmlformats.org/officeDocument/2006/relationships/oleObject" Target="../embeddings/oleObject76.bin"/><Relationship Id="rId22" Type="http://schemas.openxmlformats.org/officeDocument/2006/relationships/oleObject" Target="../embeddings/oleObject80.bin"/><Relationship Id="rId27" Type="http://schemas.openxmlformats.org/officeDocument/2006/relationships/image" Target="../media/image93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5.bin"/><Relationship Id="rId13" Type="http://schemas.openxmlformats.org/officeDocument/2006/relationships/image" Target="../media/image99.png"/><Relationship Id="rId3" Type="http://schemas.openxmlformats.org/officeDocument/2006/relationships/oleObject" Target="../embeddings/oleObject83.bin"/><Relationship Id="rId7" Type="http://schemas.openxmlformats.org/officeDocument/2006/relationships/image" Target="../media/image95.png"/><Relationship Id="rId12" Type="http://schemas.openxmlformats.org/officeDocument/2006/relationships/image" Target="../media/image9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94.wmf"/><Relationship Id="rId11" Type="http://schemas.openxmlformats.org/officeDocument/2006/relationships/image" Target="../media/image97.png"/><Relationship Id="rId5" Type="http://schemas.openxmlformats.org/officeDocument/2006/relationships/oleObject" Target="../embeddings/oleObject84.bin"/><Relationship Id="rId10" Type="http://schemas.openxmlformats.org/officeDocument/2006/relationships/image" Target="../media/image96.png"/><Relationship Id="rId4" Type="http://schemas.openxmlformats.org/officeDocument/2006/relationships/image" Target="../media/image41.wmf"/><Relationship Id="rId9" Type="http://schemas.openxmlformats.org/officeDocument/2006/relationships/image" Target="../media/image65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6.wmf"/><Relationship Id="rId18" Type="http://schemas.openxmlformats.org/officeDocument/2006/relationships/image" Target="../media/image108.wmf"/><Relationship Id="rId26" Type="http://schemas.openxmlformats.org/officeDocument/2006/relationships/image" Target="../media/image111.wmf"/><Relationship Id="rId3" Type="http://schemas.openxmlformats.org/officeDocument/2006/relationships/oleObject" Target="../embeddings/oleObject86.bin"/><Relationship Id="rId21" Type="http://schemas.openxmlformats.org/officeDocument/2006/relationships/oleObject" Target="../embeddings/oleObject96.bin"/><Relationship Id="rId34" Type="http://schemas.openxmlformats.org/officeDocument/2006/relationships/image" Target="../media/image114.wmf"/><Relationship Id="rId7" Type="http://schemas.openxmlformats.org/officeDocument/2006/relationships/oleObject" Target="../embeddings/oleObject88.bin"/><Relationship Id="rId12" Type="http://schemas.openxmlformats.org/officeDocument/2006/relationships/oleObject" Target="../embeddings/oleObject91.bin"/><Relationship Id="rId17" Type="http://schemas.openxmlformats.org/officeDocument/2006/relationships/oleObject" Target="../embeddings/oleObject94.bin"/><Relationship Id="rId25" Type="http://schemas.openxmlformats.org/officeDocument/2006/relationships/oleObject" Target="../embeddings/oleObject98.bin"/><Relationship Id="rId33" Type="http://schemas.openxmlformats.org/officeDocument/2006/relationships/oleObject" Target="../embeddings/oleObject10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7.wmf"/><Relationship Id="rId20" Type="http://schemas.openxmlformats.org/officeDocument/2006/relationships/image" Target="../media/image116.png"/><Relationship Id="rId29" Type="http://schemas.openxmlformats.org/officeDocument/2006/relationships/oleObject" Target="../embeddings/oleObject100.bin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03.wmf"/><Relationship Id="rId11" Type="http://schemas.openxmlformats.org/officeDocument/2006/relationships/image" Target="../media/image105.wmf"/><Relationship Id="rId24" Type="http://schemas.openxmlformats.org/officeDocument/2006/relationships/image" Target="../media/image110.wmf"/><Relationship Id="rId32" Type="http://schemas.openxmlformats.org/officeDocument/2006/relationships/oleObject" Target="../embeddings/oleObject102.bin"/><Relationship Id="rId5" Type="http://schemas.openxmlformats.org/officeDocument/2006/relationships/oleObject" Target="../embeddings/oleObject87.bin"/><Relationship Id="rId15" Type="http://schemas.openxmlformats.org/officeDocument/2006/relationships/oleObject" Target="../embeddings/oleObject93.bin"/><Relationship Id="rId23" Type="http://schemas.openxmlformats.org/officeDocument/2006/relationships/oleObject" Target="../embeddings/oleObject97.bin"/><Relationship Id="rId28" Type="http://schemas.openxmlformats.org/officeDocument/2006/relationships/image" Target="../media/image112.wmf"/><Relationship Id="rId36" Type="http://schemas.openxmlformats.org/officeDocument/2006/relationships/image" Target="../media/image115.wmf"/><Relationship Id="rId10" Type="http://schemas.openxmlformats.org/officeDocument/2006/relationships/oleObject" Target="../embeddings/oleObject90.bin"/><Relationship Id="rId19" Type="http://schemas.openxmlformats.org/officeDocument/2006/relationships/oleObject" Target="../embeddings/oleObject95.bin"/><Relationship Id="rId31" Type="http://schemas.openxmlformats.org/officeDocument/2006/relationships/image" Target="../media/image113.wmf"/><Relationship Id="rId4" Type="http://schemas.openxmlformats.org/officeDocument/2006/relationships/image" Target="../media/image102.wmf"/><Relationship Id="rId9" Type="http://schemas.openxmlformats.org/officeDocument/2006/relationships/oleObject" Target="../embeddings/oleObject89.bin"/><Relationship Id="rId14" Type="http://schemas.openxmlformats.org/officeDocument/2006/relationships/oleObject" Target="../embeddings/oleObject92.bin"/><Relationship Id="rId22" Type="http://schemas.openxmlformats.org/officeDocument/2006/relationships/image" Target="../media/image109.wmf"/><Relationship Id="rId27" Type="http://schemas.openxmlformats.org/officeDocument/2006/relationships/oleObject" Target="../embeddings/oleObject99.bin"/><Relationship Id="rId30" Type="http://schemas.openxmlformats.org/officeDocument/2006/relationships/oleObject" Target="../embeddings/oleObject101.bin"/><Relationship Id="rId35" Type="http://schemas.openxmlformats.org/officeDocument/2006/relationships/oleObject" Target="../embeddings/oleObject104.bin"/><Relationship Id="rId8" Type="http://schemas.openxmlformats.org/officeDocument/2006/relationships/image" Target="../media/image104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wmf"/><Relationship Id="rId13" Type="http://schemas.openxmlformats.org/officeDocument/2006/relationships/oleObject" Target="../embeddings/oleObject110.bin"/><Relationship Id="rId18" Type="http://schemas.openxmlformats.org/officeDocument/2006/relationships/image" Target="../media/image123.wmf"/><Relationship Id="rId26" Type="http://schemas.openxmlformats.org/officeDocument/2006/relationships/image" Target="../media/image126.wmf"/><Relationship Id="rId3" Type="http://schemas.openxmlformats.org/officeDocument/2006/relationships/oleObject" Target="../embeddings/oleObject105.bin"/><Relationship Id="rId21" Type="http://schemas.openxmlformats.org/officeDocument/2006/relationships/image" Target="../media/image124.wmf"/><Relationship Id="rId7" Type="http://schemas.openxmlformats.org/officeDocument/2006/relationships/oleObject" Target="../embeddings/oleObject107.bin"/><Relationship Id="rId12" Type="http://schemas.openxmlformats.org/officeDocument/2006/relationships/image" Target="../media/image121.wmf"/><Relationship Id="rId17" Type="http://schemas.openxmlformats.org/officeDocument/2006/relationships/oleObject" Target="../embeddings/oleObject112.bin"/><Relationship Id="rId25" Type="http://schemas.openxmlformats.org/officeDocument/2006/relationships/oleObject" Target="../embeddings/oleObject11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4.wmf"/><Relationship Id="rId20" Type="http://schemas.openxmlformats.org/officeDocument/2006/relationships/oleObject" Target="../embeddings/oleObject114.bin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18.wmf"/><Relationship Id="rId11" Type="http://schemas.openxmlformats.org/officeDocument/2006/relationships/oleObject" Target="../embeddings/oleObject109.bin"/><Relationship Id="rId24" Type="http://schemas.openxmlformats.org/officeDocument/2006/relationships/oleObject" Target="../embeddings/oleObject116.bin"/><Relationship Id="rId5" Type="http://schemas.openxmlformats.org/officeDocument/2006/relationships/oleObject" Target="../embeddings/oleObject106.bin"/><Relationship Id="rId15" Type="http://schemas.openxmlformats.org/officeDocument/2006/relationships/oleObject" Target="../embeddings/oleObject111.bin"/><Relationship Id="rId23" Type="http://schemas.openxmlformats.org/officeDocument/2006/relationships/image" Target="../media/image125.wmf"/><Relationship Id="rId10" Type="http://schemas.openxmlformats.org/officeDocument/2006/relationships/image" Target="../media/image120.wmf"/><Relationship Id="rId19" Type="http://schemas.openxmlformats.org/officeDocument/2006/relationships/oleObject" Target="../embeddings/oleObject113.bin"/><Relationship Id="rId4" Type="http://schemas.openxmlformats.org/officeDocument/2006/relationships/image" Target="../media/image117.wmf"/><Relationship Id="rId9" Type="http://schemas.openxmlformats.org/officeDocument/2006/relationships/oleObject" Target="../embeddings/oleObject108.bin"/><Relationship Id="rId14" Type="http://schemas.openxmlformats.org/officeDocument/2006/relationships/image" Target="../media/image122.wmf"/><Relationship Id="rId22" Type="http://schemas.openxmlformats.org/officeDocument/2006/relationships/oleObject" Target="../embeddings/oleObject115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wmf"/><Relationship Id="rId13" Type="http://schemas.openxmlformats.org/officeDocument/2006/relationships/oleObject" Target="../embeddings/oleObject123.bin"/><Relationship Id="rId18" Type="http://schemas.openxmlformats.org/officeDocument/2006/relationships/oleObject" Target="../embeddings/oleObject126.bin"/><Relationship Id="rId3" Type="http://schemas.openxmlformats.org/officeDocument/2006/relationships/oleObject" Target="../embeddings/oleObject118.bin"/><Relationship Id="rId21" Type="http://schemas.openxmlformats.org/officeDocument/2006/relationships/oleObject" Target="../embeddings/oleObject128.bin"/><Relationship Id="rId7" Type="http://schemas.openxmlformats.org/officeDocument/2006/relationships/oleObject" Target="../embeddings/oleObject120.bin"/><Relationship Id="rId12" Type="http://schemas.openxmlformats.org/officeDocument/2006/relationships/image" Target="../media/image130.wmf"/><Relationship Id="rId17" Type="http://schemas.openxmlformats.org/officeDocument/2006/relationships/image" Target="../media/image13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25.bin"/><Relationship Id="rId20" Type="http://schemas.openxmlformats.org/officeDocument/2006/relationships/oleObject" Target="../embeddings/oleObject127.bin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02.wmf"/><Relationship Id="rId11" Type="http://schemas.openxmlformats.org/officeDocument/2006/relationships/oleObject" Target="../embeddings/oleObject122.bin"/><Relationship Id="rId5" Type="http://schemas.openxmlformats.org/officeDocument/2006/relationships/oleObject" Target="../embeddings/oleObject119.bin"/><Relationship Id="rId15" Type="http://schemas.openxmlformats.org/officeDocument/2006/relationships/image" Target="../media/image131.wmf"/><Relationship Id="rId10" Type="http://schemas.openxmlformats.org/officeDocument/2006/relationships/image" Target="../media/image129.wmf"/><Relationship Id="rId19" Type="http://schemas.openxmlformats.org/officeDocument/2006/relationships/image" Target="../media/image133.wmf"/><Relationship Id="rId4" Type="http://schemas.openxmlformats.org/officeDocument/2006/relationships/image" Target="../media/image127.wmf"/><Relationship Id="rId9" Type="http://schemas.openxmlformats.org/officeDocument/2006/relationships/oleObject" Target="../embeddings/oleObject121.bin"/><Relationship Id="rId14" Type="http://schemas.openxmlformats.org/officeDocument/2006/relationships/oleObject" Target="../embeddings/oleObject124.bin"/><Relationship Id="rId22" Type="http://schemas.openxmlformats.org/officeDocument/2006/relationships/image" Target="../media/image134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wmf"/><Relationship Id="rId13" Type="http://schemas.openxmlformats.org/officeDocument/2006/relationships/oleObject" Target="../embeddings/oleObject134.bin"/><Relationship Id="rId3" Type="http://schemas.openxmlformats.org/officeDocument/2006/relationships/oleObject" Target="../embeddings/oleObject129.bin"/><Relationship Id="rId7" Type="http://schemas.openxmlformats.org/officeDocument/2006/relationships/oleObject" Target="../embeddings/oleObject131.bin"/><Relationship Id="rId12" Type="http://schemas.openxmlformats.org/officeDocument/2006/relationships/image" Target="../media/image139.wmf"/><Relationship Id="rId17" Type="http://schemas.openxmlformats.org/officeDocument/2006/relationships/image" Target="../media/image141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36.bin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36.wmf"/><Relationship Id="rId11" Type="http://schemas.openxmlformats.org/officeDocument/2006/relationships/oleObject" Target="../embeddings/oleObject133.bin"/><Relationship Id="rId5" Type="http://schemas.openxmlformats.org/officeDocument/2006/relationships/oleObject" Target="../embeddings/oleObject130.bin"/><Relationship Id="rId15" Type="http://schemas.openxmlformats.org/officeDocument/2006/relationships/oleObject" Target="../embeddings/oleObject135.bin"/><Relationship Id="rId10" Type="http://schemas.openxmlformats.org/officeDocument/2006/relationships/image" Target="../media/image138.wmf"/><Relationship Id="rId4" Type="http://schemas.openxmlformats.org/officeDocument/2006/relationships/image" Target="../media/image135.wmf"/><Relationship Id="rId9" Type="http://schemas.openxmlformats.org/officeDocument/2006/relationships/oleObject" Target="../embeddings/oleObject132.bin"/><Relationship Id="rId14" Type="http://schemas.openxmlformats.org/officeDocument/2006/relationships/image" Target="../media/image140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9.bin"/><Relationship Id="rId13" Type="http://schemas.openxmlformats.org/officeDocument/2006/relationships/image" Target="../media/image147.wmf"/><Relationship Id="rId18" Type="http://schemas.openxmlformats.org/officeDocument/2006/relationships/image" Target="../media/image149.wmf"/><Relationship Id="rId26" Type="http://schemas.openxmlformats.org/officeDocument/2006/relationships/image" Target="../media/image153.wmf"/><Relationship Id="rId3" Type="http://schemas.openxmlformats.org/officeDocument/2006/relationships/oleObject" Target="../embeddings/oleObject137.bin"/><Relationship Id="rId21" Type="http://schemas.openxmlformats.org/officeDocument/2006/relationships/oleObject" Target="../embeddings/oleObject146.bin"/><Relationship Id="rId7" Type="http://schemas.openxmlformats.org/officeDocument/2006/relationships/image" Target="../media/image156.png"/><Relationship Id="rId12" Type="http://schemas.openxmlformats.org/officeDocument/2006/relationships/oleObject" Target="../embeddings/oleObject141.bin"/><Relationship Id="rId17" Type="http://schemas.openxmlformats.org/officeDocument/2006/relationships/oleObject" Target="../embeddings/oleObject144.bin"/><Relationship Id="rId25" Type="http://schemas.openxmlformats.org/officeDocument/2006/relationships/oleObject" Target="../embeddings/oleObject14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8.wmf"/><Relationship Id="rId20" Type="http://schemas.openxmlformats.org/officeDocument/2006/relationships/image" Target="../media/image150.wmf"/><Relationship Id="rId29" Type="http://schemas.openxmlformats.org/officeDocument/2006/relationships/image" Target="../media/image154.wmf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44.wmf"/><Relationship Id="rId11" Type="http://schemas.openxmlformats.org/officeDocument/2006/relationships/image" Target="../media/image146.wmf"/><Relationship Id="rId24" Type="http://schemas.openxmlformats.org/officeDocument/2006/relationships/image" Target="../media/image152.wmf"/><Relationship Id="rId5" Type="http://schemas.openxmlformats.org/officeDocument/2006/relationships/oleObject" Target="../embeddings/oleObject138.bin"/><Relationship Id="rId15" Type="http://schemas.openxmlformats.org/officeDocument/2006/relationships/oleObject" Target="../embeddings/oleObject143.bin"/><Relationship Id="rId23" Type="http://schemas.openxmlformats.org/officeDocument/2006/relationships/oleObject" Target="../embeddings/oleObject147.bin"/><Relationship Id="rId28" Type="http://schemas.openxmlformats.org/officeDocument/2006/relationships/oleObject" Target="../embeddings/oleObject150.bin"/><Relationship Id="rId10" Type="http://schemas.openxmlformats.org/officeDocument/2006/relationships/oleObject" Target="../embeddings/oleObject140.bin"/><Relationship Id="rId19" Type="http://schemas.openxmlformats.org/officeDocument/2006/relationships/oleObject" Target="../embeddings/oleObject145.bin"/><Relationship Id="rId31" Type="http://schemas.openxmlformats.org/officeDocument/2006/relationships/image" Target="../media/image155.wmf"/><Relationship Id="rId4" Type="http://schemas.openxmlformats.org/officeDocument/2006/relationships/image" Target="../media/image143.wmf"/><Relationship Id="rId9" Type="http://schemas.openxmlformats.org/officeDocument/2006/relationships/image" Target="../media/image145.wmf"/><Relationship Id="rId14" Type="http://schemas.openxmlformats.org/officeDocument/2006/relationships/oleObject" Target="../embeddings/oleObject142.bin"/><Relationship Id="rId22" Type="http://schemas.openxmlformats.org/officeDocument/2006/relationships/image" Target="../media/image151.wmf"/><Relationship Id="rId27" Type="http://schemas.openxmlformats.org/officeDocument/2006/relationships/oleObject" Target="../embeddings/oleObject149.bin"/><Relationship Id="rId30" Type="http://schemas.openxmlformats.org/officeDocument/2006/relationships/oleObject" Target="../embeddings/oleObject151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5.bin"/><Relationship Id="rId3" Type="http://schemas.openxmlformats.org/officeDocument/2006/relationships/oleObject" Target="../embeddings/oleObject152.bin"/><Relationship Id="rId7" Type="http://schemas.openxmlformats.org/officeDocument/2006/relationships/oleObject" Target="../embeddings/oleObject1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59.wmf"/><Relationship Id="rId5" Type="http://schemas.openxmlformats.org/officeDocument/2006/relationships/oleObject" Target="../embeddings/oleObject153.bin"/><Relationship Id="rId4" Type="http://schemas.openxmlformats.org/officeDocument/2006/relationships/image" Target="../media/image158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wmf"/><Relationship Id="rId13" Type="http://schemas.openxmlformats.org/officeDocument/2006/relationships/oleObject" Target="../embeddings/oleObject162.bin"/><Relationship Id="rId18" Type="http://schemas.openxmlformats.org/officeDocument/2006/relationships/image" Target="../media/image164.wmf"/><Relationship Id="rId26" Type="http://schemas.openxmlformats.org/officeDocument/2006/relationships/oleObject" Target="../embeddings/oleObject170.bin"/><Relationship Id="rId3" Type="http://schemas.openxmlformats.org/officeDocument/2006/relationships/oleObject" Target="../embeddings/oleObject156.bin"/><Relationship Id="rId21" Type="http://schemas.openxmlformats.org/officeDocument/2006/relationships/oleObject" Target="../embeddings/oleObject167.bin"/><Relationship Id="rId7" Type="http://schemas.openxmlformats.org/officeDocument/2006/relationships/oleObject" Target="../embeddings/oleObject158.bin"/><Relationship Id="rId12" Type="http://schemas.openxmlformats.org/officeDocument/2006/relationships/image" Target="../media/image162.wmf"/><Relationship Id="rId17" Type="http://schemas.openxmlformats.org/officeDocument/2006/relationships/oleObject" Target="../embeddings/oleObject165.bin"/><Relationship Id="rId25" Type="http://schemas.openxmlformats.org/officeDocument/2006/relationships/image" Target="../media/image68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64.bin"/><Relationship Id="rId20" Type="http://schemas.openxmlformats.org/officeDocument/2006/relationships/image" Target="../media/image165.wmf"/><Relationship Id="rId29" Type="http://schemas.openxmlformats.org/officeDocument/2006/relationships/image" Target="../media/image168.wmf"/><Relationship Id="rId1" Type="http://schemas.openxmlformats.org/officeDocument/2006/relationships/vmlDrawing" Target="../drawings/vmlDrawing19.vml"/><Relationship Id="rId6" Type="http://schemas.openxmlformats.org/officeDocument/2006/relationships/image" Target="../media/image80.wmf"/><Relationship Id="rId11" Type="http://schemas.openxmlformats.org/officeDocument/2006/relationships/oleObject" Target="../embeddings/oleObject161.bin"/><Relationship Id="rId24" Type="http://schemas.openxmlformats.org/officeDocument/2006/relationships/oleObject" Target="../embeddings/oleObject169.bin"/><Relationship Id="rId32" Type="http://schemas.openxmlformats.org/officeDocument/2006/relationships/oleObject" Target="../embeddings/oleObject174.bin"/><Relationship Id="rId5" Type="http://schemas.openxmlformats.org/officeDocument/2006/relationships/oleObject" Target="../embeddings/oleObject157.bin"/><Relationship Id="rId15" Type="http://schemas.openxmlformats.org/officeDocument/2006/relationships/image" Target="../media/image163.wmf"/><Relationship Id="rId23" Type="http://schemas.openxmlformats.org/officeDocument/2006/relationships/oleObject" Target="../embeddings/oleObject168.bin"/><Relationship Id="rId28" Type="http://schemas.openxmlformats.org/officeDocument/2006/relationships/oleObject" Target="../embeddings/oleObject171.bin"/><Relationship Id="rId10" Type="http://schemas.openxmlformats.org/officeDocument/2006/relationships/oleObject" Target="../embeddings/oleObject160.bin"/><Relationship Id="rId19" Type="http://schemas.openxmlformats.org/officeDocument/2006/relationships/oleObject" Target="../embeddings/oleObject166.bin"/><Relationship Id="rId31" Type="http://schemas.openxmlformats.org/officeDocument/2006/relationships/oleObject" Target="../embeddings/oleObject173.bin"/><Relationship Id="rId4" Type="http://schemas.openxmlformats.org/officeDocument/2006/relationships/image" Target="../media/image65.wmf"/><Relationship Id="rId9" Type="http://schemas.openxmlformats.org/officeDocument/2006/relationships/oleObject" Target="../embeddings/oleObject159.bin"/><Relationship Id="rId14" Type="http://schemas.openxmlformats.org/officeDocument/2006/relationships/oleObject" Target="../embeddings/oleObject163.bin"/><Relationship Id="rId22" Type="http://schemas.openxmlformats.org/officeDocument/2006/relationships/image" Target="../media/image166.wmf"/><Relationship Id="rId27" Type="http://schemas.openxmlformats.org/officeDocument/2006/relationships/image" Target="../media/image167.wmf"/><Relationship Id="rId30" Type="http://schemas.openxmlformats.org/officeDocument/2006/relationships/oleObject" Target="../embeddings/oleObject172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80.bin"/><Relationship Id="rId18" Type="http://schemas.openxmlformats.org/officeDocument/2006/relationships/image" Target="../media/image175.wmf"/><Relationship Id="rId26" Type="http://schemas.openxmlformats.org/officeDocument/2006/relationships/image" Target="../media/image179.wmf"/><Relationship Id="rId39" Type="http://schemas.openxmlformats.org/officeDocument/2006/relationships/image" Target="../media/image184.wmf"/><Relationship Id="rId21" Type="http://schemas.openxmlformats.org/officeDocument/2006/relationships/oleObject" Target="../embeddings/oleObject184.bin"/><Relationship Id="rId34" Type="http://schemas.openxmlformats.org/officeDocument/2006/relationships/image" Target="../media/image191.png"/><Relationship Id="rId42" Type="http://schemas.openxmlformats.org/officeDocument/2006/relationships/oleObject" Target="../embeddings/oleObject194.bin"/><Relationship Id="rId47" Type="http://schemas.openxmlformats.org/officeDocument/2006/relationships/image" Target="../media/image188.wmf"/><Relationship Id="rId7" Type="http://schemas.openxmlformats.org/officeDocument/2006/relationships/oleObject" Target="../embeddings/oleObject17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4.wmf"/><Relationship Id="rId29" Type="http://schemas.openxmlformats.org/officeDocument/2006/relationships/oleObject" Target="../embeddings/oleObject188.bin"/><Relationship Id="rId11" Type="http://schemas.openxmlformats.org/officeDocument/2006/relationships/oleObject" Target="../embeddings/oleObject179.bin"/><Relationship Id="rId24" Type="http://schemas.openxmlformats.org/officeDocument/2006/relationships/image" Target="../media/image178.wmf"/><Relationship Id="rId32" Type="http://schemas.openxmlformats.org/officeDocument/2006/relationships/oleObject" Target="../embeddings/oleObject189.bin"/><Relationship Id="rId37" Type="http://schemas.openxmlformats.org/officeDocument/2006/relationships/image" Target="../media/image183.wmf"/><Relationship Id="rId40" Type="http://schemas.openxmlformats.org/officeDocument/2006/relationships/oleObject" Target="../embeddings/oleObject193.bin"/><Relationship Id="rId45" Type="http://schemas.openxmlformats.org/officeDocument/2006/relationships/image" Target="../media/image187.wmf"/><Relationship Id="rId5" Type="http://schemas.openxmlformats.org/officeDocument/2006/relationships/oleObject" Target="../embeddings/oleObject176.bin"/><Relationship Id="rId15" Type="http://schemas.openxmlformats.org/officeDocument/2006/relationships/oleObject" Target="../embeddings/oleObject181.bin"/><Relationship Id="rId23" Type="http://schemas.openxmlformats.org/officeDocument/2006/relationships/oleObject" Target="../embeddings/oleObject185.bin"/><Relationship Id="rId28" Type="http://schemas.openxmlformats.org/officeDocument/2006/relationships/image" Target="../media/image180.wmf"/><Relationship Id="rId36" Type="http://schemas.openxmlformats.org/officeDocument/2006/relationships/oleObject" Target="../embeddings/oleObject191.bin"/><Relationship Id="rId49" Type="http://schemas.openxmlformats.org/officeDocument/2006/relationships/image" Target="../media/image189.wmf"/><Relationship Id="rId10" Type="http://schemas.openxmlformats.org/officeDocument/2006/relationships/image" Target="../media/image65.wmf"/><Relationship Id="rId19" Type="http://schemas.openxmlformats.org/officeDocument/2006/relationships/oleObject" Target="../embeddings/oleObject183.bin"/><Relationship Id="rId31" Type="http://schemas.openxmlformats.org/officeDocument/2006/relationships/image" Target="../media/image190.png"/><Relationship Id="rId44" Type="http://schemas.openxmlformats.org/officeDocument/2006/relationships/oleObject" Target="../embeddings/oleObject195.bin"/><Relationship Id="rId4" Type="http://schemas.openxmlformats.org/officeDocument/2006/relationships/image" Target="../media/image170.wmf"/><Relationship Id="rId9" Type="http://schemas.openxmlformats.org/officeDocument/2006/relationships/oleObject" Target="../embeddings/oleObject178.bin"/><Relationship Id="rId14" Type="http://schemas.openxmlformats.org/officeDocument/2006/relationships/image" Target="../media/image173.wmf"/><Relationship Id="rId22" Type="http://schemas.openxmlformats.org/officeDocument/2006/relationships/image" Target="../media/image177.wmf"/><Relationship Id="rId27" Type="http://schemas.openxmlformats.org/officeDocument/2006/relationships/oleObject" Target="../embeddings/oleObject187.bin"/><Relationship Id="rId30" Type="http://schemas.openxmlformats.org/officeDocument/2006/relationships/image" Target="../media/image181.wmf"/><Relationship Id="rId35" Type="http://schemas.openxmlformats.org/officeDocument/2006/relationships/oleObject" Target="../embeddings/oleObject190.bin"/><Relationship Id="rId43" Type="http://schemas.openxmlformats.org/officeDocument/2006/relationships/image" Target="../media/image186.wmf"/><Relationship Id="rId48" Type="http://schemas.openxmlformats.org/officeDocument/2006/relationships/oleObject" Target="../embeddings/oleObject197.bin"/><Relationship Id="rId8" Type="http://schemas.openxmlformats.org/officeDocument/2006/relationships/image" Target="../media/image80.wmf"/><Relationship Id="rId3" Type="http://schemas.openxmlformats.org/officeDocument/2006/relationships/oleObject" Target="../embeddings/oleObject175.bin"/><Relationship Id="rId12" Type="http://schemas.openxmlformats.org/officeDocument/2006/relationships/image" Target="../media/image172.wmf"/><Relationship Id="rId17" Type="http://schemas.openxmlformats.org/officeDocument/2006/relationships/oleObject" Target="../embeddings/oleObject182.bin"/><Relationship Id="rId25" Type="http://schemas.openxmlformats.org/officeDocument/2006/relationships/oleObject" Target="../embeddings/oleObject186.bin"/><Relationship Id="rId33" Type="http://schemas.openxmlformats.org/officeDocument/2006/relationships/image" Target="../media/image182.wmf"/><Relationship Id="rId38" Type="http://schemas.openxmlformats.org/officeDocument/2006/relationships/oleObject" Target="../embeddings/oleObject192.bin"/><Relationship Id="rId46" Type="http://schemas.openxmlformats.org/officeDocument/2006/relationships/oleObject" Target="../embeddings/oleObject196.bin"/><Relationship Id="rId20" Type="http://schemas.openxmlformats.org/officeDocument/2006/relationships/image" Target="../media/image176.wmf"/><Relationship Id="rId41" Type="http://schemas.openxmlformats.org/officeDocument/2006/relationships/image" Target="../media/image185.wmf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71.wmf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203.bin"/><Relationship Id="rId18" Type="http://schemas.openxmlformats.org/officeDocument/2006/relationships/image" Target="../media/image205.png"/><Relationship Id="rId26" Type="http://schemas.openxmlformats.org/officeDocument/2006/relationships/oleObject" Target="../embeddings/oleObject208.bin"/><Relationship Id="rId3" Type="http://schemas.openxmlformats.org/officeDocument/2006/relationships/oleObject" Target="../embeddings/oleObject198.bin"/><Relationship Id="rId21" Type="http://schemas.openxmlformats.org/officeDocument/2006/relationships/oleObject" Target="../embeddings/oleObject206.bin"/><Relationship Id="rId7" Type="http://schemas.openxmlformats.org/officeDocument/2006/relationships/oleObject" Target="../embeddings/oleObject200.bin"/><Relationship Id="rId12" Type="http://schemas.openxmlformats.org/officeDocument/2006/relationships/image" Target="../media/image195.wmf"/><Relationship Id="rId17" Type="http://schemas.openxmlformats.org/officeDocument/2006/relationships/image" Target="../media/image204.png"/><Relationship Id="rId25" Type="http://schemas.openxmlformats.org/officeDocument/2006/relationships/image" Target="../media/image206.png"/><Relationship Id="rId33" Type="http://schemas.openxmlformats.org/officeDocument/2006/relationships/image" Target="../media/image203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97.wmf"/><Relationship Id="rId20" Type="http://schemas.openxmlformats.org/officeDocument/2006/relationships/image" Target="../media/image198.wmf"/><Relationship Id="rId29" Type="http://schemas.openxmlformats.org/officeDocument/2006/relationships/image" Target="../media/image201.wmf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93.wmf"/><Relationship Id="rId11" Type="http://schemas.openxmlformats.org/officeDocument/2006/relationships/oleObject" Target="../embeddings/oleObject202.bin"/><Relationship Id="rId24" Type="http://schemas.openxmlformats.org/officeDocument/2006/relationships/image" Target="../media/image200.wmf"/><Relationship Id="rId32" Type="http://schemas.openxmlformats.org/officeDocument/2006/relationships/oleObject" Target="../embeddings/oleObject211.bin"/><Relationship Id="rId5" Type="http://schemas.openxmlformats.org/officeDocument/2006/relationships/oleObject" Target="../embeddings/oleObject199.bin"/><Relationship Id="rId15" Type="http://schemas.openxmlformats.org/officeDocument/2006/relationships/oleObject" Target="../embeddings/oleObject204.bin"/><Relationship Id="rId23" Type="http://schemas.openxmlformats.org/officeDocument/2006/relationships/oleObject" Target="../embeddings/oleObject207.bin"/><Relationship Id="rId28" Type="http://schemas.openxmlformats.org/officeDocument/2006/relationships/oleObject" Target="../embeddings/oleObject209.bin"/><Relationship Id="rId10" Type="http://schemas.openxmlformats.org/officeDocument/2006/relationships/image" Target="../media/image65.wmf"/><Relationship Id="rId19" Type="http://schemas.openxmlformats.org/officeDocument/2006/relationships/oleObject" Target="../embeddings/oleObject205.bin"/><Relationship Id="rId31" Type="http://schemas.openxmlformats.org/officeDocument/2006/relationships/image" Target="../media/image202.wmf"/><Relationship Id="rId4" Type="http://schemas.openxmlformats.org/officeDocument/2006/relationships/image" Target="../media/image192.wmf"/><Relationship Id="rId9" Type="http://schemas.openxmlformats.org/officeDocument/2006/relationships/oleObject" Target="../embeddings/oleObject201.bin"/><Relationship Id="rId14" Type="http://schemas.openxmlformats.org/officeDocument/2006/relationships/image" Target="../media/image196.wmf"/><Relationship Id="rId22" Type="http://schemas.openxmlformats.org/officeDocument/2006/relationships/image" Target="../media/image199.wmf"/><Relationship Id="rId27" Type="http://schemas.openxmlformats.org/officeDocument/2006/relationships/image" Target="../media/image152.wmf"/><Relationship Id="rId30" Type="http://schemas.openxmlformats.org/officeDocument/2006/relationships/oleObject" Target="../embeddings/oleObject210.bin"/><Relationship Id="rId8" Type="http://schemas.openxmlformats.org/officeDocument/2006/relationships/image" Target="../media/image194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wmf"/><Relationship Id="rId13" Type="http://schemas.openxmlformats.org/officeDocument/2006/relationships/image" Target="../media/image211.wmf"/><Relationship Id="rId3" Type="http://schemas.openxmlformats.org/officeDocument/2006/relationships/oleObject" Target="../embeddings/oleObject212.bin"/><Relationship Id="rId7" Type="http://schemas.openxmlformats.org/officeDocument/2006/relationships/oleObject" Target="../embeddings/oleObject214.bin"/><Relationship Id="rId12" Type="http://schemas.openxmlformats.org/officeDocument/2006/relationships/oleObject" Target="../embeddings/oleObject2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208.wmf"/><Relationship Id="rId11" Type="http://schemas.openxmlformats.org/officeDocument/2006/relationships/image" Target="../media/image213.png"/><Relationship Id="rId5" Type="http://schemas.openxmlformats.org/officeDocument/2006/relationships/oleObject" Target="../embeddings/oleObject213.bin"/><Relationship Id="rId15" Type="http://schemas.openxmlformats.org/officeDocument/2006/relationships/image" Target="../media/image212.wmf"/><Relationship Id="rId10" Type="http://schemas.openxmlformats.org/officeDocument/2006/relationships/image" Target="../media/image210.wmf"/><Relationship Id="rId4" Type="http://schemas.openxmlformats.org/officeDocument/2006/relationships/image" Target="../media/image207.wmf"/><Relationship Id="rId9" Type="http://schemas.openxmlformats.org/officeDocument/2006/relationships/oleObject" Target="../embeddings/oleObject215.bin"/><Relationship Id="rId14" Type="http://schemas.openxmlformats.org/officeDocument/2006/relationships/oleObject" Target="../embeddings/oleObject217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0.bin"/><Relationship Id="rId13" Type="http://schemas.openxmlformats.org/officeDocument/2006/relationships/image" Target="../media/image219.wmf"/><Relationship Id="rId18" Type="http://schemas.openxmlformats.org/officeDocument/2006/relationships/oleObject" Target="../embeddings/oleObject225.bin"/><Relationship Id="rId26" Type="http://schemas.openxmlformats.org/officeDocument/2006/relationships/image" Target="../media/image224.wmf"/><Relationship Id="rId3" Type="http://schemas.openxmlformats.org/officeDocument/2006/relationships/oleObject" Target="../embeddings/oleObject218.bin"/><Relationship Id="rId21" Type="http://schemas.openxmlformats.org/officeDocument/2006/relationships/image" Target="../media/image65.wmf"/><Relationship Id="rId7" Type="http://schemas.openxmlformats.org/officeDocument/2006/relationships/image" Target="../media/image225.png"/><Relationship Id="rId12" Type="http://schemas.openxmlformats.org/officeDocument/2006/relationships/oleObject" Target="../embeddings/oleObject222.bin"/><Relationship Id="rId17" Type="http://schemas.openxmlformats.org/officeDocument/2006/relationships/image" Target="../media/image221.wmf"/><Relationship Id="rId25" Type="http://schemas.openxmlformats.org/officeDocument/2006/relationships/oleObject" Target="../embeddings/oleObject228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24.bin"/><Relationship Id="rId20" Type="http://schemas.openxmlformats.org/officeDocument/2006/relationships/oleObject" Target="../embeddings/oleObject226.bin"/><Relationship Id="rId1" Type="http://schemas.openxmlformats.org/officeDocument/2006/relationships/vmlDrawing" Target="../drawings/vmlDrawing23.vml"/><Relationship Id="rId6" Type="http://schemas.openxmlformats.org/officeDocument/2006/relationships/image" Target="../media/image216.wmf"/><Relationship Id="rId11" Type="http://schemas.openxmlformats.org/officeDocument/2006/relationships/image" Target="../media/image218.wmf"/><Relationship Id="rId24" Type="http://schemas.openxmlformats.org/officeDocument/2006/relationships/image" Target="../media/image226.png"/><Relationship Id="rId5" Type="http://schemas.openxmlformats.org/officeDocument/2006/relationships/oleObject" Target="../embeddings/oleObject219.bin"/><Relationship Id="rId15" Type="http://schemas.openxmlformats.org/officeDocument/2006/relationships/image" Target="../media/image220.wmf"/><Relationship Id="rId23" Type="http://schemas.openxmlformats.org/officeDocument/2006/relationships/image" Target="../media/image223.wmf"/><Relationship Id="rId10" Type="http://schemas.openxmlformats.org/officeDocument/2006/relationships/oleObject" Target="../embeddings/oleObject221.bin"/><Relationship Id="rId19" Type="http://schemas.openxmlformats.org/officeDocument/2006/relationships/image" Target="../media/image222.wmf"/><Relationship Id="rId4" Type="http://schemas.openxmlformats.org/officeDocument/2006/relationships/image" Target="../media/image215.wmf"/><Relationship Id="rId9" Type="http://schemas.openxmlformats.org/officeDocument/2006/relationships/image" Target="../media/image217.wmf"/><Relationship Id="rId14" Type="http://schemas.openxmlformats.org/officeDocument/2006/relationships/oleObject" Target="../embeddings/oleObject223.bin"/><Relationship Id="rId22" Type="http://schemas.openxmlformats.org/officeDocument/2006/relationships/oleObject" Target="../embeddings/oleObject227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7.wmf"/><Relationship Id="rId13" Type="http://schemas.openxmlformats.org/officeDocument/2006/relationships/oleObject" Target="../embeddings/oleObject235.bin"/><Relationship Id="rId18" Type="http://schemas.openxmlformats.org/officeDocument/2006/relationships/oleObject" Target="../embeddings/oleObject238.bin"/><Relationship Id="rId26" Type="http://schemas.openxmlformats.org/officeDocument/2006/relationships/oleObject" Target="../embeddings/oleObject242.bin"/><Relationship Id="rId3" Type="http://schemas.openxmlformats.org/officeDocument/2006/relationships/oleObject" Target="../embeddings/oleObject229.bin"/><Relationship Id="rId21" Type="http://schemas.openxmlformats.org/officeDocument/2006/relationships/image" Target="../media/image233.wmf"/><Relationship Id="rId7" Type="http://schemas.openxmlformats.org/officeDocument/2006/relationships/oleObject" Target="../embeddings/oleObject232.bin"/><Relationship Id="rId12" Type="http://schemas.openxmlformats.org/officeDocument/2006/relationships/image" Target="../media/image229.wmf"/><Relationship Id="rId17" Type="http://schemas.openxmlformats.org/officeDocument/2006/relationships/image" Target="../media/image231.wmf"/><Relationship Id="rId25" Type="http://schemas.openxmlformats.org/officeDocument/2006/relationships/image" Target="../media/image235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37.bin"/><Relationship Id="rId20" Type="http://schemas.openxmlformats.org/officeDocument/2006/relationships/oleObject" Target="../embeddings/oleObject239.bin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231.bin"/><Relationship Id="rId11" Type="http://schemas.openxmlformats.org/officeDocument/2006/relationships/oleObject" Target="../embeddings/oleObject234.bin"/><Relationship Id="rId24" Type="http://schemas.openxmlformats.org/officeDocument/2006/relationships/oleObject" Target="../embeddings/oleObject241.bin"/><Relationship Id="rId5" Type="http://schemas.openxmlformats.org/officeDocument/2006/relationships/oleObject" Target="../embeddings/oleObject230.bin"/><Relationship Id="rId15" Type="http://schemas.openxmlformats.org/officeDocument/2006/relationships/oleObject" Target="../embeddings/oleObject236.bin"/><Relationship Id="rId23" Type="http://schemas.openxmlformats.org/officeDocument/2006/relationships/image" Target="../media/image234.wmf"/><Relationship Id="rId28" Type="http://schemas.openxmlformats.org/officeDocument/2006/relationships/image" Target="../media/image236.wmf"/><Relationship Id="rId10" Type="http://schemas.openxmlformats.org/officeDocument/2006/relationships/image" Target="../media/image228.wmf"/><Relationship Id="rId19" Type="http://schemas.openxmlformats.org/officeDocument/2006/relationships/image" Target="../media/image232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233.bin"/><Relationship Id="rId14" Type="http://schemas.openxmlformats.org/officeDocument/2006/relationships/image" Target="../media/image230.wmf"/><Relationship Id="rId22" Type="http://schemas.openxmlformats.org/officeDocument/2006/relationships/oleObject" Target="../embeddings/oleObject240.bin"/><Relationship Id="rId27" Type="http://schemas.openxmlformats.org/officeDocument/2006/relationships/oleObject" Target="../embeddings/oleObject243.bin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249.bin"/><Relationship Id="rId18" Type="http://schemas.openxmlformats.org/officeDocument/2006/relationships/image" Target="../media/image242.wmf"/><Relationship Id="rId26" Type="http://schemas.openxmlformats.org/officeDocument/2006/relationships/image" Target="../media/image246.wmf"/><Relationship Id="rId3" Type="http://schemas.openxmlformats.org/officeDocument/2006/relationships/oleObject" Target="../embeddings/oleObject244.bin"/><Relationship Id="rId21" Type="http://schemas.openxmlformats.org/officeDocument/2006/relationships/oleObject" Target="../embeddings/oleObject253.bin"/><Relationship Id="rId34" Type="http://schemas.openxmlformats.org/officeDocument/2006/relationships/image" Target="../media/image249.wmf"/><Relationship Id="rId7" Type="http://schemas.openxmlformats.org/officeDocument/2006/relationships/oleObject" Target="../embeddings/oleObject246.bin"/><Relationship Id="rId12" Type="http://schemas.openxmlformats.org/officeDocument/2006/relationships/image" Target="../media/image239.wmf"/><Relationship Id="rId17" Type="http://schemas.openxmlformats.org/officeDocument/2006/relationships/oleObject" Target="../embeddings/oleObject251.bin"/><Relationship Id="rId25" Type="http://schemas.openxmlformats.org/officeDocument/2006/relationships/oleObject" Target="../embeddings/oleObject255.bin"/><Relationship Id="rId33" Type="http://schemas.openxmlformats.org/officeDocument/2006/relationships/oleObject" Target="../embeddings/oleObject25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41.wmf"/><Relationship Id="rId20" Type="http://schemas.openxmlformats.org/officeDocument/2006/relationships/image" Target="../media/image243.wmf"/><Relationship Id="rId29" Type="http://schemas.openxmlformats.org/officeDocument/2006/relationships/oleObject" Target="../embeddings/oleObject257.bin"/><Relationship Id="rId1" Type="http://schemas.openxmlformats.org/officeDocument/2006/relationships/vmlDrawing" Target="../drawings/vmlDrawing25.vml"/><Relationship Id="rId6" Type="http://schemas.openxmlformats.org/officeDocument/2006/relationships/image" Target="../media/image237.wmf"/><Relationship Id="rId11" Type="http://schemas.openxmlformats.org/officeDocument/2006/relationships/oleObject" Target="../embeddings/oleObject248.bin"/><Relationship Id="rId24" Type="http://schemas.openxmlformats.org/officeDocument/2006/relationships/image" Target="../media/image245.wmf"/><Relationship Id="rId32" Type="http://schemas.openxmlformats.org/officeDocument/2006/relationships/image" Target="../media/image251.png"/><Relationship Id="rId5" Type="http://schemas.openxmlformats.org/officeDocument/2006/relationships/oleObject" Target="../embeddings/oleObject245.bin"/><Relationship Id="rId15" Type="http://schemas.openxmlformats.org/officeDocument/2006/relationships/oleObject" Target="../embeddings/oleObject250.bin"/><Relationship Id="rId23" Type="http://schemas.openxmlformats.org/officeDocument/2006/relationships/oleObject" Target="../embeddings/oleObject254.bin"/><Relationship Id="rId28" Type="http://schemas.openxmlformats.org/officeDocument/2006/relationships/image" Target="../media/image247.wmf"/><Relationship Id="rId10" Type="http://schemas.openxmlformats.org/officeDocument/2006/relationships/image" Target="../media/image238.wmf"/><Relationship Id="rId19" Type="http://schemas.openxmlformats.org/officeDocument/2006/relationships/oleObject" Target="../embeddings/oleObject252.bin"/><Relationship Id="rId31" Type="http://schemas.openxmlformats.org/officeDocument/2006/relationships/image" Target="../media/image250.png"/><Relationship Id="rId4" Type="http://schemas.openxmlformats.org/officeDocument/2006/relationships/image" Target="../media/image65.wmf"/><Relationship Id="rId9" Type="http://schemas.openxmlformats.org/officeDocument/2006/relationships/oleObject" Target="../embeddings/oleObject247.bin"/><Relationship Id="rId14" Type="http://schemas.openxmlformats.org/officeDocument/2006/relationships/image" Target="../media/image240.wmf"/><Relationship Id="rId22" Type="http://schemas.openxmlformats.org/officeDocument/2006/relationships/image" Target="../media/image244.wmf"/><Relationship Id="rId27" Type="http://schemas.openxmlformats.org/officeDocument/2006/relationships/oleObject" Target="../embeddings/oleObject256.bin"/><Relationship Id="rId30" Type="http://schemas.openxmlformats.org/officeDocument/2006/relationships/image" Target="../media/image248.wmf"/><Relationship Id="rId8" Type="http://schemas.openxmlformats.org/officeDocument/2006/relationships/image" Target="../media/image231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wmf"/><Relationship Id="rId3" Type="http://schemas.openxmlformats.org/officeDocument/2006/relationships/oleObject" Target="../embeddings/oleObject259.bin"/><Relationship Id="rId7" Type="http://schemas.openxmlformats.org/officeDocument/2006/relationships/oleObject" Target="../embeddings/oleObject261.bin"/><Relationship Id="rId12" Type="http://schemas.openxmlformats.org/officeDocument/2006/relationships/oleObject" Target="../embeddings/oleObject2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253.wmf"/><Relationship Id="rId11" Type="http://schemas.openxmlformats.org/officeDocument/2006/relationships/oleObject" Target="../embeddings/oleObject263.bin"/><Relationship Id="rId5" Type="http://schemas.openxmlformats.org/officeDocument/2006/relationships/oleObject" Target="../embeddings/oleObject260.bin"/><Relationship Id="rId10" Type="http://schemas.openxmlformats.org/officeDocument/2006/relationships/image" Target="../media/image255.wmf"/><Relationship Id="rId4" Type="http://schemas.openxmlformats.org/officeDocument/2006/relationships/image" Target="../media/image252.wmf"/><Relationship Id="rId9" Type="http://schemas.openxmlformats.org/officeDocument/2006/relationships/oleObject" Target="../embeddings/oleObject262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1.wmf"/><Relationship Id="rId18" Type="http://schemas.openxmlformats.org/officeDocument/2006/relationships/image" Target="../media/image271.png"/><Relationship Id="rId26" Type="http://schemas.openxmlformats.org/officeDocument/2006/relationships/oleObject" Target="../embeddings/oleObject275.bin"/><Relationship Id="rId3" Type="http://schemas.openxmlformats.org/officeDocument/2006/relationships/oleObject" Target="../embeddings/oleObject265.bin"/><Relationship Id="rId21" Type="http://schemas.openxmlformats.org/officeDocument/2006/relationships/image" Target="../media/image264.wmf"/><Relationship Id="rId7" Type="http://schemas.openxmlformats.org/officeDocument/2006/relationships/image" Target="../media/image258.wmf"/><Relationship Id="rId12" Type="http://schemas.openxmlformats.org/officeDocument/2006/relationships/oleObject" Target="../embeddings/oleObject269.bin"/><Relationship Id="rId17" Type="http://schemas.openxmlformats.org/officeDocument/2006/relationships/image" Target="../media/image263.wmf"/><Relationship Id="rId25" Type="http://schemas.openxmlformats.org/officeDocument/2006/relationships/image" Target="../media/image266.wmf"/><Relationship Id="rId33" Type="http://schemas.openxmlformats.org/officeDocument/2006/relationships/image" Target="../media/image26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71.bin"/><Relationship Id="rId20" Type="http://schemas.openxmlformats.org/officeDocument/2006/relationships/oleObject" Target="../embeddings/oleObject272.bin"/><Relationship Id="rId29" Type="http://schemas.openxmlformats.org/officeDocument/2006/relationships/image" Target="../media/image267.wmf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266.bin"/><Relationship Id="rId11" Type="http://schemas.openxmlformats.org/officeDocument/2006/relationships/image" Target="../media/image260.wmf"/><Relationship Id="rId24" Type="http://schemas.openxmlformats.org/officeDocument/2006/relationships/oleObject" Target="../embeddings/oleObject274.bin"/><Relationship Id="rId32" Type="http://schemas.openxmlformats.org/officeDocument/2006/relationships/oleObject" Target="../embeddings/oleObject278.bin"/><Relationship Id="rId5" Type="http://schemas.openxmlformats.org/officeDocument/2006/relationships/image" Target="../media/image270.png"/><Relationship Id="rId15" Type="http://schemas.openxmlformats.org/officeDocument/2006/relationships/image" Target="../media/image262.wmf"/><Relationship Id="rId23" Type="http://schemas.openxmlformats.org/officeDocument/2006/relationships/image" Target="../media/image265.wmf"/><Relationship Id="rId28" Type="http://schemas.openxmlformats.org/officeDocument/2006/relationships/oleObject" Target="../embeddings/oleObject276.bin"/><Relationship Id="rId10" Type="http://schemas.openxmlformats.org/officeDocument/2006/relationships/oleObject" Target="../embeddings/oleObject268.bin"/><Relationship Id="rId19" Type="http://schemas.openxmlformats.org/officeDocument/2006/relationships/image" Target="../media/image272.png"/><Relationship Id="rId31" Type="http://schemas.openxmlformats.org/officeDocument/2006/relationships/image" Target="../media/image268.wmf"/><Relationship Id="rId4" Type="http://schemas.openxmlformats.org/officeDocument/2006/relationships/image" Target="../media/image257.wmf"/><Relationship Id="rId9" Type="http://schemas.openxmlformats.org/officeDocument/2006/relationships/image" Target="../media/image259.wmf"/><Relationship Id="rId14" Type="http://schemas.openxmlformats.org/officeDocument/2006/relationships/oleObject" Target="../embeddings/oleObject270.bin"/><Relationship Id="rId22" Type="http://schemas.openxmlformats.org/officeDocument/2006/relationships/oleObject" Target="../embeddings/oleObject273.bin"/><Relationship Id="rId27" Type="http://schemas.openxmlformats.org/officeDocument/2006/relationships/image" Target="../media/image87.wmf"/><Relationship Id="rId30" Type="http://schemas.openxmlformats.org/officeDocument/2006/relationships/oleObject" Target="../embeddings/oleObject277.bin"/><Relationship Id="rId8" Type="http://schemas.openxmlformats.org/officeDocument/2006/relationships/oleObject" Target="../embeddings/oleObject267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4.wmf"/><Relationship Id="rId13" Type="http://schemas.openxmlformats.org/officeDocument/2006/relationships/image" Target="../media/image276.png"/><Relationship Id="rId3" Type="http://schemas.openxmlformats.org/officeDocument/2006/relationships/oleObject" Target="../embeddings/oleObject279.bin"/><Relationship Id="rId7" Type="http://schemas.openxmlformats.org/officeDocument/2006/relationships/oleObject" Target="../embeddings/oleObject281.bin"/><Relationship Id="rId12" Type="http://schemas.openxmlformats.org/officeDocument/2006/relationships/image" Target="../media/image24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273.wmf"/><Relationship Id="rId11" Type="http://schemas.openxmlformats.org/officeDocument/2006/relationships/oleObject" Target="../embeddings/oleObject283.bin"/><Relationship Id="rId5" Type="http://schemas.openxmlformats.org/officeDocument/2006/relationships/oleObject" Target="../embeddings/oleObject280.bin"/><Relationship Id="rId10" Type="http://schemas.openxmlformats.org/officeDocument/2006/relationships/image" Target="../media/image275.wmf"/><Relationship Id="rId4" Type="http://schemas.openxmlformats.org/officeDocument/2006/relationships/image" Target="../media/image237.wmf"/><Relationship Id="rId9" Type="http://schemas.openxmlformats.org/officeDocument/2006/relationships/oleObject" Target="../embeddings/oleObject282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9.wmf"/><Relationship Id="rId13" Type="http://schemas.openxmlformats.org/officeDocument/2006/relationships/image" Target="../media/image282.png"/><Relationship Id="rId3" Type="http://schemas.openxmlformats.org/officeDocument/2006/relationships/oleObject" Target="../embeddings/oleObject284.bin"/><Relationship Id="rId7" Type="http://schemas.openxmlformats.org/officeDocument/2006/relationships/oleObject" Target="../embeddings/oleObject286.bin"/><Relationship Id="rId12" Type="http://schemas.openxmlformats.org/officeDocument/2006/relationships/image" Target="../media/image28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278.wmf"/><Relationship Id="rId11" Type="http://schemas.openxmlformats.org/officeDocument/2006/relationships/oleObject" Target="../embeddings/oleObject288.bin"/><Relationship Id="rId5" Type="http://schemas.openxmlformats.org/officeDocument/2006/relationships/oleObject" Target="../embeddings/oleObject285.bin"/><Relationship Id="rId10" Type="http://schemas.openxmlformats.org/officeDocument/2006/relationships/image" Target="../media/image280.wmf"/><Relationship Id="rId4" Type="http://schemas.openxmlformats.org/officeDocument/2006/relationships/image" Target="../media/image277.wmf"/><Relationship Id="rId9" Type="http://schemas.openxmlformats.org/officeDocument/2006/relationships/oleObject" Target="../embeddings/oleObject287.bin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295.bin"/><Relationship Id="rId18" Type="http://schemas.openxmlformats.org/officeDocument/2006/relationships/oleObject" Target="../embeddings/oleObject298.bin"/><Relationship Id="rId26" Type="http://schemas.openxmlformats.org/officeDocument/2006/relationships/image" Target="../media/image290.wmf"/><Relationship Id="rId3" Type="http://schemas.openxmlformats.org/officeDocument/2006/relationships/oleObject" Target="../embeddings/oleObject289.bin"/><Relationship Id="rId21" Type="http://schemas.openxmlformats.org/officeDocument/2006/relationships/oleObject" Target="../embeddings/oleObject300.bin"/><Relationship Id="rId7" Type="http://schemas.openxmlformats.org/officeDocument/2006/relationships/oleObject" Target="../embeddings/oleObject291.bin"/><Relationship Id="rId12" Type="http://schemas.openxmlformats.org/officeDocument/2006/relationships/oleObject" Target="../embeddings/oleObject294.bin"/><Relationship Id="rId17" Type="http://schemas.openxmlformats.org/officeDocument/2006/relationships/oleObject" Target="../embeddings/oleObject297.bin"/><Relationship Id="rId25" Type="http://schemas.openxmlformats.org/officeDocument/2006/relationships/oleObject" Target="../embeddings/oleObject302.bin"/><Relationship Id="rId33" Type="http://schemas.openxmlformats.org/officeDocument/2006/relationships/image" Target="../media/image293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87.wmf"/><Relationship Id="rId20" Type="http://schemas.openxmlformats.org/officeDocument/2006/relationships/oleObject" Target="../embeddings/oleObject299.bin"/><Relationship Id="rId29" Type="http://schemas.openxmlformats.org/officeDocument/2006/relationships/oleObject" Target="../embeddings/oleObject304.bin"/><Relationship Id="rId1" Type="http://schemas.openxmlformats.org/officeDocument/2006/relationships/vmlDrawing" Target="../drawings/vmlDrawing30.vml"/><Relationship Id="rId6" Type="http://schemas.openxmlformats.org/officeDocument/2006/relationships/image" Target="../media/image65.wmf"/><Relationship Id="rId11" Type="http://schemas.openxmlformats.org/officeDocument/2006/relationships/oleObject" Target="../embeddings/oleObject293.bin"/><Relationship Id="rId24" Type="http://schemas.openxmlformats.org/officeDocument/2006/relationships/image" Target="../media/image289.wmf"/><Relationship Id="rId32" Type="http://schemas.openxmlformats.org/officeDocument/2006/relationships/oleObject" Target="../embeddings/oleObject306.bin"/><Relationship Id="rId5" Type="http://schemas.openxmlformats.org/officeDocument/2006/relationships/oleObject" Target="../embeddings/oleObject290.bin"/><Relationship Id="rId15" Type="http://schemas.openxmlformats.org/officeDocument/2006/relationships/oleObject" Target="../embeddings/oleObject296.bin"/><Relationship Id="rId23" Type="http://schemas.openxmlformats.org/officeDocument/2006/relationships/oleObject" Target="../embeddings/oleObject301.bin"/><Relationship Id="rId28" Type="http://schemas.openxmlformats.org/officeDocument/2006/relationships/image" Target="../media/image291.wmf"/><Relationship Id="rId10" Type="http://schemas.openxmlformats.org/officeDocument/2006/relationships/image" Target="../media/image285.wmf"/><Relationship Id="rId19" Type="http://schemas.openxmlformats.org/officeDocument/2006/relationships/image" Target="../media/image288.wmf"/><Relationship Id="rId31" Type="http://schemas.openxmlformats.org/officeDocument/2006/relationships/oleObject" Target="../embeddings/oleObject305.bin"/><Relationship Id="rId4" Type="http://schemas.openxmlformats.org/officeDocument/2006/relationships/image" Target="../media/image283.wmf"/><Relationship Id="rId9" Type="http://schemas.openxmlformats.org/officeDocument/2006/relationships/oleObject" Target="../embeddings/oleObject292.bin"/><Relationship Id="rId14" Type="http://schemas.openxmlformats.org/officeDocument/2006/relationships/image" Target="../media/image286.wmf"/><Relationship Id="rId22" Type="http://schemas.openxmlformats.org/officeDocument/2006/relationships/image" Target="../media/image237.wmf"/><Relationship Id="rId27" Type="http://schemas.openxmlformats.org/officeDocument/2006/relationships/oleObject" Target="../embeddings/oleObject303.bin"/><Relationship Id="rId30" Type="http://schemas.openxmlformats.org/officeDocument/2006/relationships/image" Target="../media/image292.wmf"/><Relationship Id="rId8" Type="http://schemas.openxmlformats.org/officeDocument/2006/relationships/image" Target="../media/image284.w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6.wmf"/><Relationship Id="rId13" Type="http://schemas.openxmlformats.org/officeDocument/2006/relationships/oleObject" Target="../embeddings/oleObject312.bin"/><Relationship Id="rId3" Type="http://schemas.openxmlformats.org/officeDocument/2006/relationships/oleObject" Target="../embeddings/oleObject307.bin"/><Relationship Id="rId7" Type="http://schemas.openxmlformats.org/officeDocument/2006/relationships/oleObject" Target="../embeddings/oleObject309.bin"/><Relationship Id="rId12" Type="http://schemas.openxmlformats.org/officeDocument/2006/relationships/image" Target="../media/image298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0.wmf"/><Relationship Id="rId1" Type="http://schemas.openxmlformats.org/officeDocument/2006/relationships/vmlDrawing" Target="../drawings/vmlDrawing31.vml"/><Relationship Id="rId6" Type="http://schemas.openxmlformats.org/officeDocument/2006/relationships/image" Target="../media/image295.wmf"/><Relationship Id="rId11" Type="http://schemas.openxmlformats.org/officeDocument/2006/relationships/oleObject" Target="../embeddings/oleObject311.bin"/><Relationship Id="rId5" Type="http://schemas.openxmlformats.org/officeDocument/2006/relationships/oleObject" Target="../embeddings/oleObject308.bin"/><Relationship Id="rId15" Type="http://schemas.openxmlformats.org/officeDocument/2006/relationships/oleObject" Target="../embeddings/oleObject313.bin"/><Relationship Id="rId10" Type="http://schemas.openxmlformats.org/officeDocument/2006/relationships/image" Target="../media/image297.wmf"/><Relationship Id="rId4" Type="http://schemas.openxmlformats.org/officeDocument/2006/relationships/image" Target="../media/image294.wmf"/><Relationship Id="rId9" Type="http://schemas.openxmlformats.org/officeDocument/2006/relationships/oleObject" Target="../embeddings/oleObject310.bin"/><Relationship Id="rId14" Type="http://schemas.openxmlformats.org/officeDocument/2006/relationships/image" Target="../media/image65.wmf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319.bin"/><Relationship Id="rId18" Type="http://schemas.openxmlformats.org/officeDocument/2006/relationships/oleObject" Target="../embeddings/oleObject322.bin"/><Relationship Id="rId26" Type="http://schemas.openxmlformats.org/officeDocument/2006/relationships/oleObject" Target="../embeddings/oleObject327.bin"/><Relationship Id="rId3" Type="http://schemas.openxmlformats.org/officeDocument/2006/relationships/oleObject" Target="../embeddings/oleObject314.bin"/><Relationship Id="rId21" Type="http://schemas.openxmlformats.org/officeDocument/2006/relationships/oleObject" Target="../embeddings/oleObject324.bin"/><Relationship Id="rId34" Type="http://schemas.openxmlformats.org/officeDocument/2006/relationships/oleObject" Target="../embeddings/oleObject331.bin"/><Relationship Id="rId7" Type="http://schemas.openxmlformats.org/officeDocument/2006/relationships/oleObject" Target="../embeddings/oleObject316.bin"/><Relationship Id="rId12" Type="http://schemas.openxmlformats.org/officeDocument/2006/relationships/image" Target="../media/image302.wmf"/><Relationship Id="rId17" Type="http://schemas.openxmlformats.org/officeDocument/2006/relationships/oleObject" Target="../embeddings/oleObject321.bin"/><Relationship Id="rId25" Type="http://schemas.openxmlformats.org/officeDocument/2006/relationships/oleObject" Target="../embeddings/oleObject326.bin"/><Relationship Id="rId33" Type="http://schemas.openxmlformats.org/officeDocument/2006/relationships/image" Target="../media/image310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03.wmf"/><Relationship Id="rId20" Type="http://schemas.openxmlformats.org/officeDocument/2006/relationships/oleObject" Target="../embeddings/oleObject323.bin"/><Relationship Id="rId29" Type="http://schemas.openxmlformats.org/officeDocument/2006/relationships/image" Target="../media/image308.wmf"/><Relationship Id="rId1" Type="http://schemas.openxmlformats.org/officeDocument/2006/relationships/vmlDrawing" Target="../drawings/vmlDrawing32.vml"/><Relationship Id="rId6" Type="http://schemas.openxmlformats.org/officeDocument/2006/relationships/image" Target="../media/image300.wmf"/><Relationship Id="rId11" Type="http://schemas.openxmlformats.org/officeDocument/2006/relationships/oleObject" Target="../embeddings/oleObject318.bin"/><Relationship Id="rId24" Type="http://schemas.openxmlformats.org/officeDocument/2006/relationships/image" Target="../media/image306.wmf"/><Relationship Id="rId32" Type="http://schemas.openxmlformats.org/officeDocument/2006/relationships/oleObject" Target="../embeddings/oleObject330.bin"/><Relationship Id="rId5" Type="http://schemas.openxmlformats.org/officeDocument/2006/relationships/oleObject" Target="../embeddings/oleObject315.bin"/><Relationship Id="rId15" Type="http://schemas.openxmlformats.org/officeDocument/2006/relationships/oleObject" Target="../embeddings/oleObject320.bin"/><Relationship Id="rId23" Type="http://schemas.openxmlformats.org/officeDocument/2006/relationships/oleObject" Target="../embeddings/oleObject325.bin"/><Relationship Id="rId28" Type="http://schemas.openxmlformats.org/officeDocument/2006/relationships/oleObject" Target="../embeddings/oleObject328.bin"/><Relationship Id="rId10" Type="http://schemas.openxmlformats.org/officeDocument/2006/relationships/image" Target="../media/image80.wmf"/><Relationship Id="rId19" Type="http://schemas.openxmlformats.org/officeDocument/2006/relationships/image" Target="../media/image304.wmf"/><Relationship Id="rId31" Type="http://schemas.openxmlformats.org/officeDocument/2006/relationships/image" Target="../media/image309.wmf"/><Relationship Id="rId4" Type="http://schemas.openxmlformats.org/officeDocument/2006/relationships/image" Target="../media/image299.wmf"/><Relationship Id="rId9" Type="http://schemas.openxmlformats.org/officeDocument/2006/relationships/oleObject" Target="../embeddings/oleObject317.bin"/><Relationship Id="rId14" Type="http://schemas.openxmlformats.org/officeDocument/2006/relationships/image" Target="../media/image65.wmf"/><Relationship Id="rId22" Type="http://schemas.openxmlformats.org/officeDocument/2006/relationships/image" Target="../media/image305.wmf"/><Relationship Id="rId27" Type="http://schemas.openxmlformats.org/officeDocument/2006/relationships/image" Target="../media/image307.wmf"/><Relationship Id="rId30" Type="http://schemas.openxmlformats.org/officeDocument/2006/relationships/oleObject" Target="../embeddings/oleObject329.bin"/><Relationship Id="rId35" Type="http://schemas.openxmlformats.org/officeDocument/2006/relationships/image" Target="../media/image311.wmf"/><Relationship Id="rId8" Type="http://schemas.openxmlformats.org/officeDocument/2006/relationships/image" Target="../media/image301.w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5.wmf"/><Relationship Id="rId13" Type="http://schemas.openxmlformats.org/officeDocument/2006/relationships/oleObject" Target="../embeddings/oleObject337.bin"/><Relationship Id="rId3" Type="http://schemas.openxmlformats.org/officeDocument/2006/relationships/oleObject" Target="../embeddings/oleObject332.bin"/><Relationship Id="rId7" Type="http://schemas.openxmlformats.org/officeDocument/2006/relationships/oleObject" Target="../embeddings/oleObject334.bin"/><Relationship Id="rId12" Type="http://schemas.openxmlformats.org/officeDocument/2006/relationships/image" Target="../media/image3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314.wmf"/><Relationship Id="rId11" Type="http://schemas.openxmlformats.org/officeDocument/2006/relationships/oleObject" Target="../embeddings/oleObject336.bin"/><Relationship Id="rId5" Type="http://schemas.openxmlformats.org/officeDocument/2006/relationships/oleObject" Target="../embeddings/oleObject333.bin"/><Relationship Id="rId15" Type="http://schemas.openxmlformats.org/officeDocument/2006/relationships/image" Target="../media/image319.png"/><Relationship Id="rId10" Type="http://schemas.openxmlformats.org/officeDocument/2006/relationships/image" Target="../media/image316.wmf"/><Relationship Id="rId4" Type="http://schemas.openxmlformats.org/officeDocument/2006/relationships/image" Target="../media/image313.wmf"/><Relationship Id="rId9" Type="http://schemas.openxmlformats.org/officeDocument/2006/relationships/oleObject" Target="../embeddings/oleObject335.bin"/><Relationship Id="rId14" Type="http://schemas.openxmlformats.org/officeDocument/2006/relationships/image" Target="../media/image318.wm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0.bin"/><Relationship Id="rId13" Type="http://schemas.openxmlformats.org/officeDocument/2006/relationships/image" Target="../media/image324.wmf"/><Relationship Id="rId3" Type="http://schemas.openxmlformats.org/officeDocument/2006/relationships/oleObject" Target="../embeddings/oleObject338.bin"/><Relationship Id="rId7" Type="http://schemas.openxmlformats.org/officeDocument/2006/relationships/image" Target="../media/image321.wmf"/><Relationship Id="rId12" Type="http://schemas.openxmlformats.org/officeDocument/2006/relationships/oleObject" Target="../embeddings/oleObject3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339.bin"/><Relationship Id="rId11" Type="http://schemas.openxmlformats.org/officeDocument/2006/relationships/image" Target="../media/image323.wmf"/><Relationship Id="rId5" Type="http://schemas.openxmlformats.org/officeDocument/2006/relationships/image" Target="../media/image325.png"/><Relationship Id="rId10" Type="http://schemas.openxmlformats.org/officeDocument/2006/relationships/oleObject" Target="../embeddings/oleObject341.bin"/><Relationship Id="rId4" Type="http://schemas.openxmlformats.org/officeDocument/2006/relationships/image" Target="../media/image320.wmf"/><Relationship Id="rId9" Type="http://schemas.openxmlformats.org/officeDocument/2006/relationships/image" Target="../media/image322.wmf"/><Relationship Id="rId14" Type="http://schemas.openxmlformats.org/officeDocument/2006/relationships/image" Target="../media/image326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1.wmf"/><Relationship Id="rId3" Type="http://schemas.openxmlformats.org/officeDocument/2006/relationships/oleObject" Target="../embeddings/oleObject343.bin"/><Relationship Id="rId7" Type="http://schemas.openxmlformats.org/officeDocument/2006/relationships/oleObject" Target="../embeddings/oleObject345.bin"/><Relationship Id="rId12" Type="http://schemas.openxmlformats.org/officeDocument/2006/relationships/image" Target="../media/image33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330.wmf"/><Relationship Id="rId11" Type="http://schemas.openxmlformats.org/officeDocument/2006/relationships/image" Target="../media/image333.png"/><Relationship Id="rId5" Type="http://schemas.openxmlformats.org/officeDocument/2006/relationships/oleObject" Target="../embeddings/oleObject344.bin"/><Relationship Id="rId10" Type="http://schemas.openxmlformats.org/officeDocument/2006/relationships/image" Target="../media/image332.wmf"/><Relationship Id="rId4" Type="http://schemas.openxmlformats.org/officeDocument/2006/relationships/image" Target="../media/image329.wmf"/><Relationship Id="rId9" Type="http://schemas.openxmlformats.org/officeDocument/2006/relationships/oleObject" Target="../embeddings/oleObject346.bin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9.wmf"/><Relationship Id="rId13" Type="http://schemas.openxmlformats.org/officeDocument/2006/relationships/oleObject" Target="../embeddings/oleObject352.bin"/><Relationship Id="rId18" Type="http://schemas.openxmlformats.org/officeDocument/2006/relationships/image" Target="../media/image344.wmf"/><Relationship Id="rId3" Type="http://schemas.openxmlformats.org/officeDocument/2006/relationships/oleObject" Target="../embeddings/oleObject347.bin"/><Relationship Id="rId7" Type="http://schemas.openxmlformats.org/officeDocument/2006/relationships/oleObject" Target="../embeddings/oleObject349.bin"/><Relationship Id="rId12" Type="http://schemas.openxmlformats.org/officeDocument/2006/relationships/image" Target="../media/image341.wmf"/><Relationship Id="rId17" Type="http://schemas.openxmlformats.org/officeDocument/2006/relationships/oleObject" Target="../embeddings/oleObject35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43.wmf"/><Relationship Id="rId1" Type="http://schemas.openxmlformats.org/officeDocument/2006/relationships/vmlDrawing" Target="../drawings/vmlDrawing36.vml"/><Relationship Id="rId6" Type="http://schemas.openxmlformats.org/officeDocument/2006/relationships/image" Target="../media/image338.wmf"/><Relationship Id="rId11" Type="http://schemas.openxmlformats.org/officeDocument/2006/relationships/oleObject" Target="../embeddings/oleObject351.bin"/><Relationship Id="rId5" Type="http://schemas.openxmlformats.org/officeDocument/2006/relationships/oleObject" Target="../embeddings/oleObject348.bin"/><Relationship Id="rId15" Type="http://schemas.openxmlformats.org/officeDocument/2006/relationships/oleObject" Target="../embeddings/oleObject353.bin"/><Relationship Id="rId10" Type="http://schemas.openxmlformats.org/officeDocument/2006/relationships/image" Target="../media/image340.wmf"/><Relationship Id="rId4" Type="http://schemas.openxmlformats.org/officeDocument/2006/relationships/image" Target="../media/image337.wmf"/><Relationship Id="rId9" Type="http://schemas.openxmlformats.org/officeDocument/2006/relationships/oleObject" Target="../embeddings/oleObject350.bin"/><Relationship Id="rId14" Type="http://schemas.openxmlformats.org/officeDocument/2006/relationships/image" Target="../media/image342.wmf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8.wmf"/><Relationship Id="rId13" Type="http://schemas.openxmlformats.org/officeDocument/2006/relationships/oleObject" Target="../embeddings/oleObject360.bin"/><Relationship Id="rId18" Type="http://schemas.openxmlformats.org/officeDocument/2006/relationships/image" Target="../media/image353.wmf"/><Relationship Id="rId3" Type="http://schemas.openxmlformats.org/officeDocument/2006/relationships/oleObject" Target="../embeddings/oleObject355.bin"/><Relationship Id="rId7" Type="http://schemas.openxmlformats.org/officeDocument/2006/relationships/oleObject" Target="../embeddings/oleObject357.bin"/><Relationship Id="rId12" Type="http://schemas.openxmlformats.org/officeDocument/2006/relationships/image" Target="../media/image350.wmf"/><Relationship Id="rId17" Type="http://schemas.openxmlformats.org/officeDocument/2006/relationships/oleObject" Target="../embeddings/oleObject36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52.wmf"/><Relationship Id="rId1" Type="http://schemas.openxmlformats.org/officeDocument/2006/relationships/vmlDrawing" Target="../drawings/vmlDrawing37.vml"/><Relationship Id="rId6" Type="http://schemas.openxmlformats.org/officeDocument/2006/relationships/image" Target="../media/image347.wmf"/><Relationship Id="rId11" Type="http://schemas.openxmlformats.org/officeDocument/2006/relationships/oleObject" Target="../embeddings/oleObject359.bin"/><Relationship Id="rId5" Type="http://schemas.openxmlformats.org/officeDocument/2006/relationships/oleObject" Target="../embeddings/oleObject356.bin"/><Relationship Id="rId15" Type="http://schemas.openxmlformats.org/officeDocument/2006/relationships/oleObject" Target="../embeddings/oleObject361.bin"/><Relationship Id="rId10" Type="http://schemas.openxmlformats.org/officeDocument/2006/relationships/image" Target="../media/image349.wmf"/><Relationship Id="rId4" Type="http://schemas.openxmlformats.org/officeDocument/2006/relationships/image" Target="../media/image346.wmf"/><Relationship Id="rId9" Type="http://schemas.openxmlformats.org/officeDocument/2006/relationships/oleObject" Target="../embeddings/oleObject358.bin"/><Relationship Id="rId14" Type="http://schemas.openxmlformats.org/officeDocument/2006/relationships/image" Target="../media/image351.w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6.wmf"/><Relationship Id="rId13" Type="http://schemas.openxmlformats.org/officeDocument/2006/relationships/oleObject" Target="../embeddings/oleObject368.bin"/><Relationship Id="rId3" Type="http://schemas.openxmlformats.org/officeDocument/2006/relationships/oleObject" Target="../embeddings/oleObject363.bin"/><Relationship Id="rId7" Type="http://schemas.openxmlformats.org/officeDocument/2006/relationships/oleObject" Target="../embeddings/oleObject365.bin"/><Relationship Id="rId12" Type="http://schemas.openxmlformats.org/officeDocument/2006/relationships/image" Target="../media/image357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59.wmf"/><Relationship Id="rId1" Type="http://schemas.openxmlformats.org/officeDocument/2006/relationships/vmlDrawing" Target="../drawings/vmlDrawing38.vml"/><Relationship Id="rId6" Type="http://schemas.openxmlformats.org/officeDocument/2006/relationships/image" Target="../media/image355.wmf"/><Relationship Id="rId11" Type="http://schemas.openxmlformats.org/officeDocument/2006/relationships/oleObject" Target="../embeddings/oleObject367.bin"/><Relationship Id="rId5" Type="http://schemas.openxmlformats.org/officeDocument/2006/relationships/oleObject" Target="../embeddings/oleObject364.bin"/><Relationship Id="rId15" Type="http://schemas.openxmlformats.org/officeDocument/2006/relationships/oleObject" Target="../embeddings/oleObject369.bin"/><Relationship Id="rId10" Type="http://schemas.openxmlformats.org/officeDocument/2006/relationships/image" Target="../media/image237.wmf"/><Relationship Id="rId4" Type="http://schemas.openxmlformats.org/officeDocument/2006/relationships/image" Target="../media/image354.wmf"/><Relationship Id="rId9" Type="http://schemas.openxmlformats.org/officeDocument/2006/relationships/oleObject" Target="../embeddings/oleObject366.bin"/><Relationship Id="rId14" Type="http://schemas.openxmlformats.org/officeDocument/2006/relationships/image" Target="../media/image358.w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9.wmf"/><Relationship Id="rId13" Type="http://schemas.openxmlformats.org/officeDocument/2006/relationships/oleObject" Target="../embeddings/oleObject375.bin"/><Relationship Id="rId18" Type="http://schemas.openxmlformats.org/officeDocument/2006/relationships/image" Target="../media/image364.wmf"/><Relationship Id="rId3" Type="http://schemas.openxmlformats.org/officeDocument/2006/relationships/oleObject" Target="../embeddings/oleObject370.bin"/><Relationship Id="rId7" Type="http://schemas.openxmlformats.org/officeDocument/2006/relationships/oleObject" Target="../embeddings/oleObject372.bin"/><Relationship Id="rId12" Type="http://schemas.openxmlformats.org/officeDocument/2006/relationships/image" Target="../media/image362.wmf"/><Relationship Id="rId17" Type="http://schemas.openxmlformats.org/officeDocument/2006/relationships/oleObject" Target="../embeddings/oleObject37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63.wmf"/><Relationship Id="rId20" Type="http://schemas.openxmlformats.org/officeDocument/2006/relationships/image" Target="../media/image365.wmf"/><Relationship Id="rId1" Type="http://schemas.openxmlformats.org/officeDocument/2006/relationships/vmlDrawing" Target="../drawings/vmlDrawing39.vml"/><Relationship Id="rId6" Type="http://schemas.openxmlformats.org/officeDocument/2006/relationships/image" Target="../media/image361.wmf"/><Relationship Id="rId11" Type="http://schemas.openxmlformats.org/officeDocument/2006/relationships/oleObject" Target="../embeddings/oleObject374.bin"/><Relationship Id="rId5" Type="http://schemas.openxmlformats.org/officeDocument/2006/relationships/oleObject" Target="../embeddings/oleObject371.bin"/><Relationship Id="rId15" Type="http://schemas.openxmlformats.org/officeDocument/2006/relationships/oleObject" Target="../embeddings/oleObject377.bin"/><Relationship Id="rId10" Type="http://schemas.openxmlformats.org/officeDocument/2006/relationships/image" Target="../media/image80.wmf"/><Relationship Id="rId19" Type="http://schemas.openxmlformats.org/officeDocument/2006/relationships/oleObject" Target="../embeddings/oleObject379.bin"/><Relationship Id="rId4" Type="http://schemas.openxmlformats.org/officeDocument/2006/relationships/image" Target="../media/image360.wmf"/><Relationship Id="rId9" Type="http://schemas.openxmlformats.org/officeDocument/2006/relationships/oleObject" Target="../embeddings/oleObject373.bin"/><Relationship Id="rId14" Type="http://schemas.openxmlformats.org/officeDocument/2006/relationships/oleObject" Target="../embeddings/oleObject376.bin"/></Relationships>
</file>

<file path=ppt/slides/_rels/slide66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385.bin"/><Relationship Id="rId18" Type="http://schemas.openxmlformats.org/officeDocument/2006/relationships/image" Target="../media/image373.wmf"/><Relationship Id="rId26" Type="http://schemas.openxmlformats.org/officeDocument/2006/relationships/image" Target="../media/image377.wmf"/><Relationship Id="rId3" Type="http://schemas.openxmlformats.org/officeDocument/2006/relationships/oleObject" Target="../embeddings/oleObject380.bin"/><Relationship Id="rId21" Type="http://schemas.openxmlformats.org/officeDocument/2006/relationships/oleObject" Target="../embeddings/oleObject389.bin"/><Relationship Id="rId34" Type="http://schemas.openxmlformats.org/officeDocument/2006/relationships/image" Target="../media/image381.wmf"/><Relationship Id="rId7" Type="http://schemas.openxmlformats.org/officeDocument/2006/relationships/oleObject" Target="../embeddings/oleObject382.bin"/><Relationship Id="rId12" Type="http://schemas.openxmlformats.org/officeDocument/2006/relationships/image" Target="../media/image370.wmf"/><Relationship Id="rId17" Type="http://schemas.openxmlformats.org/officeDocument/2006/relationships/oleObject" Target="../embeddings/oleObject387.bin"/><Relationship Id="rId25" Type="http://schemas.openxmlformats.org/officeDocument/2006/relationships/oleObject" Target="../embeddings/oleObject391.bin"/><Relationship Id="rId33" Type="http://schemas.openxmlformats.org/officeDocument/2006/relationships/oleObject" Target="../embeddings/oleObject39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72.wmf"/><Relationship Id="rId20" Type="http://schemas.openxmlformats.org/officeDocument/2006/relationships/image" Target="../media/image374.wmf"/><Relationship Id="rId29" Type="http://schemas.openxmlformats.org/officeDocument/2006/relationships/oleObject" Target="../embeddings/oleObject393.bin"/><Relationship Id="rId1" Type="http://schemas.openxmlformats.org/officeDocument/2006/relationships/vmlDrawing" Target="../drawings/vmlDrawing40.vml"/><Relationship Id="rId6" Type="http://schemas.openxmlformats.org/officeDocument/2006/relationships/image" Target="../media/image367.wmf"/><Relationship Id="rId11" Type="http://schemas.openxmlformats.org/officeDocument/2006/relationships/oleObject" Target="../embeddings/oleObject384.bin"/><Relationship Id="rId24" Type="http://schemas.openxmlformats.org/officeDocument/2006/relationships/image" Target="../media/image376.wmf"/><Relationship Id="rId32" Type="http://schemas.openxmlformats.org/officeDocument/2006/relationships/image" Target="../media/image380.wmf"/><Relationship Id="rId5" Type="http://schemas.openxmlformats.org/officeDocument/2006/relationships/oleObject" Target="../embeddings/oleObject381.bin"/><Relationship Id="rId15" Type="http://schemas.openxmlformats.org/officeDocument/2006/relationships/oleObject" Target="../embeddings/oleObject386.bin"/><Relationship Id="rId23" Type="http://schemas.openxmlformats.org/officeDocument/2006/relationships/oleObject" Target="../embeddings/oleObject390.bin"/><Relationship Id="rId28" Type="http://schemas.openxmlformats.org/officeDocument/2006/relationships/image" Target="../media/image378.wmf"/><Relationship Id="rId10" Type="http://schemas.openxmlformats.org/officeDocument/2006/relationships/image" Target="../media/image369.wmf"/><Relationship Id="rId19" Type="http://schemas.openxmlformats.org/officeDocument/2006/relationships/oleObject" Target="../embeddings/oleObject388.bin"/><Relationship Id="rId31" Type="http://schemas.openxmlformats.org/officeDocument/2006/relationships/oleObject" Target="../embeddings/oleObject394.bin"/><Relationship Id="rId4" Type="http://schemas.openxmlformats.org/officeDocument/2006/relationships/image" Target="../media/image366.wmf"/><Relationship Id="rId9" Type="http://schemas.openxmlformats.org/officeDocument/2006/relationships/oleObject" Target="../embeddings/oleObject383.bin"/><Relationship Id="rId14" Type="http://schemas.openxmlformats.org/officeDocument/2006/relationships/image" Target="../media/image371.wmf"/><Relationship Id="rId22" Type="http://schemas.openxmlformats.org/officeDocument/2006/relationships/image" Target="../media/image375.wmf"/><Relationship Id="rId27" Type="http://schemas.openxmlformats.org/officeDocument/2006/relationships/oleObject" Target="../embeddings/oleObject392.bin"/><Relationship Id="rId30" Type="http://schemas.openxmlformats.org/officeDocument/2006/relationships/image" Target="../media/image379.wmf"/><Relationship Id="rId8" Type="http://schemas.openxmlformats.org/officeDocument/2006/relationships/image" Target="../media/image368.wmf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8.bin"/><Relationship Id="rId13" Type="http://schemas.openxmlformats.org/officeDocument/2006/relationships/image" Target="../media/image390.png"/><Relationship Id="rId18" Type="http://schemas.openxmlformats.org/officeDocument/2006/relationships/image" Target="../media/image391.png"/><Relationship Id="rId3" Type="http://schemas.openxmlformats.org/officeDocument/2006/relationships/image" Target="../media/image388.png"/><Relationship Id="rId7" Type="http://schemas.openxmlformats.org/officeDocument/2006/relationships/image" Target="../media/image383.wmf"/><Relationship Id="rId12" Type="http://schemas.openxmlformats.org/officeDocument/2006/relationships/image" Target="../media/image389.png"/><Relationship Id="rId17" Type="http://schemas.openxmlformats.org/officeDocument/2006/relationships/image" Target="../media/image387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01.bin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397.bin"/><Relationship Id="rId11" Type="http://schemas.openxmlformats.org/officeDocument/2006/relationships/image" Target="../media/image385.wmf"/><Relationship Id="rId5" Type="http://schemas.openxmlformats.org/officeDocument/2006/relationships/image" Target="../media/image382.wmf"/><Relationship Id="rId15" Type="http://schemas.openxmlformats.org/officeDocument/2006/relationships/image" Target="../media/image386.wmf"/><Relationship Id="rId10" Type="http://schemas.openxmlformats.org/officeDocument/2006/relationships/oleObject" Target="../embeddings/oleObject399.bin"/><Relationship Id="rId4" Type="http://schemas.openxmlformats.org/officeDocument/2006/relationships/oleObject" Target="../embeddings/oleObject396.bin"/><Relationship Id="rId9" Type="http://schemas.openxmlformats.org/officeDocument/2006/relationships/image" Target="../media/image384.wmf"/><Relationship Id="rId14" Type="http://schemas.openxmlformats.org/officeDocument/2006/relationships/oleObject" Target="../embeddings/oleObject400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5" Type="http://schemas.openxmlformats.org/officeDocument/2006/relationships/image" Target="../media/image393.png"/><Relationship Id="rId4" Type="http://schemas.openxmlformats.org/officeDocument/2006/relationships/image" Target="../media/image392.wmf"/></Relationships>
</file>

<file path=ppt/slides/_rels/slide69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408.bin"/><Relationship Id="rId18" Type="http://schemas.openxmlformats.org/officeDocument/2006/relationships/image" Target="../media/image399.wmf"/><Relationship Id="rId26" Type="http://schemas.openxmlformats.org/officeDocument/2006/relationships/image" Target="../media/image403.wmf"/><Relationship Id="rId39" Type="http://schemas.openxmlformats.org/officeDocument/2006/relationships/oleObject" Target="../embeddings/oleObject421.bin"/><Relationship Id="rId21" Type="http://schemas.openxmlformats.org/officeDocument/2006/relationships/oleObject" Target="../embeddings/oleObject412.bin"/><Relationship Id="rId34" Type="http://schemas.openxmlformats.org/officeDocument/2006/relationships/image" Target="../media/image107.wmf"/><Relationship Id="rId42" Type="http://schemas.openxmlformats.org/officeDocument/2006/relationships/oleObject" Target="../embeddings/oleObject423.bin"/><Relationship Id="rId47" Type="http://schemas.openxmlformats.org/officeDocument/2006/relationships/image" Target="../media/image411.wmf"/><Relationship Id="rId50" Type="http://schemas.openxmlformats.org/officeDocument/2006/relationships/oleObject" Target="../embeddings/oleObject428.bin"/><Relationship Id="rId7" Type="http://schemas.openxmlformats.org/officeDocument/2006/relationships/oleObject" Target="../embeddings/oleObject40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98.wmf"/><Relationship Id="rId29" Type="http://schemas.openxmlformats.org/officeDocument/2006/relationships/oleObject" Target="../embeddings/oleObject416.bin"/><Relationship Id="rId11" Type="http://schemas.openxmlformats.org/officeDocument/2006/relationships/oleObject" Target="../embeddings/oleObject407.bin"/><Relationship Id="rId24" Type="http://schemas.openxmlformats.org/officeDocument/2006/relationships/image" Target="../media/image402.wmf"/><Relationship Id="rId32" Type="http://schemas.openxmlformats.org/officeDocument/2006/relationships/image" Target="../media/image406.wmf"/><Relationship Id="rId37" Type="http://schemas.openxmlformats.org/officeDocument/2006/relationships/oleObject" Target="../embeddings/oleObject420.bin"/><Relationship Id="rId40" Type="http://schemas.openxmlformats.org/officeDocument/2006/relationships/oleObject" Target="../embeddings/oleObject422.bin"/><Relationship Id="rId45" Type="http://schemas.openxmlformats.org/officeDocument/2006/relationships/oleObject" Target="../embeddings/oleObject425.bin"/><Relationship Id="rId53" Type="http://schemas.openxmlformats.org/officeDocument/2006/relationships/image" Target="../media/image414.wmf"/><Relationship Id="rId5" Type="http://schemas.openxmlformats.org/officeDocument/2006/relationships/oleObject" Target="../embeddings/oleObject404.bin"/><Relationship Id="rId10" Type="http://schemas.openxmlformats.org/officeDocument/2006/relationships/image" Target="../media/image396.wmf"/><Relationship Id="rId19" Type="http://schemas.openxmlformats.org/officeDocument/2006/relationships/oleObject" Target="../embeddings/oleObject411.bin"/><Relationship Id="rId31" Type="http://schemas.openxmlformats.org/officeDocument/2006/relationships/oleObject" Target="../embeddings/oleObject417.bin"/><Relationship Id="rId44" Type="http://schemas.openxmlformats.org/officeDocument/2006/relationships/oleObject" Target="../embeddings/oleObject424.bin"/><Relationship Id="rId52" Type="http://schemas.openxmlformats.org/officeDocument/2006/relationships/oleObject" Target="../embeddings/oleObject429.bin"/><Relationship Id="rId4" Type="http://schemas.openxmlformats.org/officeDocument/2006/relationships/image" Target="../media/image394.wmf"/><Relationship Id="rId9" Type="http://schemas.openxmlformats.org/officeDocument/2006/relationships/oleObject" Target="../embeddings/oleObject406.bin"/><Relationship Id="rId14" Type="http://schemas.openxmlformats.org/officeDocument/2006/relationships/image" Target="../media/image397.wmf"/><Relationship Id="rId22" Type="http://schemas.openxmlformats.org/officeDocument/2006/relationships/image" Target="../media/image401.wmf"/><Relationship Id="rId27" Type="http://schemas.openxmlformats.org/officeDocument/2006/relationships/oleObject" Target="../embeddings/oleObject415.bin"/><Relationship Id="rId30" Type="http://schemas.openxmlformats.org/officeDocument/2006/relationships/image" Target="../media/image405.wmf"/><Relationship Id="rId35" Type="http://schemas.openxmlformats.org/officeDocument/2006/relationships/oleObject" Target="../embeddings/oleObject419.bin"/><Relationship Id="rId43" Type="http://schemas.openxmlformats.org/officeDocument/2006/relationships/image" Target="../media/image410.wmf"/><Relationship Id="rId48" Type="http://schemas.openxmlformats.org/officeDocument/2006/relationships/oleObject" Target="../embeddings/oleObject427.bin"/><Relationship Id="rId8" Type="http://schemas.openxmlformats.org/officeDocument/2006/relationships/image" Target="../media/image118.wmf"/><Relationship Id="rId51" Type="http://schemas.openxmlformats.org/officeDocument/2006/relationships/image" Target="../media/image413.wmf"/><Relationship Id="rId3" Type="http://schemas.openxmlformats.org/officeDocument/2006/relationships/oleObject" Target="../embeddings/oleObject403.bin"/><Relationship Id="rId12" Type="http://schemas.openxmlformats.org/officeDocument/2006/relationships/image" Target="../media/image102.wmf"/><Relationship Id="rId17" Type="http://schemas.openxmlformats.org/officeDocument/2006/relationships/oleObject" Target="../embeddings/oleObject410.bin"/><Relationship Id="rId25" Type="http://schemas.openxmlformats.org/officeDocument/2006/relationships/oleObject" Target="../embeddings/oleObject414.bin"/><Relationship Id="rId33" Type="http://schemas.openxmlformats.org/officeDocument/2006/relationships/oleObject" Target="../embeddings/oleObject418.bin"/><Relationship Id="rId38" Type="http://schemas.openxmlformats.org/officeDocument/2006/relationships/image" Target="../media/image408.wmf"/><Relationship Id="rId46" Type="http://schemas.openxmlformats.org/officeDocument/2006/relationships/oleObject" Target="../embeddings/oleObject426.bin"/><Relationship Id="rId20" Type="http://schemas.openxmlformats.org/officeDocument/2006/relationships/image" Target="../media/image400.wmf"/><Relationship Id="rId41" Type="http://schemas.openxmlformats.org/officeDocument/2006/relationships/image" Target="../media/image409.wmf"/><Relationship Id="rId1" Type="http://schemas.openxmlformats.org/officeDocument/2006/relationships/vmlDrawing" Target="../drawings/vmlDrawing43.vml"/><Relationship Id="rId6" Type="http://schemas.openxmlformats.org/officeDocument/2006/relationships/image" Target="../media/image395.wmf"/><Relationship Id="rId15" Type="http://schemas.openxmlformats.org/officeDocument/2006/relationships/oleObject" Target="../embeddings/oleObject409.bin"/><Relationship Id="rId23" Type="http://schemas.openxmlformats.org/officeDocument/2006/relationships/oleObject" Target="../embeddings/oleObject413.bin"/><Relationship Id="rId28" Type="http://schemas.openxmlformats.org/officeDocument/2006/relationships/image" Target="../media/image404.wmf"/><Relationship Id="rId36" Type="http://schemas.openxmlformats.org/officeDocument/2006/relationships/image" Target="../media/image407.wmf"/><Relationship Id="rId49" Type="http://schemas.openxmlformats.org/officeDocument/2006/relationships/image" Target="../media/image412.wm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7.wmf"/><Relationship Id="rId3" Type="http://schemas.openxmlformats.org/officeDocument/2006/relationships/oleObject" Target="../embeddings/oleObject430.bin"/><Relationship Id="rId7" Type="http://schemas.openxmlformats.org/officeDocument/2006/relationships/oleObject" Target="../embeddings/oleObject432.bin"/><Relationship Id="rId12" Type="http://schemas.openxmlformats.org/officeDocument/2006/relationships/image" Target="../media/image4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416.wmf"/><Relationship Id="rId11" Type="http://schemas.openxmlformats.org/officeDocument/2006/relationships/oleObject" Target="../embeddings/oleObject434.bin"/><Relationship Id="rId5" Type="http://schemas.openxmlformats.org/officeDocument/2006/relationships/oleObject" Target="../embeddings/oleObject431.bin"/><Relationship Id="rId10" Type="http://schemas.openxmlformats.org/officeDocument/2006/relationships/image" Target="../media/image118.wmf"/><Relationship Id="rId4" Type="http://schemas.openxmlformats.org/officeDocument/2006/relationships/image" Target="../media/image415.wmf"/><Relationship Id="rId9" Type="http://schemas.openxmlformats.org/officeDocument/2006/relationships/oleObject" Target="../embeddings/oleObject433.bin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1.wmf"/><Relationship Id="rId13" Type="http://schemas.openxmlformats.org/officeDocument/2006/relationships/oleObject" Target="../embeddings/oleObject440.bin"/><Relationship Id="rId3" Type="http://schemas.openxmlformats.org/officeDocument/2006/relationships/oleObject" Target="../embeddings/oleObject435.bin"/><Relationship Id="rId7" Type="http://schemas.openxmlformats.org/officeDocument/2006/relationships/oleObject" Target="../embeddings/oleObject437.bin"/><Relationship Id="rId12" Type="http://schemas.openxmlformats.org/officeDocument/2006/relationships/image" Target="../media/image4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420.wmf"/><Relationship Id="rId11" Type="http://schemas.openxmlformats.org/officeDocument/2006/relationships/oleObject" Target="../embeddings/oleObject439.bin"/><Relationship Id="rId5" Type="http://schemas.openxmlformats.org/officeDocument/2006/relationships/oleObject" Target="../embeddings/oleObject436.bin"/><Relationship Id="rId10" Type="http://schemas.openxmlformats.org/officeDocument/2006/relationships/image" Target="../media/image422.wmf"/><Relationship Id="rId4" Type="http://schemas.openxmlformats.org/officeDocument/2006/relationships/image" Target="../media/image419.wmf"/><Relationship Id="rId9" Type="http://schemas.openxmlformats.org/officeDocument/2006/relationships/oleObject" Target="../embeddings/oleObject438.bin"/><Relationship Id="rId14" Type="http://schemas.openxmlformats.org/officeDocument/2006/relationships/image" Target="../media/image424.wmf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7.wmf"/><Relationship Id="rId13" Type="http://schemas.openxmlformats.org/officeDocument/2006/relationships/oleObject" Target="../embeddings/oleObject446.bin"/><Relationship Id="rId18" Type="http://schemas.openxmlformats.org/officeDocument/2006/relationships/image" Target="../media/image432.wmf"/><Relationship Id="rId3" Type="http://schemas.openxmlformats.org/officeDocument/2006/relationships/oleObject" Target="../embeddings/oleObject441.bin"/><Relationship Id="rId21" Type="http://schemas.openxmlformats.org/officeDocument/2006/relationships/oleObject" Target="../embeddings/oleObject450.bin"/><Relationship Id="rId7" Type="http://schemas.openxmlformats.org/officeDocument/2006/relationships/oleObject" Target="../embeddings/oleObject443.bin"/><Relationship Id="rId12" Type="http://schemas.openxmlformats.org/officeDocument/2006/relationships/image" Target="../media/image429.wmf"/><Relationship Id="rId17" Type="http://schemas.openxmlformats.org/officeDocument/2006/relationships/oleObject" Target="../embeddings/oleObject44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31.wmf"/><Relationship Id="rId20" Type="http://schemas.openxmlformats.org/officeDocument/2006/relationships/image" Target="../media/image433.wmf"/><Relationship Id="rId1" Type="http://schemas.openxmlformats.org/officeDocument/2006/relationships/vmlDrawing" Target="../drawings/vmlDrawing46.vml"/><Relationship Id="rId6" Type="http://schemas.openxmlformats.org/officeDocument/2006/relationships/image" Target="../media/image426.wmf"/><Relationship Id="rId11" Type="http://schemas.openxmlformats.org/officeDocument/2006/relationships/oleObject" Target="../embeddings/oleObject445.bin"/><Relationship Id="rId5" Type="http://schemas.openxmlformats.org/officeDocument/2006/relationships/oleObject" Target="../embeddings/oleObject442.bin"/><Relationship Id="rId15" Type="http://schemas.openxmlformats.org/officeDocument/2006/relationships/oleObject" Target="../embeddings/oleObject447.bin"/><Relationship Id="rId10" Type="http://schemas.openxmlformats.org/officeDocument/2006/relationships/image" Target="../media/image428.wmf"/><Relationship Id="rId19" Type="http://schemas.openxmlformats.org/officeDocument/2006/relationships/oleObject" Target="../embeddings/oleObject449.bin"/><Relationship Id="rId4" Type="http://schemas.openxmlformats.org/officeDocument/2006/relationships/image" Target="../media/image425.wmf"/><Relationship Id="rId9" Type="http://schemas.openxmlformats.org/officeDocument/2006/relationships/oleObject" Target="../embeddings/oleObject444.bin"/><Relationship Id="rId14" Type="http://schemas.openxmlformats.org/officeDocument/2006/relationships/image" Target="../media/image430.wmf"/><Relationship Id="rId22" Type="http://schemas.openxmlformats.org/officeDocument/2006/relationships/image" Target="../media/image434.w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435.wmf"/><Relationship Id="rId5" Type="http://schemas.openxmlformats.org/officeDocument/2006/relationships/oleObject" Target="../embeddings/oleObject452.bin"/><Relationship Id="rId4" Type="http://schemas.openxmlformats.org/officeDocument/2006/relationships/image" Target="../media/image433.wmf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7.wmf"/><Relationship Id="rId13" Type="http://schemas.openxmlformats.org/officeDocument/2006/relationships/image" Target="../media/image438.wmf"/><Relationship Id="rId18" Type="http://schemas.openxmlformats.org/officeDocument/2006/relationships/image" Target="../media/image440.png"/><Relationship Id="rId3" Type="http://schemas.openxmlformats.org/officeDocument/2006/relationships/oleObject" Target="../embeddings/oleObject453.bin"/><Relationship Id="rId7" Type="http://schemas.openxmlformats.org/officeDocument/2006/relationships/oleObject" Target="../embeddings/oleObject455.bin"/><Relationship Id="rId12" Type="http://schemas.openxmlformats.org/officeDocument/2006/relationships/oleObject" Target="../embeddings/oleObject458.bin"/><Relationship Id="rId17" Type="http://schemas.openxmlformats.org/officeDocument/2006/relationships/image" Target="../media/image43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60.bin"/><Relationship Id="rId1" Type="http://schemas.openxmlformats.org/officeDocument/2006/relationships/vmlDrawing" Target="../drawings/vmlDrawing48.vml"/><Relationship Id="rId6" Type="http://schemas.openxmlformats.org/officeDocument/2006/relationships/image" Target="../media/image436.wmf"/><Relationship Id="rId11" Type="http://schemas.openxmlformats.org/officeDocument/2006/relationships/oleObject" Target="../embeddings/oleObject457.bin"/><Relationship Id="rId5" Type="http://schemas.openxmlformats.org/officeDocument/2006/relationships/oleObject" Target="../embeddings/oleObject454.bin"/><Relationship Id="rId15" Type="http://schemas.openxmlformats.org/officeDocument/2006/relationships/image" Target="../media/image72.wmf"/><Relationship Id="rId10" Type="http://schemas.openxmlformats.org/officeDocument/2006/relationships/image" Target="../media/image65.wmf"/><Relationship Id="rId4" Type="http://schemas.openxmlformats.org/officeDocument/2006/relationships/image" Target="../media/image168.wmf"/><Relationship Id="rId9" Type="http://schemas.openxmlformats.org/officeDocument/2006/relationships/oleObject" Target="../embeddings/oleObject456.bin"/><Relationship Id="rId14" Type="http://schemas.openxmlformats.org/officeDocument/2006/relationships/oleObject" Target="../embeddings/oleObject459.bin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3.wmf"/><Relationship Id="rId13" Type="http://schemas.openxmlformats.org/officeDocument/2006/relationships/oleObject" Target="../embeddings/oleObject466.bin"/><Relationship Id="rId18" Type="http://schemas.openxmlformats.org/officeDocument/2006/relationships/image" Target="../media/image446.wmf"/><Relationship Id="rId3" Type="http://schemas.openxmlformats.org/officeDocument/2006/relationships/oleObject" Target="../embeddings/oleObject461.bin"/><Relationship Id="rId21" Type="http://schemas.openxmlformats.org/officeDocument/2006/relationships/oleObject" Target="../embeddings/oleObject470.bin"/><Relationship Id="rId7" Type="http://schemas.openxmlformats.org/officeDocument/2006/relationships/oleObject" Target="../embeddings/oleObject463.bin"/><Relationship Id="rId12" Type="http://schemas.openxmlformats.org/officeDocument/2006/relationships/image" Target="../media/image444.wmf"/><Relationship Id="rId17" Type="http://schemas.openxmlformats.org/officeDocument/2006/relationships/oleObject" Target="../embeddings/oleObject46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8.wmf"/><Relationship Id="rId20" Type="http://schemas.openxmlformats.org/officeDocument/2006/relationships/image" Target="../media/image447.wmf"/><Relationship Id="rId1" Type="http://schemas.openxmlformats.org/officeDocument/2006/relationships/vmlDrawing" Target="../drawings/vmlDrawing49.vml"/><Relationship Id="rId6" Type="http://schemas.openxmlformats.org/officeDocument/2006/relationships/image" Target="../media/image442.wmf"/><Relationship Id="rId11" Type="http://schemas.openxmlformats.org/officeDocument/2006/relationships/oleObject" Target="../embeddings/oleObject465.bin"/><Relationship Id="rId5" Type="http://schemas.openxmlformats.org/officeDocument/2006/relationships/oleObject" Target="../embeddings/oleObject462.bin"/><Relationship Id="rId15" Type="http://schemas.openxmlformats.org/officeDocument/2006/relationships/oleObject" Target="../embeddings/oleObject467.bin"/><Relationship Id="rId23" Type="http://schemas.openxmlformats.org/officeDocument/2006/relationships/image" Target="../media/image449.png"/><Relationship Id="rId10" Type="http://schemas.openxmlformats.org/officeDocument/2006/relationships/image" Target="../media/image102.wmf"/><Relationship Id="rId19" Type="http://schemas.openxmlformats.org/officeDocument/2006/relationships/oleObject" Target="../embeddings/oleObject469.bin"/><Relationship Id="rId4" Type="http://schemas.openxmlformats.org/officeDocument/2006/relationships/image" Target="../media/image421.wmf"/><Relationship Id="rId9" Type="http://schemas.openxmlformats.org/officeDocument/2006/relationships/oleObject" Target="../embeddings/oleObject464.bin"/><Relationship Id="rId14" Type="http://schemas.openxmlformats.org/officeDocument/2006/relationships/image" Target="../media/image445.wmf"/><Relationship Id="rId22" Type="http://schemas.openxmlformats.org/officeDocument/2006/relationships/image" Target="../media/image448.wmf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2.wmf"/><Relationship Id="rId3" Type="http://schemas.openxmlformats.org/officeDocument/2006/relationships/oleObject" Target="../embeddings/oleObject471.bin"/><Relationship Id="rId7" Type="http://schemas.openxmlformats.org/officeDocument/2006/relationships/oleObject" Target="../embeddings/oleObject4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451.wmf"/><Relationship Id="rId5" Type="http://schemas.openxmlformats.org/officeDocument/2006/relationships/oleObject" Target="../embeddings/oleObject472.bin"/><Relationship Id="rId4" Type="http://schemas.openxmlformats.org/officeDocument/2006/relationships/image" Target="../media/image450.wmf"/><Relationship Id="rId9" Type="http://schemas.openxmlformats.org/officeDocument/2006/relationships/image" Target="../media/image45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454.wmf"/><Relationship Id="rId5" Type="http://schemas.openxmlformats.org/officeDocument/2006/relationships/oleObject" Target="../embeddings/oleObject475.bin"/><Relationship Id="rId4" Type="http://schemas.openxmlformats.org/officeDocument/2006/relationships/image" Target="../media/image249.wmf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7.wmf"/><Relationship Id="rId13" Type="http://schemas.openxmlformats.org/officeDocument/2006/relationships/image" Target="../media/image459.wmf"/><Relationship Id="rId18" Type="http://schemas.openxmlformats.org/officeDocument/2006/relationships/oleObject" Target="../embeddings/oleObject485.bin"/><Relationship Id="rId3" Type="http://schemas.openxmlformats.org/officeDocument/2006/relationships/oleObject" Target="../embeddings/oleObject476.bin"/><Relationship Id="rId7" Type="http://schemas.openxmlformats.org/officeDocument/2006/relationships/oleObject" Target="../embeddings/oleObject478.bin"/><Relationship Id="rId12" Type="http://schemas.openxmlformats.org/officeDocument/2006/relationships/oleObject" Target="../embeddings/oleObject481.bin"/><Relationship Id="rId17" Type="http://schemas.openxmlformats.org/officeDocument/2006/relationships/image" Target="../media/image46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84.bin"/><Relationship Id="rId1" Type="http://schemas.openxmlformats.org/officeDocument/2006/relationships/vmlDrawing" Target="../drawings/vmlDrawing52.vml"/><Relationship Id="rId6" Type="http://schemas.openxmlformats.org/officeDocument/2006/relationships/image" Target="../media/image456.wmf"/><Relationship Id="rId11" Type="http://schemas.openxmlformats.org/officeDocument/2006/relationships/oleObject" Target="../embeddings/oleObject480.bin"/><Relationship Id="rId5" Type="http://schemas.openxmlformats.org/officeDocument/2006/relationships/oleObject" Target="../embeddings/oleObject477.bin"/><Relationship Id="rId15" Type="http://schemas.openxmlformats.org/officeDocument/2006/relationships/oleObject" Target="../embeddings/oleObject483.bin"/><Relationship Id="rId10" Type="http://schemas.openxmlformats.org/officeDocument/2006/relationships/image" Target="../media/image458.wmf"/><Relationship Id="rId19" Type="http://schemas.openxmlformats.org/officeDocument/2006/relationships/image" Target="../media/image461.wmf"/><Relationship Id="rId4" Type="http://schemas.openxmlformats.org/officeDocument/2006/relationships/image" Target="../media/image80.wmf"/><Relationship Id="rId9" Type="http://schemas.openxmlformats.org/officeDocument/2006/relationships/oleObject" Target="../embeddings/oleObject479.bin"/><Relationship Id="rId14" Type="http://schemas.openxmlformats.org/officeDocument/2006/relationships/oleObject" Target="../embeddings/oleObject482.bin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8.bin"/><Relationship Id="rId3" Type="http://schemas.openxmlformats.org/officeDocument/2006/relationships/image" Target="../media/image464.png"/><Relationship Id="rId7" Type="http://schemas.openxmlformats.org/officeDocument/2006/relationships/image" Target="../media/image6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6" Type="http://schemas.openxmlformats.org/officeDocument/2006/relationships/oleObject" Target="../embeddings/oleObject487.bin"/><Relationship Id="rId11" Type="http://schemas.openxmlformats.org/officeDocument/2006/relationships/image" Target="../media/image463.wmf"/><Relationship Id="rId5" Type="http://schemas.openxmlformats.org/officeDocument/2006/relationships/image" Target="../media/image80.wmf"/><Relationship Id="rId10" Type="http://schemas.openxmlformats.org/officeDocument/2006/relationships/oleObject" Target="../embeddings/oleObject489.bin"/><Relationship Id="rId4" Type="http://schemas.openxmlformats.org/officeDocument/2006/relationships/oleObject" Target="../embeddings/oleObject486.bin"/><Relationship Id="rId9" Type="http://schemas.openxmlformats.org/officeDocument/2006/relationships/image" Target="../media/image462.wmf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5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8.wmf"/><Relationship Id="rId13" Type="http://schemas.openxmlformats.org/officeDocument/2006/relationships/oleObject" Target="../embeddings/oleObject495.bin"/><Relationship Id="rId18" Type="http://schemas.openxmlformats.org/officeDocument/2006/relationships/image" Target="../media/image454.wmf"/><Relationship Id="rId3" Type="http://schemas.openxmlformats.org/officeDocument/2006/relationships/oleObject" Target="../embeddings/oleObject490.bin"/><Relationship Id="rId7" Type="http://schemas.openxmlformats.org/officeDocument/2006/relationships/oleObject" Target="../embeddings/oleObject492.bin"/><Relationship Id="rId12" Type="http://schemas.openxmlformats.org/officeDocument/2006/relationships/image" Target="../media/image470.wmf"/><Relationship Id="rId17" Type="http://schemas.openxmlformats.org/officeDocument/2006/relationships/oleObject" Target="../embeddings/oleObject49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72.wmf"/><Relationship Id="rId1" Type="http://schemas.openxmlformats.org/officeDocument/2006/relationships/vmlDrawing" Target="../drawings/vmlDrawing54.vml"/><Relationship Id="rId6" Type="http://schemas.openxmlformats.org/officeDocument/2006/relationships/image" Target="../media/image467.wmf"/><Relationship Id="rId11" Type="http://schemas.openxmlformats.org/officeDocument/2006/relationships/oleObject" Target="../embeddings/oleObject494.bin"/><Relationship Id="rId5" Type="http://schemas.openxmlformats.org/officeDocument/2006/relationships/oleObject" Target="../embeddings/oleObject491.bin"/><Relationship Id="rId15" Type="http://schemas.openxmlformats.org/officeDocument/2006/relationships/oleObject" Target="../embeddings/oleObject496.bin"/><Relationship Id="rId10" Type="http://schemas.openxmlformats.org/officeDocument/2006/relationships/image" Target="../media/image469.wmf"/><Relationship Id="rId4" Type="http://schemas.openxmlformats.org/officeDocument/2006/relationships/image" Target="../media/image466.wmf"/><Relationship Id="rId9" Type="http://schemas.openxmlformats.org/officeDocument/2006/relationships/oleObject" Target="../embeddings/oleObject493.bin"/><Relationship Id="rId14" Type="http://schemas.openxmlformats.org/officeDocument/2006/relationships/image" Target="../media/image471.wmf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3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4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7.wmf"/><Relationship Id="rId13" Type="http://schemas.openxmlformats.org/officeDocument/2006/relationships/oleObject" Target="../embeddings/oleObject503.bin"/><Relationship Id="rId18" Type="http://schemas.openxmlformats.org/officeDocument/2006/relationships/image" Target="../media/image482.wmf"/><Relationship Id="rId3" Type="http://schemas.openxmlformats.org/officeDocument/2006/relationships/oleObject" Target="../embeddings/oleObject498.bin"/><Relationship Id="rId21" Type="http://schemas.openxmlformats.org/officeDocument/2006/relationships/oleObject" Target="../embeddings/oleObject507.bin"/><Relationship Id="rId7" Type="http://schemas.openxmlformats.org/officeDocument/2006/relationships/oleObject" Target="../embeddings/oleObject500.bin"/><Relationship Id="rId12" Type="http://schemas.openxmlformats.org/officeDocument/2006/relationships/image" Target="../media/image479.wmf"/><Relationship Id="rId17" Type="http://schemas.openxmlformats.org/officeDocument/2006/relationships/oleObject" Target="../embeddings/oleObject50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81.wmf"/><Relationship Id="rId20" Type="http://schemas.openxmlformats.org/officeDocument/2006/relationships/image" Target="../media/image483.wmf"/><Relationship Id="rId1" Type="http://schemas.openxmlformats.org/officeDocument/2006/relationships/vmlDrawing" Target="../drawings/vmlDrawing55.vml"/><Relationship Id="rId6" Type="http://schemas.openxmlformats.org/officeDocument/2006/relationships/image" Target="../media/image476.wmf"/><Relationship Id="rId11" Type="http://schemas.openxmlformats.org/officeDocument/2006/relationships/oleObject" Target="../embeddings/oleObject502.bin"/><Relationship Id="rId24" Type="http://schemas.openxmlformats.org/officeDocument/2006/relationships/image" Target="../media/image370.wmf"/><Relationship Id="rId5" Type="http://schemas.openxmlformats.org/officeDocument/2006/relationships/oleObject" Target="../embeddings/oleObject499.bin"/><Relationship Id="rId15" Type="http://schemas.openxmlformats.org/officeDocument/2006/relationships/oleObject" Target="../embeddings/oleObject504.bin"/><Relationship Id="rId23" Type="http://schemas.openxmlformats.org/officeDocument/2006/relationships/oleObject" Target="../embeddings/oleObject508.bin"/><Relationship Id="rId10" Type="http://schemas.openxmlformats.org/officeDocument/2006/relationships/image" Target="../media/image478.wmf"/><Relationship Id="rId19" Type="http://schemas.openxmlformats.org/officeDocument/2006/relationships/oleObject" Target="../embeddings/oleObject506.bin"/><Relationship Id="rId4" Type="http://schemas.openxmlformats.org/officeDocument/2006/relationships/image" Target="../media/image475.wmf"/><Relationship Id="rId9" Type="http://schemas.openxmlformats.org/officeDocument/2006/relationships/oleObject" Target="../embeddings/oleObject501.bin"/><Relationship Id="rId14" Type="http://schemas.openxmlformats.org/officeDocument/2006/relationships/image" Target="../media/image480.wmf"/><Relationship Id="rId22" Type="http://schemas.openxmlformats.org/officeDocument/2006/relationships/image" Target="../media/image484.wmf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1.bin"/><Relationship Id="rId13" Type="http://schemas.openxmlformats.org/officeDocument/2006/relationships/image" Target="../media/image439.wmf"/><Relationship Id="rId18" Type="http://schemas.openxmlformats.org/officeDocument/2006/relationships/oleObject" Target="../embeddings/oleObject516.bin"/><Relationship Id="rId26" Type="http://schemas.openxmlformats.org/officeDocument/2006/relationships/image" Target="../media/image489.wmf"/><Relationship Id="rId3" Type="http://schemas.openxmlformats.org/officeDocument/2006/relationships/notesSlide" Target="../notesSlides/notesSlide2.xml"/><Relationship Id="rId21" Type="http://schemas.openxmlformats.org/officeDocument/2006/relationships/oleObject" Target="../embeddings/oleObject518.bin"/><Relationship Id="rId7" Type="http://schemas.openxmlformats.org/officeDocument/2006/relationships/image" Target="../media/image462.wmf"/><Relationship Id="rId12" Type="http://schemas.openxmlformats.org/officeDocument/2006/relationships/oleObject" Target="../embeddings/oleObject513.bin"/><Relationship Id="rId17" Type="http://schemas.openxmlformats.org/officeDocument/2006/relationships/image" Target="../media/image28.wmf"/><Relationship Id="rId25" Type="http://schemas.openxmlformats.org/officeDocument/2006/relationships/oleObject" Target="../embeddings/oleObject520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15.bin"/><Relationship Id="rId20" Type="http://schemas.openxmlformats.org/officeDocument/2006/relationships/oleObject" Target="../embeddings/oleObject517.bin"/><Relationship Id="rId29" Type="http://schemas.openxmlformats.org/officeDocument/2006/relationships/image" Target="../media/image491.png"/><Relationship Id="rId1" Type="http://schemas.openxmlformats.org/officeDocument/2006/relationships/vmlDrawing" Target="../drawings/vmlDrawing56.vml"/><Relationship Id="rId6" Type="http://schemas.openxmlformats.org/officeDocument/2006/relationships/oleObject" Target="../embeddings/oleObject510.bin"/><Relationship Id="rId11" Type="http://schemas.openxmlformats.org/officeDocument/2006/relationships/image" Target="../media/image463.wmf"/><Relationship Id="rId24" Type="http://schemas.openxmlformats.org/officeDocument/2006/relationships/image" Target="../media/image488.wmf"/><Relationship Id="rId5" Type="http://schemas.openxmlformats.org/officeDocument/2006/relationships/image" Target="../media/image277.wmf"/><Relationship Id="rId15" Type="http://schemas.openxmlformats.org/officeDocument/2006/relationships/image" Target="../media/image485.wmf"/><Relationship Id="rId23" Type="http://schemas.openxmlformats.org/officeDocument/2006/relationships/oleObject" Target="../embeddings/oleObject519.bin"/><Relationship Id="rId28" Type="http://schemas.openxmlformats.org/officeDocument/2006/relationships/image" Target="../media/image490.wmf"/><Relationship Id="rId10" Type="http://schemas.openxmlformats.org/officeDocument/2006/relationships/oleObject" Target="../embeddings/oleObject512.bin"/><Relationship Id="rId19" Type="http://schemas.openxmlformats.org/officeDocument/2006/relationships/image" Target="../media/image486.wmf"/><Relationship Id="rId4" Type="http://schemas.openxmlformats.org/officeDocument/2006/relationships/oleObject" Target="../embeddings/oleObject509.bin"/><Relationship Id="rId9" Type="http://schemas.openxmlformats.org/officeDocument/2006/relationships/image" Target="../media/image80.wmf"/><Relationship Id="rId14" Type="http://schemas.openxmlformats.org/officeDocument/2006/relationships/oleObject" Target="../embeddings/oleObject514.bin"/><Relationship Id="rId22" Type="http://schemas.openxmlformats.org/officeDocument/2006/relationships/image" Target="../media/image487.wmf"/><Relationship Id="rId27" Type="http://schemas.openxmlformats.org/officeDocument/2006/relationships/oleObject" Target="../embeddings/oleObject521.bin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4.wmf"/><Relationship Id="rId13" Type="http://schemas.openxmlformats.org/officeDocument/2006/relationships/oleObject" Target="../embeddings/oleObject527.bin"/><Relationship Id="rId18" Type="http://schemas.openxmlformats.org/officeDocument/2006/relationships/image" Target="../media/image499.wmf"/><Relationship Id="rId3" Type="http://schemas.openxmlformats.org/officeDocument/2006/relationships/oleObject" Target="../embeddings/oleObject522.bin"/><Relationship Id="rId21" Type="http://schemas.openxmlformats.org/officeDocument/2006/relationships/oleObject" Target="../embeddings/oleObject531.bin"/><Relationship Id="rId7" Type="http://schemas.openxmlformats.org/officeDocument/2006/relationships/oleObject" Target="../embeddings/oleObject524.bin"/><Relationship Id="rId12" Type="http://schemas.openxmlformats.org/officeDocument/2006/relationships/image" Target="../media/image496.wmf"/><Relationship Id="rId17" Type="http://schemas.openxmlformats.org/officeDocument/2006/relationships/oleObject" Target="../embeddings/oleObject52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98.wmf"/><Relationship Id="rId20" Type="http://schemas.openxmlformats.org/officeDocument/2006/relationships/image" Target="../media/image500.wmf"/><Relationship Id="rId1" Type="http://schemas.openxmlformats.org/officeDocument/2006/relationships/vmlDrawing" Target="../drawings/vmlDrawing57.vml"/><Relationship Id="rId6" Type="http://schemas.openxmlformats.org/officeDocument/2006/relationships/image" Target="../media/image493.wmf"/><Relationship Id="rId11" Type="http://schemas.openxmlformats.org/officeDocument/2006/relationships/oleObject" Target="../embeddings/oleObject526.bin"/><Relationship Id="rId5" Type="http://schemas.openxmlformats.org/officeDocument/2006/relationships/oleObject" Target="../embeddings/oleObject523.bin"/><Relationship Id="rId15" Type="http://schemas.openxmlformats.org/officeDocument/2006/relationships/oleObject" Target="../embeddings/oleObject528.bin"/><Relationship Id="rId23" Type="http://schemas.openxmlformats.org/officeDocument/2006/relationships/image" Target="../media/image502.png"/><Relationship Id="rId10" Type="http://schemas.openxmlformats.org/officeDocument/2006/relationships/image" Target="../media/image495.wmf"/><Relationship Id="rId19" Type="http://schemas.openxmlformats.org/officeDocument/2006/relationships/oleObject" Target="../embeddings/oleObject530.bin"/><Relationship Id="rId4" Type="http://schemas.openxmlformats.org/officeDocument/2006/relationships/image" Target="../media/image492.wmf"/><Relationship Id="rId9" Type="http://schemas.openxmlformats.org/officeDocument/2006/relationships/oleObject" Target="../embeddings/oleObject525.bin"/><Relationship Id="rId14" Type="http://schemas.openxmlformats.org/officeDocument/2006/relationships/image" Target="../media/image497.wmf"/><Relationship Id="rId22" Type="http://schemas.openxmlformats.org/officeDocument/2006/relationships/image" Target="../media/image501.wmf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5.wmf"/><Relationship Id="rId13" Type="http://schemas.openxmlformats.org/officeDocument/2006/relationships/oleObject" Target="../embeddings/oleObject537.bin"/><Relationship Id="rId18" Type="http://schemas.openxmlformats.org/officeDocument/2006/relationships/image" Target="../media/image510.wmf"/><Relationship Id="rId3" Type="http://schemas.openxmlformats.org/officeDocument/2006/relationships/oleObject" Target="../embeddings/oleObject532.bin"/><Relationship Id="rId7" Type="http://schemas.openxmlformats.org/officeDocument/2006/relationships/oleObject" Target="../embeddings/oleObject534.bin"/><Relationship Id="rId12" Type="http://schemas.openxmlformats.org/officeDocument/2006/relationships/image" Target="../media/image507.wmf"/><Relationship Id="rId17" Type="http://schemas.openxmlformats.org/officeDocument/2006/relationships/oleObject" Target="../embeddings/oleObject53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09.wmf"/><Relationship Id="rId20" Type="http://schemas.openxmlformats.org/officeDocument/2006/relationships/image" Target="../media/image511.wmf"/><Relationship Id="rId1" Type="http://schemas.openxmlformats.org/officeDocument/2006/relationships/vmlDrawing" Target="../drawings/vmlDrawing58.vml"/><Relationship Id="rId6" Type="http://schemas.openxmlformats.org/officeDocument/2006/relationships/image" Target="../media/image504.wmf"/><Relationship Id="rId11" Type="http://schemas.openxmlformats.org/officeDocument/2006/relationships/oleObject" Target="../embeddings/oleObject536.bin"/><Relationship Id="rId5" Type="http://schemas.openxmlformats.org/officeDocument/2006/relationships/oleObject" Target="../embeddings/oleObject533.bin"/><Relationship Id="rId15" Type="http://schemas.openxmlformats.org/officeDocument/2006/relationships/oleObject" Target="../embeddings/oleObject538.bin"/><Relationship Id="rId10" Type="http://schemas.openxmlformats.org/officeDocument/2006/relationships/image" Target="../media/image506.wmf"/><Relationship Id="rId19" Type="http://schemas.openxmlformats.org/officeDocument/2006/relationships/oleObject" Target="../embeddings/oleObject540.bin"/><Relationship Id="rId4" Type="http://schemas.openxmlformats.org/officeDocument/2006/relationships/image" Target="../media/image503.wmf"/><Relationship Id="rId9" Type="http://schemas.openxmlformats.org/officeDocument/2006/relationships/oleObject" Target="../embeddings/oleObject535.bin"/><Relationship Id="rId14" Type="http://schemas.openxmlformats.org/officeDocument/2006/relationships/image" Target="../media/image508.wmf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4.bin"/><Relationship Id="rId13" Type="http://schemas.openxmlformats.org/officeDocument/2006/relationships/image" Target="../media/image516.wmf"/><Relationship Id="rId18" Type="http://schemas.openxmlformats.org/officeDocument/2006/relationships/oleObject" Target="../embeddings/oleObject549.bin"/><Relationship Id="rId26" Type="http://schemas.openxmlformats.org/officeDocument/2006/relationships/oleObject" Target="../embeddings/oleObject553.bin"/><Relationship Id="rId3" Type="http://schemas.openxmlformats.org/officeDocument/2006/relationships/oleObject" Target="../embeddings/oleObject541.bin"/><Relationship Id="rId21" Type="http://schemas.openxmlformats.org/officeDocument/2006/relationships/image" Target="../media/image520.wmf"/><Relationship Id="rId7" Type="http://schemas.openxmlformats.org/officeDocument/2006/relationships/image" Target="../media/image513.wmf"/><Relationship Id="rId12" Type="http://schemas.openxmlformats.org/officeDocument/2006/relationships/oleObject" Target="../embeddings/oleObject546.bin"/><Relationship Id="rId17" Type="http://schemas.openxmlformats.org/officeDocument/2006/relationships/image" Target="../media/image518.wmf"/><Relationship Id="rId25" Type="http://schemas.openxmlformats.org/officeDocument/2006/relationships/image" Target="../media/image52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48.bin"/><Relationship Id="rId20" Type="http://schemas.openxmlformats.org/officeDocument/2006/relationships/oleObject" Target="../embeddings/oleObject550.bin"/><Relationship Id="rId1" Type="http://schemas.openxmlformats.org/officeDocument/2006/relationships/vmlDrawing" Target="../drawings/vmlDrawing59.vml"/><Relationship Id="rId6" Type="http://schemas.openxmlformats.org/officeDocument/2006/relationships/oleObject" Target="../embeddings/oleObject543.bin"/><Relationship Id="rId11" Type="http://schemas.openxmlformats.org/officeDocument/2006/relationships/image" Target="../media/image515.wmf"/><Relationship Id="rId24" Type="http://schemas.openxmlformats.org/officeDocument/2006/relationships/oleObject" Target="../embeddings/oleObject552.bin"/><Relationship Id="rId5" Type="http://schemas.openxmlformats.org/officeDocument/2006/relationships/oleObject" Target="../embeddings/oleObject542.bin"/><Relationship Id="rId15" Type="http://schemas.openxmlformats.org/officeDocument/2006/relationships/image" Target="../media/image517.wmf"/><Relationship Id="rId23" Type="http://schemas.openxmlformats.org/officeDocument/2006/relationships/image" Target="../media/image521.wmf"/><Relationship Id="rId10" Type="http://schemas.openxmlformats.org/officeDocument/2006/relationships/oleObject" Target="../embeddings/oleObject545.bin"/><Relationship Id="rId19" Type="http://schemas.openxmlformats.org/officeDocument/2006/relationships/image" Target="../media/image519.wmf"/><Relationship Id="rId4" Type="http://schemas.openxmlformats.org/officeDocument/2006/relationships/image" Target="../media/image512.wmf"/><Relationship Id="rId9" Type="http://schemas.openxmlformats.org/officeDocument/2006/relationships/image" Target="../media/image514.wmf"/><Relationship Id="rId14" Type="http://schemas.openxmlformats.org/officeDocument/2006/relationships/oleObject" Target="../embeddings/oleObject547.bin"/><Relationship Id="rId22" Type="http://schemas.openxmlformats.org/officeDocument/2006/relationships/oleObject" Target="../embeddings/oleObject551.bin"/><Relationship Id="rId27" Type="http://schemas.openxmlformats.org/officeDocument/2006/relationships/image" Target="../media/image523.wm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5.png"/><Relationship Id="rId2" Type="http://schemas.openxmlformats.org/officeDocument/2006/relationships/image" Target="../media/image524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559.bin"/><Relationship Id="rId18" Type="http://schemas.openxmlformats.org/officeDocument/2006/relationships/image" Target="../media/image533.wmf"/><Relationship Id="rId26" Type="http://schemas.openxmlformats.org/officeDocument/2006/relationships/image" Target="../media/image537.wmf"/><Relationship Id="rId3" Type="http://schemas.openxmlformats.org/officeDocument/2006/relationships/oleObject" Target="../embeddings/oleObject554.bin"/><Relationship Id="rId21" Type="http://schemas.openxmlformats.org/officeDocument/2006/relationships/oleObject" Target="../embeddings/oleObject563.bin"/><Relationship Id="rId34" Type="http://schemas.openxmlformats.org/officeDocument/2006/relationships/image" Target="../media/image541.wmf"/><Relationship Id="rId7" Type="http://schemas.openxmlformats.org/officeDocument/2006/relationships/oleObject" Target="../embeddings/oleObject556.bin"/><Relationship Id="rId12" Type="http://schemas.openxmlformats.org/officeDocument/2006/relationships/image" Target="../media/image530.wmf"/><Relationship Id="rId17" Type="http://schemas.openxmlformats.org/officeDocument/2006/relationships/oleObject" Target="../embeddings/oleObject561.bin"/><Relationship Id="rId25" Type="http://schemas.openxmlformats.org/officeDocument/2006/relationships/oleObject" Target="../embeddings/oleObject565.bin"/><Relationship Id="rId33" Type="http://schemas.openxmlformats.org/officeDocument/2006/relationships/oleObject" Target="../embeddings/oleObject56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32.wmf"/><Relationship Id="rId20" Type="http://schemas.openxmlformats.org/officeDocument/2006/relationships/image" Target="../media/image534.wmf"/><Relationship Id="rId29" Type="http://schemas.openxmlformats.org/officeDocument/2006/relationships/oleObject" Target="../embeddings/oleObject567.bin"/><Relationship Id="rId1" Type="http://schemas.openxmlformats.org/officeDocument/2006/relationships/vmlDrawing" Target="../drawings/vmlDrawing60.vml"/><Relationship Id="rId6" Type="http://schemas.openxmlformats.org/officeDocument/2006/relationships/image" Target="../media/image527.wmf"/><Relationship Id="rId11" Type="http://schemas.openxmlformats.org/officeDocument/2006/relationships/oleObject" Target="../embeddings/oleObject558.bin"/><Relationship Id="rId24" Type="http://schemas.openxmlformats.org/officeDocument/2006/relationships/image" Target="../media/image536.wmf"/><Relationship Id="rId32" Type="http://schemas.openxmlformats.org/officeDocument/2006/relationships/image" Target="../media/image540.wmf"/><Relationship Id="rId5" Type="http://schemas.openxmlformats.org/officeDocument/2006/relationships/oleObject" Target="../embeddings/oleObject555.bin"/><Relationship Id="rId15" Type="http://schemas.openxmlformats.org/officeDocument/2006/relationships/oleObject" Target="../embeddings/oleObject560.bin"/><Relationship Id="rId23" Type="http://schemas.openxmlformats.org/officeDocument/2006/relationships/oleObject" Target="../embeddings/oleObject564.bin"/><Relationship Id="rId28" Type="http://schemas.openxmlformats.org/officeDocument/2006/relationships/image" Target="../media/image538.wmf"/><Relationship Id="rId10" Type="http://schemas.openxmlformats.org/officeDocument/2006/relationships/image" Target="../media/image529.wmf"/><Relationship Id="rId19" Type="http://schemas.openxmlformats.org/officeDocument/2006/relationships/oleObject" Target="../embeddings/oleObject562.bin"/><Relationship Id="rId31" Type="http://schemas.openxmlformats.org/officeDocument/2006/relationships/oleObject" Target="../embeddings/oleObject568.bin"/><Relationship Id="rId4" Type="http://schemas.openxmlformats.org/officeDocument/2006/relationships/image" Target="../media/image526.wmf"/><Relationship Id="rId9" Type="http://schemas.openxmlformats.org/officeDocument/2006/relationships/oleObject" Target="../embeddings/oleObject557.bin"/><Relationship Id="rId14" Type="http://schemas.openxmlformats.org/officeDocument/2006/relationships/image" Target="../media/image531.wmf"/><Relationship Id="rId22" Type="http://schemas.openxmlformats.org/officeDocument/2006/relationships/image" Target="../media/image535.wmf"/><Relationship Id="rId27" Type="http://schemas.openxmlformats.org/officeDocument/2006/relationships/oleObject" Target="../embeddings/oleObject566.bin"/><Relationship Id="rId30" Type="http://schemas.openxmlformats.org/officeDocument/2006/relationships/image" Target="../media/image539.wmf"/><Relationship Id="rId8" Type="http://schemas.openxmlformats.org/officeDocument/2006/relationships/image" Target="../media/image528.wmf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4.wmf"/><Relationship Id="rId13" Type="http://schemas.openxmlformats.org/officeDocument/2006/relationships/oleObject" Target="../embeddings/oleObject575.bin"/><Relationship Id="rId18" Type="http://schemas.openxmlformats.org/officeDocument/2006/relationships/image" Target="../media/image549.wmf"/><Relationship Id="rId3" Type="http://schemas.openxmlformats.org/officeDocument/2006/relationships/oleObject" Target="../embeddings/oleObject570.bin"/><Relationship Id="rId7" Type="http://schemas.openxmlformats.org/officeDocument/2006/relationships/oleObject" Target="../embeddings/oleObject572.bin"/><Relationship Id="rId12" Type="http://schemas.openxmlformats.org/officeDocument/2006/relationships/image" Target="../media/image546.wmf"/><Relationship Id="rId17" Type="http://schemas.openxmlformats.org/officeDocument/2006/relationships/oleObject" Target="../embeddings/oleObject57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48.wmf"/><Relationship Id="rId20" Type="http://schemas.openxmlformats.org/officeDocument/2006/relationships/image" Target="../media/image550.wmf"/><Relationship Id="rId1" Type="http://schemas.openxmlformats.org/officeDocument/2006/relationships/vmlDrawing" Target="../drawings/vmlDrawing61.vml"/><Relationship Id="rId6" Type="http://schemas.openxmlformats.org/officeDocument/2006/relationships/image" Target="../media/image543.wmf"/><Relationship Id="rId11" Type="http://schemas.openxmlformats.org/officeDocument/2006/relationships/oleObject" Target="../embeddings/oleObject574.bin"/><Relationship Id="rId5" Type="http://schemas.openxmlformats.org/officeDocument/2006/relationships/oleObject" Target="../embeddings/oleObject571.bin"/><Relationship Id="rId15" Type="http://schemas.openxmlformats.org/officeDocument/2006/relationships/oleObject" Target="../embeddings/oleObject576.bin"/><Relationship Id="rId10" Type="http://schemas.openxmlformats.org/officeDocument/2006/relationships/image" Target="../media/image545.wmf"/><Relationship Id="rId19" Type="http://schemas.openxmlformats.org/officeDocument/2006/relationships/oleObject" Target="../embeddings/oleObject578.bin"/><Relationship Id="rId4" Type="http://schemas.openxmlformats.org/officeDocument/2006/relationships/image" Target="../media/image542.wmf"/><Relationship Id="rId9" Type="http://schemas.openxmlformats.org/officeDocument/2006/relationships/oleObject" Target="../embeddings/oleObject573.bin"/><Relationship Id="rId14" Type="http://schemas.openxmlformats.org/officeDocument/2006/relationships/image" Target="../media/image547.w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9.bin"/><Relationship Id="rId7" Type="http://schemas.openxmlformats.org/officeDocument/2006/relationships/image" Target="../media/image55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2.vml"/><Relationship Id="rId6" Type="http://schemas.openxmlformats.org/officeDocument/2006/relationships/image" Target="../media/image451.wmf"/><Relationship Id="rId5" Type="http://schemas.openxmlformats.org/officeDocument/2006/relationships/oleObject" Target="../embeddings/oleObject580.bin"/><Relationship Id="rId4" Type="http://schemas.openxmlformats.org/officeDocument/2006/relationships/image" Target="../media/image450.wmf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3.wmf"/><Relationship Id="rId13" Type="http://schemas.openxmlformats.org/officeDocument/2006/relationships/oleObject" Target="../embeddings/oleObject586.bin"/><Relationship Id="rId18" Type="http://schemas.openxmlformats.org/officeDocument/2006/relationships/image" Target="../media/image558.wmf"/><Relationship Id="rId3" Type="http://schemas.openxmlformats.org/officeDocument/2006/relationships/oleObject" Target="../embeddings/oleObject581.bin"/><Relationship Id="rId21" Type="http://schemas.openxmlformats.org/officeDocument/2006/relationships/oleObject" Target="../embeddings/oleObject590.bin"/><Relationship Id="rId7" Type="http://schemas.openxmlformats.org/officeDocument/2006/relationships/oleObject" Target="../embeddings/oleObject583.bin"/><Relationship Id="rId12" Type="http://schemas.openxmlformats.org/officeDocument/2006/relationships/image" Target="../media/image555.wmf"/><Relationship Id="rId17" Type="http://schemas.openxmlformats.org/officeDocument/2006/relationships/oleObject" Target="../embeddings/oleObject58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57.wmf"/><Relationship Id="rId20" Type="http://schemas.openxmlformats.org/officeDocument/2006/relationships/image" Target="../media/image559.wmf"/><Relationship Id="rId1" Type="http://schemas.openxmlformats.org/officeDocument/2006/relationships/vmlDrawing" Target="../drawings/vmlDrawing63.vml"/><Relationship Id="rId6" Type="http://schemas.openxmlformats.org/officeDocument/2006/relationships/image" Target="../media/image552.wmf"/><Relationship Id="rId11" Type="http://schemas.openxmlformats.org/officeDocument/2006/relationships/oleObject" Target="../embeddings/oleObject585.bin"/><Relationship Id="rId5" Type="http://schemas.openxmlformats.org/officeDocument/2006/relationships/oleObject" Target="../embeddings/oleObject582.bin"/><Relationship Id="rId15" Type="http://schemas.openxmlformats.org/officeDocument/2006/relationships/oleObject" Target="../embeddings/oleObject587.bin"/><Relationship Id="rId10" Type="http://schemas.openxmlformats.org/officeDocument/2006/relationships/image" Target="../media/image554.wmf"/><Relationship Id="rId19" Type="http://schemas.openxmlformats.org/officeDocument/2006/relationships/oleObject" Target="../embeddings/oleObject589.bin"/><Relationship Id="rId4" Type="http://schemas.openxmlformats.org/officeDocument/2006/relationships/image" Target="../media/image192.wmf"/><Relationship Id="rId9" Type="http://schemas.openxmlformats.org/officeDocument/2006/relationships/oleObject" Target="../embeddings/oleObject584.bin"/><Relationship Id="rId14" Type="http://schemas.openxmlformats.org/officeDocument/2006/relationships/image" Target="../media/image556.wmf"/><Relationship Id="rId22" Type="http://schemas.openxmlformats.org/officeDocument/2006/relationships/image" Target="../media/image560.wmf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1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1.bin"/><Relationship Id="rId7" Type="http://schemas.openxmlformats.org/officeDocument/2006/relationships/image" Target="../media/image56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4.vml"/><Relationship Id="rId6" Type="http://schemas.openxmlformats.org/officeDocument/2006/relationships/image" Target="../media/image563.wmf"/><Relationship Id="rId5" Type="http://schemas.openxmlformats.org/officeDocument/2006/relationships/oleObject" Target="../embeddings/oleObject592.bin"/><Relationship Id="rId4" Type="http://schemas.openxmlformats.org/officeDocument/2006/relationships/image" Target="../media/image562.wmf"/></Relationships>
</file>

<file path=ppt/slides/_rels/slide9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9.wmf"/><Relationship Id="rId18" Type="http://schemas.openxmlformats.org/officeDocument/2006/relationships/oleObject" Target="../embeddings/oleObject600.bin"/><Relationship Id="rId26" Type="http://schemas.openxmlformats.org/officeDocument/2006/relationships/oleObject" Target="../embeddings/oleObject604.bin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573.wmf"/><Relationship Id="rId34" Type="http://schemas.openxmlformats.org/officeDocument/2006/relationships/oleObject" Target="../embeddings/oleObject608.bin"/><Relationship Id="rId7" Type="http://schemas.openxmlformats.org/officeDocument/2006/relationships/image" Target="../media/image566.wmf"/><Relationship Id="rId12" Type="http://schemas.openxmlformats.org/officeDocument/2006/relationships/oleObject" Target="../embeddings/oleObject597.bin"/><Relationship Id="rId17" Type="http://schemas.openxmlformats.org/officeDocument/2006/relationships/image" Target="../media/image571.wmf"/><Relationship Id="rId25" Type="http://schemas.openxmlformats.org/officeDocument/2006/relationships/image" Target="../media/image575.wmf"/><Relationship Id="rId33" Type="http://schemas.openxmlformats.org/officeDocument/2006/relationships/image" Target="../media/image57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99.bin"/><Relationship Id="rId20" Type="http://schemas.openxmlformats.org/officeDocument/2006/relationships/oleObject" Target="../embeddings/oleObject601.bin"/><Relationship Id="rId29" Type="http://schemas.openxmlformats.org/officeDocument/2006/relationships/image" Target="../media/image577.wmf"/><Relationship Id="rId1" Type="http://schemas.openxmlformats.org/officeDocument/2006/relationships/vmlDrawing" Target="../drawings/vmlDrawing65.vml"/><Relationship Id="rId6" Type="http://schemas.openxmlformats.org/officeDocument/2006/relationships/oleObject" Target="../embeddings/oleObject594.bin"/><Relationship Id="rId11" Type="http://schemas.openxmlformats.org/officeDocument/2006/relationships/image" Target="../media/image568.wmf"/><Relationship Id="rId24" Type="http://schemas.openxmlformats.org/officeDocument/2006/relationships/oleObject" Target="../embeddings/oleObject603.bin"/><Relationship Id="rId32" Type="http://schemas.openxmlformats.org/officeDocument/2006/relationships/oleObject" Target="../embeddings/oleObject607.bin"/><Relationship Id="rId5" Type="http://schemas.openxmlformats.org/officeDocument/2006/relationships/image" Target="../media/image565.wmf"/><Relationship Id="rId15" Type="http://schemas.openxmlformats.org/officeDocument/2006/relationships/image" Target="../media/image570.wmf"/><Relationship Id="rId23" Type="http://schemas.openxmlformats.org/officeDocument/2006/relationships/image" Target="../media/image574.wmf"/><Relationship Id="rId28" Type="http://schemas.openxmlformats.org/officeDocument/2006/relationships/oleObject" Target="../embeddings/oleObject605.bin"/><Relationship Id="rId10" Type="http://schemas.openxmlformats.org/officeDocument/2006/relationships/oleObject" Target="../embeddings/oleObject596.bin"/><Relationship Id="rId19" Type="http://schemas.openxmlformats.org/officeDocument/2006/relationships/image" Target="../media/image572.wmf"/><Relationship Id="rId31" Type="http://schemas.openxmlformats.org/officeDocument/2006/relationships/image" Target="../media/image578.wmf"/><Relationship Id="rId4" Type="http://schemas.openxmlformats.org/officeDocument/2006/relationships/oleObject" Target="../embeddings/oleObject593.bin"/><Relationship Id="rId9" Type="http://schemas.openxmlformats.org/officeDocument/2006/relationships/image" Target="../media/image567.wmf"/><Relationship Id="rId14" Type="http://schemas.openxmlformats.org/officeDocument/2006/relationships/oleObject" Target="../embeddings/oleObject598.bin"/><Relationship Id="rId22" Type="http://schemas.openxmlformats.org/officeDocument/2006/relationships/oleObject" Target="../embeddings/oleObject602.bin"/><Relationship Id="rId27" Type="http://schemas.openxmlformats.org/officeDocument/2006/relationships/image" Target="../media/image576.wmf"/><Relationship Id="rId30" Type="http://schemas.openxmlformats.org/officeDocument/2006/relationships/oleObject" Target="../embeddings/oleObject606.bin"/><Relationship Id="rId35" Type="http://schemas.openxmlformats.org/officeDocument/2006/relationships/image" Target="../media/image580.wmf"/><Relationship Id="rId8" Type="http://schemas.openxmlformats.org/officeDocument/2006/relationships/oleObject" Target="../embeddings/oleObject595.bin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2.wmf"/><Relationship Id="rId3" Type="http://schemas.openxmlformats.org/officeDocument/2006/relationships/oleObject" Target="../embeddings/oleObject609.bin"/><Relationship Id="rId7" Type="http://schemas.openxmlformats.org/officeDocument/2006/relationships/oleObject" Target="../embeddings/oleObject6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6.vml"/><Relationship Id="rId6" Type="http://schemas.openxmlformats.org/officeDocument/2006/relationships/image" Target="../media/image581.wmf"/><Relationship Id="rId5" Type="http://schemas.openxmlformats.org/officeDocument/2006/relationships/oleObject" Target="../embeddings/oleObject610.bin"/><Relationship Id="rId4" Type="http://schemas.openxmlformats.org/officeDocument/2006/relationships/image" Target="../media/image249.wm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7.vml"/><Relationship Id="rId5" Type="http://schemas.openxmlformats.org/officeDocument/2006/relationships/image" Target="../media/image584.png"/><Relationship Id="rId4" Type="http://schemas.openxmlformats.org/officeDocument/2006/relationships/image" Target="../media/image583.wmf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5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6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9.wmf"/><Relationship Id="rId13" Type="http://schemas.openxmlformats.org/officeDocument/2006/relationships/oleObject" Target="../embeddings/oleObject618.bin"/><Relationship Id="rId18" Type="http://schemas.openxmlformats.org/officeDocument/2006/relationships/image" Target="../media/image594.wmf"/><Relationship Id="rId26" Type="http://schemas.openxmlformats.org/officeDocument/2006/relationships/image" Target="../media/image598.wmf"/><Relationship Id="rId3" Type="http://schemas.openxmlformats.org/officeDocument/2006/relationships/oleObject" Target="../embeddings/oleObject613.bin"/><Relationship Id="rId21" Type="http://schemas.openxmlformats.org/officeDocument/2006/relationships/oleObject" Target="../embeddings/oleObject622.bin"/><Relationship Id="rId7" Type="http://schemas.openxmlformats.org/officeDocument/2006/relationships/oleObject" Target="../embeddings/oleObject615.bin"/><Relationship Id="rId12" Type="http://schemas.openxmlformats.org/officeDocument/2006/relationships/image" Target="../media/image591.wmf"/><Relationship Id="rId17" Type="http://schemas.openxmlformats.org/officeDocument/2006/relationships/oleObject" Target="../embeddings/oleObject620.bin"/><Relationship Id="rId25" Type="http://schemas.openxmlformats.org/officeDocument/2006/relationships/oleObject" Target="../embeddings/oleObject62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93.wmf"/><Relationship Id="rId20" Type="http://schemas.openxmlformats.org/officeDocument/2006/relationships/image" Target="../media/image595.wmf"/><Relationship Id="rId29" Type="http://schemas.openxmlformats.org/officeDocument/2006/relationships/oleObject" Target="../embeddings/oleObject626.bin"/><Relationship Id="rId1" Type="http://schemas.openxmlformats.org/officeDocument/2006/relationships/vmlDrawing" Target="../drawings/vmlDrawing68.vml"/><Relationship Id="rId6" Type="http://schemas.openxmlformats.org/officeDocument/2006/relationships/image" Target="../media/image588.wmf"/><Relationship Id="rId11" Type="http://schemas.openxmlformats.org/officeDocument/2006/relationships/oleObject" Target="../embeddings/oleObject617.bin"/><Relationship Id="rId24" Type="http://schemas.openxmlformats.org/officeDocument/2006/relationships/image" Target="../media/image597.wmf"/><Relationship Id="rId5" Type="http://schemas.openxmlformats.org/officeDocument/2006/relationships/oleObject" Target="../embeddings/oleObject614.bin"/><Relationship Id="rId15" Type="http://schemas.openxmlformats.org/officeDocument/2006/relationships/oleObject" Target="../embeddings/oleObject619.bin"/><Relationship Id="rId23" Type="http://schemas.openxmlformats.org/officeDocument/2006/relationships/oleObject" Target="../embeddings/oleObject623.bin"/><Relationship Id="rId28" Type="http://schemas.openxmlformats.org/officeDocument/2006/relationships/image" Target="../media/image599.wmf"/><Relationship Id="rId10" Type="http://schemas.openxmlformats.org/officeDocument/2006/relationships/image" Target="../media/image590.wmf"/><Relationship Id="rId19" Type="http://schemas.openxmlformats.org/officeDocument/2006/relationships/oleObject" Target="../embeddings/oleObject621.bin"/><Relationship Id="rId4" Type="http://schemas.openxmlformats.org/officeDocument/2006/relationships/image" Target="../media/image587.wmf"/><Relationship Id="rId9" Type="http://schemas.openxmlformats.org/officeDocument/2006/relationships/oleObject" Target="../embeddings/oleObject616.bin"/><Relationship Id="rId14" Type="http://schemas.openxmlformats.org/officeDocument/2006/relationships/image" Target="../media/image592.wmf"/><Relationship Id="rId22" Type="http://schemas.openxmlformats.org/officeDocument/2006/relationships/image" Target="../media/image596.wmf"/><Relationship Id="rId27" Type="http://schemas.openxmlformats.org/officeDocument/2006/relationships/oleObject" Target="../embeddings/oleObject625.bin"/><Relationship Id="rId30" Type="http://schemas.openxmlformats.org/officeDocument/2006/relationships/image" Target="../media/image600.wmf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3.wmf"/><Relationship Id="rId13" Type="http://schemas.openxmlformats.org/officeDocument/2006/relationships/oleObject" Target="../embeddings/oleObject632.bin"/><Relationship Id="rId3" Type="http://schemas.openxmlformats.org/officeDocument/2006/relationships/oleObject" Target="../embeddings/oleObject627.bin"/><Relationship Id="rId7" Type="http://schemas.openxmlformats.org/officeDocument/2006/relationships/oleObject" Target="../embeddings/oleObject629.bin"/><Relationship Id="rId12" Type="http://schemas.openxmlformats.org/officeDocument/2006/relationships/image" Target="../media/image605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07.wmf"/><Relationship Id="rId1" Type="http://schemas.openxmlformats.org/officeDocument/2006/relationships/vmlDrawing" Target="../drawings/vmlDrawing69.vml"/><Relationship Id="rId6" Type="http://schemas.openxmlformats.org/officeDocument/2006/relationships/image" Target="../media/image602.wmf"/><Relationship Id="rId11" Type="http://schemas.openxmlformats.org/officeDocument/2006/relationships/oleObject" Target="../embeddings/oleObject631.bin"/><Relationship Id="rId5" Type="http://schemas.openxmlformats.org/officeDocument/2006/relationships/oleObject" Target="../embeddings/oleObject628.bin"/><Relationship Id="rId15" Type="http://schemas.openxmlformats.org/officeDocument/2006/relationships/oleObject" Target="../embeddings/oleObject633.bin"/><Relationship Id="rId10" Type="http://schemas.openxmlformats.org/officeDocument/2006/relationships/image" Target="../media/image604.wmf"/><Relationship Id="rId4" Type="http://schemas.openxmlformats.org/officeDocument/2006/relationships/image" Target="../media/image601.wmf"/><Relationship Id="rId9" Type="http://schemas.openxmlformats.org/officeDocument/2006/relationships/oleObject" Target="../embeddings/oleObject630.bin"/><Relationship Id="rId14" Type="http://schemas.openxmlformats.org/officeDocument/2006/relationships/image" Target="../media/image606.wmf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0.wmf"/><Relationship Id="rId13" Type="http://schemas.openxmlformats.org/officeDocument/2006/relationships/oleObject" Target="../embeddings/oleObject639.bin"/><Relationship Id="rId18" Type="http://schemas.openxmlformats.org/officeDocument/2006/relationships/image" Target="../media/image615.wmf"/><Relationship Id="rId3" Type="http://schemas.openxmlformats.org/officeDocument/2006/relationships/oleObject" Target="../embeddings/oleObject634.bin"/><Relationship Id="rId7" Type="http://schemas.openxmlformats.org/officeDocument/2006/relationships/oleObject" Target="../embeddings/oleObject636.bin"/><Relationship Id="rId12" Type="http://schemas.openxmlformats.org/officeDocument/2006/relationships/image" Target="../media/image612.wmf"/><Relationship Id="rId17" Type="http://schemas.openxmlformats.org/officeDocument/2006/relationships/oleObject" Target="../embeddings/oleObject64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14.wmf"/><Relationship Id="rId1" Type="http://schemas.openxmlformats.org/officeDocument/2006/relationships/vmlDrawing" Target="../drawings/vmlDrawing70.vml"/><Relationship Id="rId6" Type="http://schemas.openxmlformats.org/officeDocument/2006/relationships/image" Target="../media/image609.wmf"/><Relationship Id="rId11" Type="http://schemas.openxmlformats.org/officeDocument/2006/relationships/oleObject" Target="../embeddings/oleObject638.bin"/><Relationship Id="rId5" Type="http://schemas.openxmlformats.org/officeDocument/2006/relationships/oleObject" Target="../embeddings/oleObject635.bin"/><Relationship Id="rId15" Type="http://schemas.openxmlformats.org/officeDocument/2006/relationships/oleObject" Target="../embeddings/oleObject640.bin"/><Relationship Id="rId10" Type="http://schemas.openxmlformats.org/officeDocument/2006/relationships/image" Target="../media/image611.wmf"/><Relationship Id="rId4" Type="http://schemas.openxmlformats.org/officeDocument/2006/relationships/image" Target="../media/image608.wmf"/><Relationship Id="rId9" Type="http://schemas.openxmlformats.org/officeDocument/2006/relationships/oleObject" Target="../embeddings/oleObject637.bin"/><Relationship Id="rId14" Type="http://schemas.openxmlformats.org/officeDocument/2006/relationships/image" Target="../media/image613.wmf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8.wmf"/><Relationship Id="rId13" Type="http://schemas.openxmlformats.org/officeDocument/2006/relationships/oleObject" Target="../embeddings/oleObject647.bin"/><Relationship Id="rId3" Type="http://schemas.openxmlformats.org/officeDocument/2006/relationships/oleObject" Target="../embeddings/oleObject642.bin"/><Relationship Id="rId7" Type="http://schemas.openxmlformats.org/officeDocument/2006/relationships/oleObject" Target="../embeddings/oleObject644.bin"/><Relationship Id="rId12" Type="http://schemas.openxmlformats.org/officeDocument/2006/relationships/image" Target="../media/image620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22.wmf"/><Relationship Id="rId1" Type="http://schemas.openxmlformats.org/officeDocument/2006/relationships/vmlDrawing" Target="../drawings/vmlDrawing71.vml"/><Relationship Id="rId6" Type="http://schemas.openxmlformats.org/officeDocument/2006/relationships/image" Target="../media/image617.wmf"/><Relationship Id="rId11" Type="http://schemas.openxmlformats.org/officeDocument/2006/relationships/oleObject" Target="../embeddings/oleObject646.bin"/><Relationship Id="rId5" Type="http://schemas.openxmlformats.org/officeDocument/2006/relationships/oleObject" Target="../embeddings/oleObject643.bin"/><Relationship Id="rId15" Type="http://schemas.openxmlformats.org/officeDocument/2006/relationships/oleObject" Target="../embeddings/oleObject648.bin"/><Relationship Id="rId10" Type="http://schemas.openxmlformats.org/officeDocument/2006/relationships/image" Target="../media/image619.wmf"/><Relationship Id="rId4" Type="http://schemas.openxmlformats.org/officeDocument/2006/relationships/image" Target="../media/image616.wmf"/><Relationship Id="rId9" Type="http://schemas.openxmlformats.org/officeDocument/2006/relationships/oleObject" Target="../embeddings/oleObject645.bin"/><Relationship Id="rId14" Type="http://schemas.openxmlformats.org/officeDocument/2006/relationships/image" Target="../media/image621.wmf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5.wmf"/><Relationship Id="rId3" Type="http://schemas.openxmlformats.org/officeDocument/2006/relationships/oleObject" Target="../embeddings/oleObject649.bin"/><Relationship Id="rId7" Type="http://schemas.openxmlformats.org/officeDocument/2006/relationships/oleObject" Target="../embeddings/oleObject6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2.vml"/><Relationship Id="rId6" Type="http://schemas.openxmlformats.org/officeDocument/2006/relationships/image" Target="../media/image624.wmf"/><Relationship Id="rId5" Type="http://schemas.openxmlformats.org/officeDocument/2006/relationships/oleObject" Target="../embeddings/oleObject650.bin"/><Relationship Id="rId4" Type="http://schemas.openxmlformats.org/officeDocument/2006/relationships/image" Target="../media/image623.wmf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7.wmf"/><Relationship Id="rId13" Type="http://schemas.openxmlformats.org/officeDocument/2006/relationships/oleObject" Target="../embeddings/oleObject657.bin"/><Relationship Id="rId18" Type="http://schemas.openxmlformats.org/officeDocument/2006/relationships/image" Target="../media/image632.wmf"/><Relationship Id="rId3" Type="http://schemas.openxmlformats.org/officeDocument/2006/relationships/oleObject" Target="../embeddings/oleObject652.bin"/><Relationship Id="rId7" Type="http://schemas.openxmlformats.org/officeDocument/2006/relationships/oleObject" Target="../embeddings/oleObject654.bin"/><Relationship Id="rId12" Type="http://schemas.openxmlformats.org/officeDocument/2006/relationships/image" Target="../media/image629.wmf"/><Relationship Id="rId17" Type="http://schemas.openxmlformats.org/officeDocument/2006/relationships/oleObject" Target="../embeddings/oleObject65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31.wmf"/><Relationship Id="rId1" Type="http://schemas.openxmlformats.org/officeDocument/2006/relationships/vmlDrawing" Target="../drawings/vmlDrawing73.vml"/><Relationship Id="rId6" Type="http://schemas.openxmlformats.org/officeDocument/2006/relationships/image" Target="../media/image627.wmf"/><Relationship Id="rId11" Type="http://schemas.openxmlformats.org/officeDocument/2006/relationships/oleObject" Target="../embeddings/oleObject656.bin"/><Relationship Id="rId5" Type="http://schemas.openxmlformats.org/officeDocument/2006/relationships/oleObject" Target="../embeddings/oleObject653.bin"/><Relationship Id="rId15" Type="http://schemas.openxmlformats.org/officeDocument/2006/relationships/oleObject" Target="../embeddings/oleObject658.bin"/><Relationship Id="rId10" Type="http://schemas.openxmlformats.org/officeDocument/2006/relationships/image" Target="../media/image628.wmf"/><Relationship Id="rId4" Type="http://schemas.openxmlformats.org/officeDocument/2006/relationships/image" Target="../media/image626.wmf"/><Relationship Id="rId9" Type="http://schemas.openxmlformats.org/officeDocument/2006/relationships/oleObject" Target="../embeddings/oleObject655.bin"/><Relationship Id="rId14" Type="http://schemas.openxmlformats.org/officeDocument/2006/relationships/image" Target="../media/image630.wmf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3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4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6.wmf"/><Relationship Id="rId13" Type="http://schemas.openxmlformats.org/officeDocument/2006/relationships/oleObject" Target="../embeddings/oleObject665.bin"/><Relationship Id="rId3" Type="http://schemas.openxmlformats.org/officeDocument/2006/relationships/oleObject" Target="../embeddings/oleObject660.bin"/><Relationship Id="rId7" Type="http://schemas.openxmlformats.org/officeDocument/2006/relationships/oleObject" Target="../embeddings/oleObject662.bin"/><Relationship Id="rId12" Type="http://schemas.openxmlformats.org/officeDocument/2006/relationships/image" Target="../media/image638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40.wmf"/><Relationship Id="rId1" Type="http://schemas.openxmlformats.org/officeDocument/2006/relationships/vmlDrawing" Target="../drawings/vmlDrawing74.vml"/><Relationship Id="rId6" Type="http://schemas.openxmlformats.org/officeDocument/2006/relationships/image" Target="../media/image118.wmf"/><Relationship Id="rId11" Type="http://schemas.openxmlformats.org/officeDocument/2006/relationships/oleObject" Target="../embeddings/oleObject664.bin"/><Relationship Id="rId5" Type="http://schemas.openxmlformats.org/officeDocument/2006/relationships/oleObject" Target="../embeddings/oleObject661.bin"/><Relationship Id="rId15" Type="http://schemas.openxmlformats.org/officeDocument/2006/relationships/oleObject" Target="../embeddings/oleObject666.bin"/><Relationship Id="rId10" Type="http://schemas.openxmlformats.org/officeDocument/2006/relationships/image" Target="../media/image637.wmf"/><Relationship Id="rId4" Type="http://schemas.openxmlformats.org/officeDocument/2006/relationships/image" Target="../media/image635.wmf"/><Relationship Id="rId9" Type="http://schemas.openxmlformats.org/officeDocument/2006/relationships/oleObject" Target="../embeddings/oleObject663.bin"/><Relationship Id="rId14" Type="http://schemas.openxmlformats.org/officeDocument/2006/relationships/image" Target="../media/image639.wmf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3.wmf"/><Relationship Id="rId3" Type="http://schemas.openxmlformats.org/officeDocument/2006/relationships/oleObject" Target="../embeddings/oleObject667.bin"/><Relationship Id="rId7" Type="http://schemas.openxmlformats.org/officeDocument/2006/relationships/oleObject" Target="../embeddings/oleObject669.bin"/><Relationship Id="rId12" Type="http://schemas.openxmlformats.org/officeDocument/2006/relationships/image" Target="../media/image64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5.vml"/><Relationship Id="rId6" Type="http://schemas.openxmlformats.org/officeDocument/2006/relationships/image" Target="../media/image642.wmf"/><Relationship Id="rId11" Type="http://schemas.openxmlformats.org/officeDocument/2006/relationships/oleObject" Target="../embeddings/oleObject671.bin"/><Relationship Id="rId5" Type="http://schemas.openxmlformats.org/officeDocument/2006/relationships/oleObject" Target="../embeddings/oleObject668.bin"/><Relationship Id="rId10" Type="http://schemas.openxmlformats.org/officeDocument/2006/relationships/image" Target="../media/image644.wmf"/><Relationship Id="rId4" Type="http://schemas.openxmlformats.org/officeDocument/2006/relationships/image" Target="../media/image641.wmf"/><Relationship Id="rId9" Type="http://schemas.openxmlformats.org/officeDocument/2006/relationships/oleObject" Target="../embeddings/oleObject670.bin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8.wmf"/><Relationship Id="rId3" Type="http://schemas.openxmlformats.org/officeDocument/2006/relationships/oleObject" Target="../embeddings/oleObject672.bin"/><Relationship Id="rId7" Type="http://schemas.openxmlformats.org/officeDocument/2006/relationships/oleObject" Target="../embeddings/oleObject674.bin"/><Relationship Id="rId12" Type="http://schemas.openxmlformats.org/officeDocument/2006/relationships/image" Target="../media/image65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6.vml"/><Relationship Id="rId6" Type="http://schemas.openxmlformats.org/officeDocument/2006/relationships/image" Target="../media/image647.wmf"/><Relationship Id="rId11" Type="http://schemas.openxmlformats.org/officeDocument/2006/relationships/oleObject" Target="../embeddings/oleObject676.bin"/><Relationship Id="rId5" Type="http://schemas.openxmlformats.org/officeDocument/2006/relationships/oleObject" Target="../embeddings/oleObject673.bin"/><Relationship Id="rId10" Type="http://schemas.openxmlformats.org/officeDocument/2006/relationships/image" Target="../media/image649.wmf"/><Relationship Id="rId4" Type="http://schemas.openxmlformats.org/officeDocument/2006/relationships/image" Target="../media/image646.wmf"/><Relationship Id="rId9" Type="http://schemas.openxmlformats.org/officeDocument/2006/relationships/oleObject" Target="../embeddings/oleObject675.bin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3.png"/><Relationship Id="rId3" Type="http://schemas.openxmlformats.org/officeDocument/2006/relationships/oleObject" Target="../embeddings/oleObject677.bin"/><Relationship Id="rId7" Type="http://schemas.openxmlformats.org/officeDocument/2006/relationships/image" Target="../media/image65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7.vml"/><Relationship Id="rId6" Type="http://schemas.openxmlformats.org/officeDocument/2006/relationships/oleObject" Target="../embeddings/oleObject679.bin"/><Relationship Id="rId5" Type="http://schemas.openxmlformats.org/officeDocument/2006/relationships/oleObject" Target="../embeddings/oleObject678.bin"/><Relationship Id="rId4" Type="http://schemas.openxmlformats.org/officeDocument/2006/relationships/image" Target="../media/image651.wmf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4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8.vml"/><Relationship Id="rId5" Type="http://schemas.openxmlformats.org/officeDocument/2006/relationships/image" Target="../media/image656.png"/><Relationship Id="rId4" Type="http://schemas.openxmlformats.org/officeDocument/2006/relationships/image" Target="../media/image655.wmf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9.vml"/><Relationship Id="rId5" Type="http://schemas.openxmlformats.org/officeDocument/2006/relationships/image" Target="../media/image658.png"/><Relationship Id="rId4" Type="http://schemas.openxmlformats.org/officeDocument/2006/relationships/image" Target="../media/image657.wmf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9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2.bin"/><Relationship Id="rId7" Type="http://schemas.openxmlformats.org/officeDocument/2006/relationships/image" Target="../media/image66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0.vml"/><Relationship Id="rId6" Type="http://schemas.openxmlformats.org/officeDocument/2006/relationships/oleObject" Target="../embeddings/oleObject684.bin"/><Relationship Id="rId5" Type="http://schemas.openxmlformats.org/officeDocument/2006/relationships/oleObject" Target="../embeddings/oleObject683.bin"/><Relationship Id="rId4" Type="http://schemas.openxmlformats.org/officeDocument/2006/relationships/image" Target="../media/image660.wmf"/></Relationships>
</file>

<file path=ppt/slides/_rels/slide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4.wmf"/><Relationship Id="rId3" Type="http://schemas.openxmlformats.org/officeDocument/2006/relationships/oleObject" Target="../embeddings/oleObject685.bin"/><Relationship Id="rId7" Type="http://schemas.openxmlformats.org/officeDocument/2006/relationships/oleObject" Target="../embeddings/oleObject6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1.vml"/><Relationship Id="rId6" Type="http://schemas.openxmlformats.org/officeDocument/2006/relationships/image" Target="../media/image663.wmf"/><Relationship Id="rId5" Type="http://schemas.openxmlformats.org/officeDocument/2006/relationships/oleObject" Target="../embeddings/oleObject686.bin"/><Relationship Id="rId10" Type="http://schemas.openxmlformats.org/officeDocument/2006/relationships/image" Target="../media/image665.wmf"/><Relationship Id="rId4" Type="http://schemas.openxmlformats.org/officeDocument/2006/relationships/image" Target="../media/image662.wmf"/><Relationship Id="rId9" Type="http://schemas.openxmlformats.org/officeDocument/2006/relationships/oleObject" Target="../embeddings/oleObject688.bin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520" y="692696"/>
            <a:ext cx="4283968" cy="5503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7992620" y="6309320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2325A32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63888" y="654235"/>
            <a:ext cx="86914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zh-TW" altLang="en-US" sz="9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67544" y="3299500"/>
            <a:ext cx="3877985" cy="156966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zh-TW" altLang="en-US" sz="4800" b="1" dirty="0" smtClean="0">
                <a:latin typeface="標楷體" pitchFamily="65" charset="-120"/>
                <a:ea typeface="標楷體" pitchFamily="65" charset="-120"/>
              </a:rPr>
              <a:t>半導體科學與</a:t>
            </a:r>
            <a:endParaRPr lang="en-US" altLang="zh-TW" sz="4800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800" b="1" dirty="0" smtClean="0">
                <a:latin typeface="標楷體" pitchFamily="65" charset="-120"/>
                <a:ea typeface="標楷體" pitchFamily="65" charset="-120"/>
              </a:rPr>
              <a:t>發光二極體</a:t>
            </a:r>
            <a:endParaRPr lang="zh-TW" altLang="en-US" sz="4800" b="1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3.1</a:t>
            </a:r>
            <a:r>
              <a:rPr lang="zh-TW" altLang="en-US" dirty="0"/>
              <a:t> </a:t>
            </a:r>
            <a:r>
              <a:rPr lang="zh-TW" altLang="en-US" dirty="0" smtClean="0"/>
              <a:t> </a:t>
            </a:r>
            <a:r>
              <a:rPr lang="zh-TW" altLang="zh-TW" dirty="0" smtClean="0"/>
              <a:t>半導體</a:t>
            </a:r>
            <a:r>
              <a:rPr lang="zh-TW" altLang="zh-TW" dirty="0"/>
              <a:t>概念與能帶圖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A</a:t>
            </a:r>
            <a:r>
              <a:rPr lang="en-US" altLang="zh-TW" sz="2800" dirty="0" smtClean="0"/>
              <a:t>.</a:t>
            </a:r>
            <a:r>
              <a:rPr lang="zh-TW" altLang="en-US" sz="2800" dirty="0" smtClean="0"/>
              <a:t> </a:t>
            </a:r>
            <a:r>
              <a:rPr lang="zh-TW" altLang="zh-TW" sz="2800" dirty="0" smtClean="0"/>
              <a:t>能</a:t>
            </a:r>
            <a:r>
              <a:rPr lang="zh-TW" altLang="zh-TW" sz="2800" dirty="0"/>
              <a:t>帶圖、能態密度、費米</a:t>
            </a:r>
            <a:r>
              <a:rPr lang="en-US" altLang="zh-TW" sz="2800" dirty="0"/>
              <a:t> - </a:t>
            </a:r>
            <a:r>
              <a:rPr lang="zh-TW" altLang="zh-TW" sz="2800" dirty="0"/>
              <a:t>迪拉克函數和金屬</a:t>
            </a:r>
            <a:endParaRPr lang="zh-TW" altLang="en-US" sz="2800" dirty="0"/>
          </a:p>
        </p:txBody>
      </p:sp>
      <p:pic>
        <p:nvPicPr>
          <p:cNvPr id="10489" name="Picture 2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729" y="1700808"/>
            <a:ext cx="6790541" cy="438844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6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</a:t>
            </a:r>
            <a:r>
              <a:rPr lang="zh-TW" altLang="en-US" dirty="0"/>
              <a:t>  </a:t>
            </a:r>
            <a:r>
              <a:rPr lang="zh-TW" altLang="zh-TW" dirty="0"/>
              <a:t>半導體概念與能帶圖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　</a:t>
            </a:r>
            <a:r>
              <a:rPr lang="zh-TW" altLang="en-US" dirty="0" smtClean="0"/>
              <a:t>　</a:t>
            </a:r>
            <a:r>
              <a:rPr lang="zh-TW" altLang="zh-TW" dirty="0" smtClean="0"/>
              <a:t>由於</a:t>
            </a:r>
            <a:r>
              <a:rPr lang="zh-TW" altLang="zh-TW" dirty="0"/>
              <a:t>原子間的作用力，將生成一電子能帶</a:t>
            </a:r>
            <a:r>
              <a:rPr lang="en-US" altLang="zh-TW" dirty="0"/>
              <a:t> (energy band)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在</a:t>
            </a:r>
            <a:r>
              <a:rPr lang="zh-TW" altLang="zh-TW" dirty="0"/>
              <a:t>金屬的情況</a:t>
            </a:r>
            <a:r>
              <a:rPr lang="zh-TW" altLang="zh-TW" dirty="0" smtClean="0"/>
              <a:t>，</a:t>
            </a:r>
            <a:r>
              <a:rPr lang="zh-TW" altLang="zh-TW" dirty="0"/>
              <a:t>基本上是一個能帶，其中能階從能帶</a:t>
            </a:r>
            <a:r>
              <a:rPr lang="zh-TW" altLang="zh-TW" dirty="0" smtClean="0"/>
              <a:t>底部</a:t>
            </a:r>
            <a:endParaRPr lang="en-US" altLang="zh-TW" dirty="0" smtClean="0"/>
          </a:p>
          <a:p>
            <a:r>
              <a:rPr lang="zh-TW" altLang="zh-TW" dirty="0" smtClean="0"/>
              <a:t>到</a:t>
            </a:r>
            <a:r>
              <a:rPr lang="zh-TW" altLang="zh-TW" dirty="0"/>
              <a:t>絕對溫度零</a:t>
            </a:r>
            <a:r>
              <a:rPr lang="en-US" altLang="zh-TW" dirty="0"/>
              <a:t>K (0 K) </a:t>
            </a:r>
            <a:r>
              <a:rPr lang="zh-TW" altLang="zh-TW" dirty="0"/>
              <a:t>都填滿的特定能階</a:t>
            </a:r>
            <a:r>
              <a:rPr lang="zh-TW" altLang="zh-TW" dirty="0" smtClean="0"/>
              <a:t>，</a:t>
            </a:r>
            <a:r>
              <a:rPr lang="zh-TW" altLang="zh-TW" dirty="0"/>
              <a:t>在此能帶內的每</a:t>
            </a:r>
            <a:r>
              <a:rPr lang="zh-TW" altLang="zh-TW" dirty="0" smtClean="0"/>
              <a:t>個</a:t>
            </a:r>
            <a:endParaRPr lang="en-US" altLang="zh-TW" dirty="0" smtClean="0"/>
          </a:p>
          <a:p>
            <a:r>
              <a:rPr lang="zh-TW" altLang="zh-TW" dirty="0" smtClean="0"/>
              <a:t>能</a:t>
            </a:r>
            <a:r>
              <a:rPr lang="zh-TW" altLang="zh-TW" dirty="0"/>
              <a:t>階對應於晶體內部電子的波函數，且代表電子的量子態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/>
              <a:t>quantum state)</a:t>
            </a:r>
            <a:r>
              <a:rPr lang="zh-TW" altLang="zh-TW" dirty="0"/>
              <a:t>，因此，通常能階被稱為能態。在固體中，</a:t>
            </a:r>
            <a:r>
              <a:rPr lang="zh-TW" altLang="zh-TW" dirty="0" smtClean="0"/>
              <a:t>能</a:t>
            </a:r>
            <a:endParaRPr lang="en-US" altLang="zh-TW" dirty="0" smtClean="0"/>
          </a:p>
          <a:p>
            <a:r>
              <a:rPr lang="zh-TW" altLang="zh-TW" dirty="0" smtClean="0"/>
              <a:t>帶</a:t>
            </a:r>
            <a:r>
              <a:rPr lang="zh-TW" altLang="zh-TW" dirty="0"/>
              <a:t>底部通常選取為零能量，使電子填充所有狀態，直到某個</a:t>
            </a:r>
            <a:r>
              <a:rPr lang="zh-TW" altLang="zh-TW" dirty="0" smtClean="0"/>
              <a:t>能</a:t>
            </a:r>
            <a:endParaRPr lang="en-US" altLang="zh-TW" dirty="0" smtClean="0"/>
          </a:p>
          <a:p>
            <a:r>
              <a:rPr lang="zh-TW" altLang="zh-TW" dirty="0" smtClean="0"/>
              <a:t>量</a:t>
            </a:r>
            <a:r>
              <a:rPr lang="zh-TW" altLang="zh-TW" dirty="0"/>
              <a:t>，稱之為費米能量</a:t>
            </a:r>
            <a:r>
              <a:rPr lang="en-US" altLang="zh-TW" dirty="0"/>
              <a:t> (Fermi energy)</a:t>
            </a:r>
            <a:r>
              <a:rPr lang="zh-TW" altLang="zh-TW" dirty="0"/>
              <a:t>，記</a:t>
            </a:r>
            <a:r>
              <a:rPr lang="zh-TW" altLang="zh-TW" dirty="0" smtClean="0"/>
              <a:t>為</a:t>
            </a:r>
            <a:r>
              <a:rPr lang="zh-TW" altLang="en-US" dirty="0" smtClean="0"/>
              <a:t>　</a:t>
            </a:r>
            <a:r>
              <a:rPr lang="zh-TW" altLang="en-US" dirty="0"/>
              <a:t> </a:t>
            </a:r>
            <a:r>
              <a:rPr lang="zh-TW" altLang="en-US" dirty="0" smtClean="0"/>
              <a:t> </a:t>
            </a:r>
            <a:r>
              <a:rPr lang="en-US" altLang="zh-TW" dirty="0" smtClean="0"/>
              <a:t> </a:t>
            </a:r>
            <a:r>
              <a:rPr lang="zh-TW" altLang="zh-TW" dirty="0"/>
              <a:t>──</a:t>
            </a:r>
            <a:r>
              <a:rPr lang="en-US" altLang="zh-TW" dirty="0"/>
              <a:t> 0 K</a:t>
            </a:r>
            <a:r>
              <a:rPr lang="zh-TW" altLang="zh-TW" dirty="0"/>
              <a:t>的</a:t>
            </a:r>
            <a:r>
              <a:rPr lang="zh-TW" altLang="zh-TW" dirty="0" smtClean="0"/>
              <a:t>最高</a:t>
            </a:r>
            <a:endParaRPr lang="en-US" altLang="zh-TW" dirty="0" smtClean="0"/>
          </a:p>
          <a:p>
            <a:r>
              <a:rPr lang="zh-TW" altLang="zh-TW" dirty="0" smtClean="0"/>
              <a:t>填滿</a:t>
            </a:r>
            <a:r>
              <a:rPr lang="zh-TW" altLang="zh-TW" dirty="0"/>
              <a:t>能階</a:t>
            </a:r>
            <a:r>
              <a:rPr lang="zh-TW" altLang="zh-TW" dirty="0" smtClean="0"/>
              <a:t>。</a:t>
            </a:r>
            <a:r>
              <a:rPr lang="zh-TW" altLang="zh-TW" dirty="0"/>
              <a:t>從金屬中移走一個電子所需的能量是</a:t>
            </a:r>
            <a:r>
              <a:rPr lang="zh-TW" altLang="zh-TW" dirty="0" smtClean="0"/>
              <a:t>從</a:t>
            </a:r>
            <a:r>
              <a:rPr lang="en-US" altLang="zh-TW" dirty="0" smtClean="0"/>
              <a:t>       </a:t>
            </a:r>
            <a:r>
              <a:rPr lang="zh-TW" altLang="zh-TW" dirty="0"/>
              <a:t>拿</a:t>
            </a:r>
            <a:r>
              <a:rPr lang="zh-TW" altLang="zh-TW" dirty="0" smtClean="0"/>
              <a:t>一個</a:t>
            </a:r>
            <a:endParaRPr lang="en-US" altLang="zh-TW" dirty="0" smtClean="0"/>
          </a:p>
          <a:p>
            <a:r>
              <a:rPr lang="zh-TW" altLang="zh-TW" dirty="0" smtClean="0"/>
              <a:t>電子</a:t>
            </a:r>
            <a:r>
              <a:rPr lang="zh-TW" altLang="zh-TW" dirty="0"/>
              <a:t>到真空能階所需的能量，這就是所謂金屬的功函數</a:t>
            </a:r>
            <a:r>
              <a:rPr lang="en-US" altLang="zh-TW" dirty="0"/>
              <a:t> (work </a:t>
            </a:r>
            <a:endParaRPr lang="en-US" altLang="zh-TW" dirty="0" smtClean="0"/>
          </a:p>
          <a:p>
            <a:r>
              <a:rPr lang="en-US" altLang="zh-TW" dirty="0" smtClean="0"/>
              <a:t>function</a:t>
            </a:r>
            <a:r>
              <a:rPr lang="en-US" altLang="zh-TW" dirty="0"/>
              <a:t>)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。</a:t>
            </a:r>
            <a:r>
              <a:rPr lang="zh-TW" altLang="zh-TW" dirty="0"/>
              <a:t>例如，一個具有能量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大於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的</a:t>
            </a:r>
            <a:r>
              <a:rPr lang="zh-TW" altLang="zh-TW" dirty="0"/>
              <a:t>光子射入</a:t>
            </a:r>
            <a:r>
              <a:rPr lang="zh-TW" altLang="zh-TW" dirty="0" smtClean="0"/>
              <a:t>金屬</a:t>
            </a:r>
            <a:endParaRPr lang="en-US" altLang="zh-TW" dirty="0" smtClean="0"/>
          </a:p>
          <a:p>
            <a:r>
              <a:rPr lang="zh-TW" altLang="zh-TW" dirty="0" smtClean="0"/>
              <a:t>可能</a:t>
            </a:r>
            <a:r>
              <a:rPr lang="zh-TW" altLang="zh-TW" dirty="0"/>
              <a:t>會導致在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的</a:t>
            </a:r>
            <a:r>
              <a:rPr lang="zh-TW" altLang="zh-TW" dirty="0"/>
              <a:t>電子從金屬噴出成為自由電子，此現象</a:t>
            </a:r>
            <a:r>
              <a:rPr lang="zh-TW" altLang="zh-TW" dirty="0" smtClean="0"/>
              <a:t>稱</a:t>
            </a:r>
            <a:endParaRPr lang="en-US" altLang="zh-TW" dirty="0" smtClean="0"/>
          </a:p>
          <a:p>
            <a:r>
              <a:rPr lang="zh-TW" altLang="zh-TW" dirty="0" smtClean="0"/>
              <a:t>為</a:t>
            </a:r>
            <a:r>
              <a:rPr lang="zh-TW" altLang="zh-TW" dirty="0"/>
              <a:t>光電效應</a:t>
            </a:r>
            <a:r>
              <a:rPr lang="en-US" altLang="zh-TW" dirty="0"/>
              <a:t> (photoelectric effect)</a:t>
            </a:r>
            <a:r>
              <a:rPr lang="zh-TW" altLang="zh-TW" dirty="0"/>
              <a:t>，而此電子稱為光子發射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 err="1"/>
              <a:t>photoemitted</a:t>
            </a:r>
            <a:r>
              <a:rPr lang="en-US" altLang="zh-TW" dirty="0"/>
              <a:t>) </a:t>
            </a:r>
            <a:r>
              <a:rPr lang="zh-TW" altLang="zh-TW" dirty="0"/>
              <a:t>電子。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9938097"/>
              </p:ext>
            </p:extLst>
          </p:nvPr>
        </p:nvGraphicFramePr>
        <p:xfrm>
          <a:off x="6102000" y="3661200"/>
          <a:ext cx="473142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99" name="Equation" r:id="rId3" imgW="228501" imgH="203112" progId="Equation.DSMT4">
                  <p:embed/>
                </p:oleObj>
              </mc:Choice>
              <mc:Fallback>
                <p:oleObj name="Equation" r:id="rId3" imgW="228501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2000" y="3661200"/>
                        <a:ext cx="473142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0782434"/>
              </p:ext>
            </p:extLst>
          </p:nvPr>
        </p:nvGraphicFramePr>
        <p:xfrm>
          <a:off x="7164288" y="4093200"/>
          <a:ext cx="55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900" name="Equation" r:id="rId5" imgW="266469" imgH="203024" progId="Equation.DSMT4">
                  <p:embed/>
                </p:oleObj>
              </mc:Choice>
              <mc:Fallback>
                <p:oleObj name="Equation" r:id="rId5" imgW="266469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288" y="4093200"/>
                        <a:ext cx="55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3061163"/>
              </p:ext>
            </p:extLst>
          </p:nvPr>
        </p:nvGraphicFramePr>
        <p:xfrm>
          <a:off x="1602000" y="5004000"/>
          <a:ext cx="34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901" name="Equation" r:id="rId7" imgW="177646" imgH="190335" progId="Equation.DSMT4">
                  <p:embed/>
                </p:oleObj>
              </mc:Choice>
              <mc:Fallback>
                <p:oleObj name="Equation" r:id="rId7" imgW="177646" imgH="19033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2000" y="5004000"/>
                        <a:ext cx="34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2992993"/>
              </p:ext>
            </p:extLst>
          </p:nvPr>
        </p:nvGraphicFramePr>
        <p:xfrm>
          <a:off x="4950096" y="4995216"/>
          <a:ext cx="5103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902" name="Equation" r:id="rId9" imgW="253890" imgH="190417" progId="Equation.DSMT4">
                  <p:embed/>
                </p:oleObj>
              </mc:Choice>
              <mc:Fallback>
                <p:oleObj name="Equation" r:id="rId9" imgW="253890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0096" y="4995216"/>
                        <a:ext cx="5103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6030955"/>
              </p:ext>
            </p:extLst>
          </p:nvPr>
        </p:nvGraphicFramePr>
        <p:xfrm>
          <a:off x="6012160" y="5013176"/>
          <a:ext cx="37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903" name="Equation" r:id="rId11" imgW="203112" imgH="190417" progId="Equation.DSMT4">
                  <p:embed/>
                </p:oleObj>
              </mc:Choice>
              <mc:Fallback>
                <p:oleObj name="Equation" r:id="rId11" imgW="203112" imgH="190417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5013176"/>
                        <a:ext cx="37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0378665"/>
              </p:ext>
            </p:extLst>
          </p:nvPr>
        </p:nvGraphicFramePr>
        <p:xfrm>
          <a:off x="2286000" y="5373216"/>
          <a:ext cx="55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904" name="Equation" r:id="rId13" imgW="266469" imgH="203024" progId="Equation.DSMT4">
                  <p:embed/>
                </p:oleObj>
              </mc:Choice>
              <mc:Fallback>
                <p:oleObj name="Equation" r:id="rId13" imgW="266469" imgH="203024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373216"/>
                        <a:ext cx="55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159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</a:t>
            </a:r>
            <a:r>
              <a:rPr lang="zh-TW" altLang="en-US" dirty="0"/>
              <a:t>  </a:t>
            </a:r>
            <a:r>
              <a:rPr lang="zh-TW" altLang="zh-TW" dirty="0"/>
              <a:t>半導體概念與能帶圖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考慮</a:t>
            </a:r>
            <a:r>
              <a:rPr lang="zh-TW" altLang="zh-TW" dirty="0"/>
              <a:t>能帶內電子的行為，可描述金屬和後文的半導體</a:t>
            </a:r>
            <a:r>
              <a:rPr lang="zh-TW" altLang="zh-TW" dirty="0" smtClean="0"/>
              <a:t>兩者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許多重要性質。在金屬的情況，稱為自由電子模型</a:t>
            </a:r>
            <a:r>
              <a:rPr lang="en-US" altLang="zh-TW" dirty="0"/>
              <a:t> (</a:t>
            </a:r>
            <a:r>
              <a:rPr lang="en-US" altLang="zh-TW" dirty="0" smtClean="0"/>
              <a:t>free</a:t>
            </a:r>
          </a:p>
          <a:p>
            <a:r>
              <a:rPr lang="en-US" altLang="zh-TW" dirty="0" smtClean="0"/>
              <a:t> </a:t>
            </a:r>
            <a:r>
              <a:rPr lang="en-US" altLang="zh-TW" dirty="0"/>
              <a:t>electron model)</a:t>
            </a:r>
            <a:r>
              <a:rPr lang="zh-TW" altLang="zh-TW" dirty="0"/>
              <a:t>，亦即電子在金屬內是自由的，因此電位能</a:t>
            </a:r>
            <a:r>
              <a:rPr lang="zh-TW" altLang="zh-TW" dirty="0" smtClean="0"/>
              <a:t>是</a:t>
            </a:r>
            <a:endParaRPr lang="en-US" altLang="zh-TW" dirty="0" smtClean="0"/>
          </a:p>
          <a:p>
            <a:r>
              <a:rPr lang="zh-TW" altLang="zh-TW" dirty="0" smtClean="0"/>
              <a:t>恆定</a:t>
            </a:r>
            <a:r>
              <a:rPr lang="zh-TW" altLang="zh-TW" dirty="0"/>
              <a:t>的。這些電子通常稱為傳導電子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描述</a:t>
            </a:r>
            <a:r>
              <a:rPr lang="zh-TW" altLang="zh-TW" dirty="0"/>
              <a:t>能帶中的自由電子有兩個重要的概念，態密度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(density </a:t>
            </a:r>
            <a:r>
              <a:rPr lang="en-US" altLang="zh-TW" dirty="0"/>
              <a:t>of states, DOS) </a:t>
            </a:r>
            <a:r>
              <a:rPr lang="en-US" altLang="zh-TW" dirty="0" smtClean="0"/>
              <a:t>         </a:t>
            </a:r>
            <a:r>
              <a:rPr lang="zh-TW" altLang="zh-TW" dirty="0" smtClean="0"/>
              <a:t>表示</a:t>
            </a:r>
            <a:r>
              <a:rPr lang="zh-TW" altLang="zh-TW" dirty="0"/>
              <a:t>每單位能量每單位晶體</a:t>
            </a:r>
            <a:r>
              <a:rPr lang="zh-TW" altLang="zh-TW" dirty="0" smtClean="0"/>
              <a:t>體積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電子態</a:t>
            </a:r>
            <a:r>
              <a:rPr lang="en-US" altLang="zh-TW" dirty="0"/>
              <a:t> ( </a:t>
            </a:r>
            <a:r>
              <a:rPr lang="zh-TW" altLang="zh-TW" dirty="0"/>
              <a:t>電子波函數</a:t>
            </a:r>
            <a:r>
              <a:rPr lang="en-US" altLang="zh-TW" dirty="0"/>
              <a:t> ) </a:t>
            </a:r>
            <a:r>
              <a:rPr lang="zh-TW" altLang="zh-TW" dirty="0"/>
              <a:t>數目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3.1.1</a:t>
            </a:r>
            <a:r>
              <a:rPr lang="en-US" altLang="zh-TW" dirty="0" smtClean="0"/>
              <a:t>)</a:t>
            </a:r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為</a:t>
            </a:r>
            <a:r>
              <a:rPr lang="zh-TW" altLang="zh-TW" dirty="0"/>
              <a:t>距離能帶底部的電子能量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  </a:t>
            </a:r>
            <a:r>
              <a:rPr lang="zh-TW" altLang="zh-TW" dirty="0"/>
              <a:t>為電子質量，</a:t>
            </a:r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zh-TW" dirty="0" smtClean="0"/>
              <a:t>為</a:t>
            </a:r>
            <a:r>
              <a:rPr lang="zh-TW" altLang="zh-TW" dirty="0"/>
              <a:t>普</a:t>
            </a:r>
            <a:r>
              <a:rPr lang="zh-TW" altLang="zh-TW" dirty="0" smtClean="0"/>
              <a:t>朗</a:t>
            </a:r>
            <a:endParaRPr lang="en-US" altLang="zh-TW" dirty="0" smtClean="0"/>
          </a:p>
          <a:p>
            <a:r>
              <a:rPr lang="zh-TW" altLang="zh-TW" dirty="0" smtClean="0"/>
              <a:t>克</a:t>
            </a:r>
            <a:r>
              <a:rPr lang="zh-TW" altLang="zh-TW" dirty="0"/>
              <a:t>常數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 </a:t>
            </a:r>
            <a:r>
              <a:rPr lang="zh-TW" altLang="zh-TW" dirty="0"/>
              <a:t>為常數，代表第二項中乘上</a:t>
            </a: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的</a:t>
            </a:r>
            <a:r>
              <a:rPr lang="zh-TW" altLang="zh-TW" dirty="0"/>
              <a:t>量。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82746"/>
              </p:ext>
            </p:extLst>
          </p:nvPr>
        </p:nvGraphicFramePr>
        <p:xfrm>
          <a:off x="3455968" y="3240000"/>
          <a:ext cx="828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51" name="Equation" r:id="rId3" imgW="380835" imgH="190417" progId="Equation.DSMT4">
                  <p:embed/>
                </p:oleObj>
              </mc:Choice>
              <mc:Fallback>
                <p:oleObj name="Equation" r:id="rId3" imgW="380835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5968" y="3240000"/>
                        <a:ext cx="828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3736868"/>
              </p:ext>
            </p:extLst>
          </p:nvPr>
        </p:nvGraphicFramePr>
        <p:xfrm>
          <a:off x="2760232" y="4005064"/>
          <a:ext cx="390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52" name="Equation" r:id="rId5" imgW="1981200" imgH="228600" progId="Equation.DSMT4">
                  <p:embed/>
                </p:oleObj>
              </mc:Choice>
              <mc:Fallback>
                <p:oleObj name="Equation" r:id="rId5" imgW="1981200" imgH="228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0232" y="4005064"/>
                        <a:ext cx="390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7824979"/>
              </p:ext>
            </p:extLst>
          </p:nvPr>
        </p:nvGraphicFramePr>
        <p:xfrm>
          <a:off x="990000" y="4536008"/>
          <a:ext cx="415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53" name="Equation" r:id="rId7" imgW="203112" imgH="190417" progId="Equation.DSMT4">
                  <p:embed/>
                </p:oleObj>
              </mc:Choice>
              <mc:Fallback>
                <p:oleObj name="Equation" r:id="rId7" imgW="203112" imgH="190417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000" y="4536008"/>
                        <a:ext cx="415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5265398"/>
              </p:ext>
            </p:extLst>
          </p:nvPr>
        </p:nvGraphicFramePr>
        <p:xfrm>
          <a:off x="5292080" y="4509120"/>
          <a:ext cx="4525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54" name="Equation" r:id="rId9" imgW="228501" imgH="203112" progId="Equation.DSMT4">
                  <p:embed/>
                </p:oleObj>
              </mc:Choice>
              <mc:Fallback>
                <p:oleObj name="Equation" r:id="rId9" imgW="228501" imgH="203112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4509120"/>
                        <a:ext cx="45257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7278566"/>
              </p:ext>
            </p:extLst>
          </p:nvPr>
        </p:nvGraphicFramePr>
        <p:xfrm>
          <a:off x="7509960" y="4563168"/>
          <a:ext cx="3024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55" name="Equation" r:id="rId11" imgW="152334" imgH="190417" progId="Equation.DSMT4">
                  <p:embed/>
                </p:oleObj>
              </mc:Choice>
              <mc:Fallback>
                <p:oleObj name="Equation" r:id="rId11" imgW="152334" imgH="190417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9960" y="4563168"/>
                        <a:ext cx="3024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131867"/>
              </p:ext>
            </p:extLst>
          </p:nvPr>
        </p:nvGraphicFramePr>
        <p:xfrm>
          <a:off x="1619672" y="4959216"/>
          <a:ext cx="3519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56" name="Equation" r:id="rId13" imgW="164957" imgH="190335" progId="Equation.DSMT4">
                  <p:embed/>
                </p:oleObj>
              </mc:Choice>
              <mc:Fallback>
                <p:oleObj name="Equation" r:id="rId13" imgW="164957" imgH="190335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4959216"/>
                        <a:ext cx="3519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367986"/>
              </p:ext>
            </p:extLst>
          </p:nvPr>
        </p:nvGraphicFramePr>
        <p:xfrm>
          <a:off x="5616000" y="4903208"/>
          <a:ext cx="656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57" name="Equation" r:id="rId15" imgW="330200" imgH="228600" progId="Equation.DSMT4">
                  <p:embed/>
                </p:oleObj>
              </mc:Choice>
              <mc:Fallback>
                <p:oleObj name="Equation" r:id="rId15" imgW="330200" imgH="2286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6000" y="4903208"/>
                        <a:ext cx="656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514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</a:t>
            </a:r>
            <a:r>
              <a:rPr lang="zh-TW" altLang="en-US" dirty="0"/>
              <a:t>  </a:t>
            </a:r>
            <a:r>
              <a:rPr lang="zh-TW" altLang="zh-TW" dirty="0"/>
              <a:t>半導體概念與能帶圖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費</a:t>
            </a:r>
            <a:r>
              <a:rPr lang="zh-TW" altLang="zh-TW" dirty="0"/>
              <a:t>米 </a:t>
            </a:r>
            <a:r>
              <a:rPr lang="en-US" altLang="zh-TW" dirty="0"/>
              <a:t>- </a:t>
            </a:r>
            <a:r>
              <a:rPr lang="zh-TW" altLang="zh-TW" dirty="0"/>
              <a:t>狄拉克函數</a:t>
            </a:r>
            <a:r>
              <a:rPr lang="en-US" altLang="zh-TW" dirty="0"/>
              <a:t> (Fermi-Dirac function) </a:t>
            </a:r>
            <a:r>
              <a:rPr lang="zh-TW" altLang="en-US" dirty="0" smtClean="0"/>
              <a:t>　     </a:t>
            </a:r>
            <a:r>
              <a:rPr lang="zh-TW" altLang="zh-TW" dirty="0" smtClean="0"/>
              <a:t>為</a:t>
            </a:r>
            <a:r>
              <a:rPr lang="zh-TW" altLang="zh-TW" dirty="0"/>
              <a:t>發現</a:t>
            </a:r>
            <a:r>
              <a:rPr lang="zh-TW" altLang="zh-TW" dirty="0" smtClean="0"/>
              <a:t>電</a:t>
            </a:r>
            <a:endParaRPr lang="en-US" altLang="zh-TW" dirty="0" smtClean="0"/>
          </a:p>
          <a:p>
            <a:r>
              <a:rPr lang="zh-TW" altLang="zh-TW" dirty="0" smtClean="0"/>
              <a:t>子</a:t>
            </a:r>
            <a:r>
              <a:rPr lang="zh-TW" altLang="zh-TW" dirty="0"/>
              <a:t>在能量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之</a:t>
            </a:r>
            <a:r>
              <a:rPr lang="zh-TW" altLang="zh-TW" dirty="0"/>
              <a:t>量子態</a:t>
            </a:r>
            <a:r>
              <a:rPr lang="en-US" altLang="zh-TW" dirty="0"/>
              <a:t> ( </a:t>
            </a:r>
            <a:r>
              <a:rPr lang="zh-TW" altLang="zh-TW" dirty="0"/>
              <a:t>能態意味著波函數</a:t>
            </a:r>
            <a:r>
              <a:rPr lang="en-US" altLang="zh-TW" dirty="0"/>
              <a:t> ) </a:t>
            </a:r>
            <a:r>
              <a:rPr lang="zh-TW" altLang="zh-TW" dirty="0"/>
              <a:t>的機率，這是</a:t>
            </a:r>
            <a:r>
              <a:rPr lang="zh-TW" altLang="zh-TW" dirty="0" smtClean="0"/>
              <a:t>交互</a:t>
            </a:r>
            <a:endParaRPr lang="en-US" altLang="zh-TW" dirty="0" smtClean="0"/>
          </a:p>
          <a:p>
            <a:r>
              <a:rPr lang="zh-TW" altLang="zh-TW" dirty="0" smtClean="0"/>
              <a:t>作用</a:t>
            </a:r>
            <a:r>
              <a:rPr lang="zh-TW" altLang="zh-TW" dirty="0"/>
              <a:t>電子處於熱平衡狀態之集合的基本</a:t>
            </a:r>
            <a:r>
              <a:rPr lang="zh-TW" altLang="zh-TW" dirty="0" smtClean="0"/>
              <a:t>性</a:t>
            </a:r>
            <a:endParaRPr lang="en-US" altLang="zh-TW" dirty="0" smtClean="0"/>
          </a:p>
          <a:p>
            <a:pPr>
              <a:lnSpc>
                <a:spcPts val="10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3.1.2</a:t>
            </a:r>
            <a:r>
              <a:rPr lang="en-US" altLang="zh-TW" dirty="0" smtClean="0"/>
              <a:t>)</a:t>
            </a:r>
          </a:p>
          <a:p>
            <a:endParaRPr lang="en-US" altLang="zh-TW" dirty="0" smtClean="0"/>
          </a:p>
          <a:p>
            <a:pPr>
              <a:lnSpc>
                <a:spcPts val="400"/>
              </a:lnSpc>
            </a:pPr>
            <a:endParaRPr lang="en-US" altLang="zh-TW" dirty="0"/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為</a:t>
            </a:r>
            <a:r>
              <a:rPr lang="zh-TW" altLang="zh-TW" dirty="0"/>
              <a:t>波茲曼常數，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為</a:t>
            </a:r>
            <a:r>
              <a:rPr lang="zh-TW" altLang="zh-TW" dirty="0"/>
              <a:t>溫度</a:t>
            </a:r>
            <a:r>
              <a:rPr lang="en-US" altLang="zh-TW" dirty="0"/>
              <a:t> (K)</a:t>
            </a:r>
            <a:r>
              <a:rPr lang="zh-TW" altLang="zh-TW" dirty="0"/>
              <a:t>，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費米能量。</a:t>
            </a:r>
            <a:r>
              <a:rPr lang="zh-TW" altLang="zh-TW" dirty="0" smtClean="0"/>
              <a:t>圖</a:t>
            </a:r>
            <a:endParaRPr lang="en-US" altLang="zh-TW" dirty="0" smtClean="0"/>
          </a:p>
          <a:p>
            <a:r>
              <a:rPr lang="en-US" altLang="zh-TW" dirty="0" smtClean="0"/>
              <a:t>3.2(c</a:t>
            </a:r>
            <a:r>
              <a:rPr lang="en-US" altLang="zh-TW" dirty="0"/>
              <a:t>) </a:t>
            </a:r>
            <a:r>
              <a:rPr lang="zh-TW" altLang="zh-TW" dirty="0" smtClean="0"/>
              <a:t>顯示</a:t>
            </a:r>
            <a:r>
              <a:rPr lang="en-US" altLang="zh-TW" dirty="0" smtClean="0"/>
              <a:t>          </a:t>
            </a:r>
            <a:r>
              <a:rPr lang="zh-TW" altLang="zh-TW" dirty="0"/>
              <a:t>與</a:t>
            </a:r>
            <a:r>
              <a:rPr lang="zh-TW" altLang="zh-TW" dirty="0" smtClean="0"/>
              <a:t>能量</a:t>
            </a:r>
            <a:r>
              <a:rPr lang="en-US" altLang="zh-TW" dirty="0" smtClean="0"/>
              <a:t>     </a:t>
            </a:r>
            <a:r>
              <a:rPr lang="zh-TW" altLang="zh-TW" dirty="0"/>
              <a:t>的相依關係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>
              <a:lnSpc>
                <a:spcPts val="8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3.1.3</a:t>
            </a:r>
            <a:r>
              <a:rPr lang="en-US" altLang="zh-TW" dirty="0" smtClean="0"/>
              <a:t>)</a:t>
            </a:r>
          </a:p>
          <a:p>
            <a:pPr>
              <a:lnSpc>
                <a:spcPts val="24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3.1.4)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0714169"/>
              </p:ext>
            </p:extLst>
          </p:nvPr>
        </p:nvGraphicFramePr>
        <p:xfrm>
          <a:off x="6496504" y="1105200"/>
          <a:ext cx="811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063" name="Equation" r:id="rId3" imgW="393529" imgH="190417" progId="Equation.DSMT4">
                  <p:embed/>
                </p:oleObj>
              </mc:Choice>
              <mc:Fallback>
                <p:oleObj name="Equation" r:id="rId3" imgW="393529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6504" y="1105200"/>
                        <a:ext cx="811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2967350"/>
              </p:ext>
            </p:extLst>
          </p:nvPr>
        </p:nvGraphicFramePr>
        <p:xfrm>
          <a:off x="1691680" y="1540800"/>
          <a:ext cx="376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064" name="Equation" r:id="rId5" imgW="177646" imgH="190335" progId="Equation.DSMT4">
                  <p:embed/>
                </p:oleObj>
              </mc:Choice>
              <mc:Fallback>
                <p:oleObj name="Equation" r:id="rId5" imgW="177646" imgH="190335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1540800"/>
                        <a:ext cx="376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389572"/>
              </p:ext>
            </p:extLst>
          </p:nvPr>
        </p:nvGraphicFramePr>
        <p:xfrm>
          <a:off x="3059832" y="2349008"/>
          <a:ext cx="2693907" cy="11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065" name="Equation" r:id="rId7" imgW="1447172" imgH="622030" progId="Equation.DSMT4">
                  <p:embed/>
                </p:oleObj>
              </mc:Choice>
              <mc:Fallback>
                <p:oleObj name="Equation" r:id="rId7" imgW="1447172" imgH="62203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2349008"/>
                        <a:ext cx="2693907" cy="115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510307"/>
              </p:ext>
            </p:extLst>
          </p:nvPr>
        </p:nvGraphicFramePr>
        <p:xfrm>
          <a:off x="1054807" y="3573016"/>
          <a:ext cx="492857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066" name="Equation" r:id="rId9" imgW="241195" imgH="203112" progId="Equation.DSMT4">
                  <p:embed/>
                </p:oleObj>
              </mc:Choice>
              <mc:Fallback>
                <p:oleObj name="Equation" r:id="rId9" imgW="241195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4807" y="3573016"/>
                        <a:ext cx="492857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5952752"/>
              </p:ext>
            </p:extLst>
          </p:nvPr>
        </p:nvGraphicFramePr>
        <p:xfrm>
          <a:off x="3636000" y="3582000"/>
          <a:ext cx="336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067" name="Equation" r:id="rId11" imgW="164957" imgH="190335" progId="Equation.DSMT4">
                  <p:embed/>
                </p:oleObj>
              </mc:Choice>
              <mc:Fallback>
                <p:oleObj name="Equation" r:id="rId11" imgW="164957" imgH="190335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6000" y="3582000"/>
                        <a:ext cx="336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0320641"/>
              </p:ext>
            </p:extLst>
          </p:nvPr>
        </p:nvGraphicFramePr>
        <p:xfrm>
          <a:off x="5605200" y="3564000"/>
          <a:ext cx="492857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068" name="Equation" r:id="rId13" imgW="241195" imgH="203112" progId="Equation.DSMT4">
                  <p:embed/>
                </p:oleObj>
              </mc:Choice>
              <mc:Fallback>
                <p:oleObj name="Equation" r:id="rId13" imgW="241195" imgH="20311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5200" y="3564000"/>
                        <a:ext cx="492857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7905738"/>
              </p:ext>
            </p:extLst>
          </p:nvPr>
        </p:nvGraphicFramePr>
        <p:xfrm>
          <a:off x="1855584" y="4005064"/>
          <a:ext cx="772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069" name="Equation" r:id="rId15" imgW="368300" imgH="190500" progId="Equation.DSMT4">
                  <p:embed/>
                </p:oleObj>
              </mc:Choice>
              <mc:Fallback>
                <p:oleObj name="Equation" r:id="rId15" imgW="368300" imgH="1905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5584" y="4005064"/>
                        <a:ext cx="772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740698"/>
              </p:ext>
            </p:extLst>
          </p:nvPr>
        </p:nvGraphicFramePr>
        <p:xfrm>
          <a:off x="3508128" y="4017600"/>
          <a:ext cx="415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070" name="Equation" r:id="rId17" imgW="203112" imgH="190417" progId="Equation.DSMT4">
                  <p:embed/>
                </p:oleObj>
              </mc:Choice>
              <mc:Fallback>
                <p:oleObj name="Equation" r:id="rId17" imgW="203112" imgH="190417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128" y="4017600"/>
                        <a:ext cx="415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510934"/>
              </p:ext>
            </p:extLst>
          </p:nvPr>
        </p:nvGraphicFramePr>
        <p:xfrm>
          <a:off x="3118530" y="4437112"/>
          <a:ext cx="2821622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071" name="Equation" r:id="rId19" imgW="1383699" imgH="355446" progId="Equation.DSMT4">
                  <p:embed/>
                </p:oleObj>
              </mc:Choice>
              <mc:Fallback>
                <p:oleObj name="Equation" r:id="rId19" imgW="1383699" imgH="355446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8530" y="4437112"/>
                        <a:ext cx="2821622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4763432"/>
              </p:ext>
            </p:extLst>
          </p:nvPr>
        </p:nvGraphicFramePr>
        <p:xfrm>
          <a:off x="3419872" y="5193288"/>
          <a:ext cx="2259750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072" name="Equation" r:id="rId21" imgW="1244600" imgH="457200" progId="Equation.DSMT4">
                  <p:embed/>
                </p:oleObj>
              </mc:Choice>
              <mc:Fallback>
                <p:oleObj name="Equation" r:id="rId21" imgW="1244600" imgH="45720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5193288"/>
                        <a:ext cx="2259750" cy="82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488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</a:t>
            </a:r>
            <a:r>
              <a:rPr lang="zh-TW" altLang="en-US" dirty="0"/>
              <a:t>  </a:t>
            </a:r>
            <a:r>
              <a:rPr lang="zh-TW" altLang="zh-TW" dirty="0"/>
              <a:t>半導體概念與能帶圖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478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00808"/>
            <a:ext cx="7057835" cy="388843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925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</a:t>
            </a:r>
            <a:r>
              <a:rPr lang="zh-TW" altLang="en-US" dirty="0"/>
              <a:t>  </a:t>
            </a:r>
            <a:r>
              <a:rPr lang="zh-TW" altLang="zh-TW" dirty="0"/>
              <a:t>半導體概念與能帶圖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B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半導體</a:t>
            </a:r>
            <a:r>
              <a:rPr lang="zh-TW" altLang="zh-TW" sz="2800" dirty="0"/>
              <a:t>能帶</a:t>
            </a:r>
            <a:r>
              <a:rPr lang="zh-TW" altLang="zh-TW" sz="2800" dirty="0" smtClean="0"/>
              <a:t>圖</a:t>
            </a:r>
            <a:endParaRPr lang="en-US" altLang="zh-TW" sz="2800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在</a:t>
            </a:r>
            <a:r>
              <a:rPr lang="zh-TW" altLang="zh-TW" dirty="0"/>
              <a:t>相鄰矽原子和其所屬價電子互相作用下，導致晶體中</a:t>
            </a:r>
            <a:r>
              <a:rPr lang="zh-TW" altLang="zh-TW" dirty="0" smtClean="0"/>
              <a:t>電</a:t>
            </a:r>
            <a:endParaRPr lang="en-US" altLang="zh-TW" dirty="0" smtClean="0"/>
          </a:p>
          <a:p>
            <a:r>
              <a:rPr lang="zh-TW" altLang="zh-TW" dirty="0" smtClean="0"/>
              <a:t>子</a:t>
            </a:r>
            <a:r>
              <a:rPr lang="zh-TW" altLang="zh-TW" dirty="0"/>
              <a:t>能量分裂成兩個可明顯區分的能帶，即所謂的價電帶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/>
              <a:t>valence band, VB) </a:t>
            </a:r>
            <a:r>
              <a:rPr lang="zh-TW" altLang="zh-TW" dirty="0"/>
              <a:t>和導電帶</a:t>
            </a:r>
            <a:r>
              <a:rPr lang="en-US" altLang="zh-TW" dirty="0"/>
              <a:t> (conduction band</a:t>
            </a:r>
            <a:r>
              <a:rPr lang="en-US" altLang="zh-TW" dirty="0" smtClean="0"/>
              <a:t>, </a:t>
            </a:r>
            <a:r>
              <a:rPr lang="en-US" altLang="zh-TW" dirty="0"/>
              <a:t>CB)</a:t>
            </a:r>
            <a:r>
              <a:rPr lang="zh-TW" altLang="zh-TW" dirty="0"/>
              <a:t>，這兩</a:t>
            </a:r>
            <a:r>
              <a:rPr lang="zh-TW" altLang="zh-TW" dirty="0" smtClean="0"/>
              <a:t>個</a:t>
            </a:r>
            <a:endParaRPr lang="en-US" altLang="zh-TW" dirty="0" smtClean="0"/>
          </a:p>
          <a:p>
            <a:r>
              <a:rPr lang="zh-TW" altLang="zh-TW" dirty="0" smtClean="0"/>
              <a:t>能</a:t>
            </a:r>
            <a:r>
              <a:rPr lang="zh-TW" altLang="zh-TW" dirty="0"/>
              <a:t>帶的間隙即為能帶間隙</a:t>
            </a:r>
            <a:r>
              <a:rPr lang="en-US" altLang="zh-TW" dirty="0"/>
              <a:t> (</a:t>
            </a:r>
            <a:r>
              <a:rPr lang="en-US" altLang="zh-TW" dirty="0" err="1"/>
              <a:t>bandgap</a:t>
            </a:r>
            <a:r>
              <a:rPr lang="en-US" altLang="zh-TW" dirty="0"/>
              <a:t>) </a:t>
            </a:r>
            <a:r>
              <a:rPr lang="zh-TW" altLang="en-US" dirty="0"/>
              <a:t> </a:t>
            </a:r>
            <a:r>
              <a:rPr lang="zh-TW" altLang="en-US" dirty="0" smtClean="0"/>
              <a:t>   。</a:t>
            </a:r>
            <a:r>
              <a:rPr lang="en-US" altLang="zh-TW" dirty="0"/>
              <a:t>CB</a:t>
            </a:r>
            <a:r>
              <a:rPr lang="zh-TW" altLang="zh-TW" dirty="0"/>
              <a:t>代表晶體中</a:t>
            </a:r>
            <a:r>
              <a:rPr lang="zh-TW" altLang="zh-TW" dirty="0" smtClean="0"/>
              <a:t>具有</a:t>
            </a:r>
            <a:endParaRPr lang="en-US" altLang="zh-TW" dirty="0" smtClean="0"/>
          </a:p>
          <a:p>
            <a:r>
              <a:rPr lang="zh-TW" altLang="zh-TW" dirty="0" smtClean="0"/>
              <a:t>能量</a:t>
            </a:r>
            <a:r>
              <a:rPr lang="zh-TW" altLang="zh-TW" dirty="0"/>
              <a:t>高於</a:t>
            </a:r>
            <a:r>
              <a:rPr lang="en-US" altLang="zh-TW" dirty="0"/>
              <a:t>VB</a:t>
            </a:r>
            <a:r>
              <a:rPr lang="zh-TW" altLang="zh-TW" dirty="0"/>
              <a:t>的電子波函數，在凱爾文溫度零度正常狀況下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這些</a:t>
            </a:r>
            <a:r>
              <a:rPr lang="zh-TW" altLang="zh-TW" dirty="0"/>
              <a:t>能態是空的。</a:t>
            </a:r>
            <a:r>
              <a:rPr lang="en-US" altLang="zh-TW" dirty="0"/>
              <a:t>VB</a:t>
            </a:r>
            <a:r>
              <a:rPr lang="zh-TW" altLang="zh-TW" dirty="0"/>
              <a:t>的頂端標記為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，</a:t>
            </a:r>
            <a:r>
              <a:rPr lang="zh-TW" altLang="zh-TW" dirty="0"/>
              <a:t>而在導電帶的底部</a:t>
            </a:r>
            <a:r>
              <a:rPr lang="zh-TW" altLang="zh-TW" dirty="0" smtClean="0"/>
              <a:t>則</a:t>
            </a:r>
            <a:endParaRPr lang="en-US" altLang="zh-TW" dirty="0" smtClean="0"/>
          </a:p>
          <a:p>
            <a:r>
              <a:rPr lang="zh-TW" altLang="zh-TW" dirty="0" smtClean="0"/>
              <a:t>為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，所以</a:t>
            </a:r>
            <a:r>
              <a:rPr lang="en-US" altLang="zh-TW" dirty="0" smtClean="0"/>
              <a:t>                     </a:t>
            </a:r>
            <a:r>
              <a:rPr lang="zh-TW" altLang="zh-TW" dirty="0"/>
              <a:t>就是能隙了。此外</a:t>
            </a:r>
            <a:r>
              <a:rPr lang="en-US" altLang="zh-TW" dirty="0"/>
              <a:t>CB</a:t>
            </a:r>
            <a:r>
              <a:rPr lang="zh-TW" altLang="zh-TW" dirty="0"/>
              <a:t>的寬度稱為</a:t>
            </a:r>
            <a:r>
              <a:rPr lang="zh-TW" altLang="zh-TW" dirty="0" smtClean="0"/>
              <a:t>電子</a:t>
            </a:r>
            <a:endParaRPr lang="en-US" altLang="zh-TW" dirty="0" smtClean="0"/>
          </a:p>
          <a:p>
            <a:r>
              <a:rPr lang="zh-TW" altLang="zh-TW" dirty="0" smtClean="0"/>
              <a:t>親和力</a:t>
            </a:r>
            <a:r>
              <a:rPr lang="en-US" altLang="zh-TW" dirty="0" smtClean="0"/>
              <a:t> </a:t>
            </a:r>
            <a:r>
              <a:rPr lang="en-US" altLang="zh-TW" dirty="0"/>
              <a:t>(electron affinity, </a:t>
            </a:r>
            <a:r>
              <a:rPr lang="en-US" altLang="zh-TW" dirty="0" smtClean="0"/>
              <a:t>    )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en-US" altLang="zh-TW" dirty="0" smtClean="0"/>
              <a:t>CB</a:t>
            </a:r>
            <a:r>
              <a:rPr lang="zh-TW" altLang="zh-TW" dirty="0"/>
              <a:t>中的電子為一具有效質量</a:t>
            </a:r>
            <a:r>
              <a:rPr lang="en-US" altLang="zh-TW" dirty="0"/>
              <a:t> (effective mass)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的</a:t>
            </a:r>
            <a:r>
              <a:rPr lang="zh-TW" altLang="zh-TW" dirty="0"/>
              <a:t>粒子。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9509337"/>
              </p:ext>
            </p:extLst>
          </p:nvPr>
        </p:nvGraphicFramePr>
        <p:xfrm>
          <a:off x="5220870" y="2808000"/>
          <a:ext cx="431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89" name="Equation" r:id="rId3" imgW="215806" imgH="228501" progId="Equation.DSMT4">
                  <p:embed/>
                </p:oleObj>
              </mc:Choice>
              <mc:Fallback>
                <p:oleObj name="Equation" r:id="rId3" imgW="215806" imgH="228501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870" y="2808000"/>
                        <a:ext cx="431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9664599"/>
              </p:ext>
            </p:extLst>
          </p:nvPr>
        </p:nvGraphicFramePr>
        <p:xfrm>
          <a:off x="5094000" y="3661200"/>
          <a:ext cx="473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90" name="Equation" r:id="rId5" imgW="215713" imgH="203024" progId="Equation.DSMT4">
                  <p:embed/>
                </p:oleObj>
              </mc:Choice>
              <mc:Fallback>
                <p:oleObj name="Equation" r:id="rId5" imgW="215713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4000" y="3661200"/>
                        <a:ext cx="473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0553158"/>
              </p:ext>
            </p:extLst>
          </p:nvPr>
        </p:nvGraphicFramePr>
        <p:xfrm>
          <a:off x="683616" y="4077120"/>
          <a:ext cx="43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91" name="Equation" r:id="rId7" imgW="203024" imgH="203024" progId="Equation.DSMT4">
                  <p:embed/>
                </p:oleObj>
              </mc:Choice>
              <mc:Fallback>
                <p:oleObj name="Equation" r:id="rId7" imgW="203024" imgH="2030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616" y="4077120"/>
                        <a:ext cx="43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8939681"/>
              </p:ext>
            </p:extLst>
          </p:nvPr>
        </p:nvGraphicFramePr>
        <p:xfrm>
          <a:off x="2007638" y="4104000"/>
          <a:ext cx="1556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92" name="Equation" r:id="rId9" imgW="787400" imgH="228600" progId="Equation.DSMT4">
                  <p:embed/>
                </p:oleObj>
              </mc:Choice>
              <mc:Fallback>
                <p:oleObj name="Equation" r:id="rId9" imgW="787400" imgH="228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7638" y="4104000"/>
                        <a:ext cx="1556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8585248"/>
              </p:ext>
            </p:extLst>
          </p:nvPr>
        </p:nvGraphicFramePr>
        <p:xfrm>
          <a:off x="3707904" y="4581168"/>
          <a:ext cx="303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93" name="Equation" r:id="rId11" imgW="139639" imgH="152334" progId="Equation.DSMT4">
                  <p:embed/>
                </p:oleObj>
              </mc:Choice>
              <mc:Fallback>
                <p:oleObj name="Equation" r:id="rId11" imgW="139639" imgH="15233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4581168"/>
                        <a:ext cx="303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6602333"/>
              </p:ext>
            </p:extLst>
          </p:nvPr>
        </p:nvGraphicFramePr>
        <p:xfrm>
          <a:off x="6876256" y="4923216"/>
          <a:ext cx="543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94" name="Equation" r:id="rId13" imgW="279400" imgH="228600" progId="Equation.DSMT4">
                  <p:embed/>
                </p:oleObj>
              </mc:Choice>
              <mc:Fallback>
                <p:oleObj name="Equation" r:id="rId13" imgW="279400" imgH="228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256" y="4923216"/>
                        <a:ext cx="543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431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</a:t>
            </a:r>
            <a:r>
              <a:rPr lang="zh-TW" altLang="en-US" dirty="0"/>
              <a:t>  </a:t>
            </a:r>
            <a:r>
              <a:rPr lang="zh-TW" altLang="zh-TW" dirty="0"/>
              <a:t>半導體概念與能帶圖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498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682093"/>
            <a:ext cx="6357187" cy="396078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393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</a:t>
            </a:r>
            <a:r>
              <a:rPr lang="zh-TW" altLang="en-US" dirty="0"/>
              <a:t>  </a:t>
            </a:r>
            <a:r>
              <a:rPr lang="zh-TW" altLang="zh-TW" dirty="0"/>
              <a:t>半導體概念與能帶圖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因為</a:t>
            </a:r>
            <a:r>
              <a:rPr lang="zh-TW" altLang="zh-TW" dirty="0"/>
              <a:t>只有在</a:t>
            </a:r>
            <a:r>
              <a:rPr lang="en-US" altLang="zh-TW" dirty="0"/>
              <a:t>CB</a:t>
            </a:r>
            <a:r>
              <a:rPr lang="zh-TW" altLang="zh-TW" dirty="0"/>
              <a:t>中有空的能態，所以欲將</a:t>
            </a:r>
            <a:r>
              <a:rPr lang="en-US" altLang="zh-TW" dirty="0"/>
              <a:t>VB</a:t>
            </a:r>
            <a:r>
              <a:rPr lang="zh-TW" altLang="zh-TW" dirty="0"/>
              <a:t>中的電子</a:t>
            </a:r>
            <a:r>
              <a:rPr lang="zh-TW" altLang="zh-TW" dirty="0" smtClean="0"/>
              <a:t>激發</a:t>
            </a:r>
            <a:endParaRPr lang="en-US" altLang="zh-TW" dirty="0" smtClean="0"/>
          </a:p>
          <a:p>
            <a:r>
              <a:rPr lang="zh-TW" altLang="zh-TW" dirty="0" smtClean="0"/>
              <a:t>至</a:t>
            </a:r>
            <a:r>
              <a:rPr lang="en-US" altLang="zh-TW" dirty="0"/>
              <a:t>CB</a:t>
            </a:r>
            <a:r>
              <a:rPr lang="zh-TW" altLang="zh-TW" dirty="0"/>
              <a:t>，將需要一最小</a:t>
            </a:r>
            <a:r>
              <a:rPr lang="zh-TW" altLang="zh-TW" dirty="0" smtClean="0"/>
              <a:t>能量</a:t>
            </a:r>
            <a:r>
              <a:rPr lang="en-US" altLang="zh-TW" dirty="0" smtClean="0"/>
              <a:t>     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1661406"/>
              </p:ext>
            </p:extLst>
          </p:nvPr>
        </p:nvGraphicFramePr>
        <p:xfrm>
          <a:off x="3888000" y="1512000"/>
          <a:ext cx="431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08" name="Equation" r:id="rId3" imgW="215806" imgH="228501" progId="Equation.DSMT4">
                  <p:embed/>
                </p:oleObj>
              </mc:Choice>
              <mc:Fallback>
                <p:oleObj name="Equation" r:id="rId3" imgW="215806" imgH="228501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8000" y="1512000"/>
                        <a:ext cx="431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088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48880"/>
            <a:ext cx="7963588" cy="273630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559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</a:t>
            </a:r>
            <a:r>
              <a:rPr lang="zh-TW" altLang="en-US" dirty="0"/>
              <a:t>  </a:t>
            </a:r>
            <a:r>
              <a:rPr lang="zh-TW" altLang="zh-TW" dirty="0"/>
              <a:t>半導體概念與能帶圖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519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006" y="1196752"/>
            <a:ext cx="6113346" cy="514104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18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</a:t>
            </a:r>
            <a:r>
              <a:rPr lang="zh-TW" altLang="en-US" dirty="0"/>
              <a:t>  </a:t>
            </a:r>
            <a:r>
              <a:rPr lang="zh-TW" altLang="zh-TW" dirty="0"/>
              <a:t>半導體概念與能帶圖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在</a:t>
            </a:r>
            <a:r>
              <a:rPr lang="en-US" altLang="zh-TW" dirty="0"/>
              <a:t>CB</a:t>
            </a:r>
            <a:r>
              <a:rPr lang="zh-TW" altLang="zh-TW" dirty="0"/>
              <a:t>中游移的電子當碰到</a:t>
            </a:r>
            <a:r>
              <a:rPr lang="en-US" altLang="zh-TW" dirty="0"/>
              <a:t>VB</a:t>
            </a:r>
            <a:r>
              <a:rPr lang="zh-TW" altLang="zh-TW" dirty="0"/>
              <a:t>中的電洞時，電子將發現</a:t>
            </a:r>
            <a:r>
              <a:rPr lang="zh-TW" altLang="zh-TW" dirty="0" smtClean="0"/>
              <a:t>有</a:t>
            </a:r>
            <a:endParaRPr lang="en-US" altLang="zh-TW" dirty="0" smtClean="0"/>
          </a:p>
          <a:p>
            <a:r>
              <a:rPr lang="zh-TW" altLang="zh-TW" dirty="0" smtClean="0"/>
              <a:t>一</a:t>
            </a:r>
            <a:r>
              <a:rPr lang="zh-TW" altLang="zh-TW" dirty="0"/>
              <a:t>較低能量的能態出現，因此會佔據電洞。例如</a:t>
            </a:r>
            <a:r>
              <a:rPr lang="en-US" altLang="zh-TW" dirty="0" err="1"/>
              <a:t>GaAs</a:t>
            </a:r>
            <a:r>
              <a:rPr lang="zh-TW" altLang="zh-TW" dirty="0"/>
              <a:t>和</a:t>
            </a:r>
            <a:r>
              <a:rPr lang="en-US" altLang="zh-TW" dirty="0" err="1"/>
              <a:t>InP</a:t>
            </a:r>
            <a:r>
              <a:rPr lang="zh-TW" altLang="zh-TW" dirty="0" smtClean="0"/>
              <a:t>中</a:t>
            </a:r>
            <a:endParaRPr lang="en-US" altLang="zh-TW" dirty="0" smtClean="0"/>
          </a:p>
          <a:p>
            <a:r>
              <a:rPr lang="zh-TW" altLang="zh-TW" dirty="0" smtClean="0"/>
              <a:t>，</a:t>
            </a:r>
            <a:r>
              <a:rPr lang="zh-TW" altLang="zh-TW" dirty="0"/>
              <a:t>電子由</a:t>
            </a:r>
            <a:r>
              <a:rPr lang="en-US" altLang="zh-TW" dirty="0"/>
              <a:t>CB</a:t>
            </a:r>
            <a:r>
              <a:rPr lang="zh-TW" altLang="zh-TW" dirty="0"/>
              <a:t>中掉落至</a:t>
            </a:r>
            <a:r>
              <a:rPr lang="en-US" altLang="zh-TW" dirty="0"/>
              <a:t>VB</a:t>
            </a:r>
            <a:r>
              <a:rPr lang="zh-TW" altLang="zh-TW" dirty="0"/>
              <a:t>並將電洞填滿，這種現象</a:t>
            </a:r>
            <a:r>
              <a:rPr lang="zh-TW" altLang="zh-TW" dirty="0" smtClean="0"/>
              <a:t>稱為</a:t>
            </a:r>
            <a:r>
              <a:rPr lang="en-US" altLang="zh-TW" dirty="0" smtClean="0"/>
              <a:t>”</a:t>
            </a:r>
            <a:r>
              <a:rPr lang="zh-TW" altLang="zh-TW" dirty="0" smtClean="0"/>
              <a:t>復合</a:t>
            </a:r>
            <a:r>
              <a:rPr lang="en-US" altLang="zh-TW" dirty="0" smtClean="0"/>
              <a:t> </a:t>
            </a:r>
          </a:p>
          <a:p>
            <a:r>
              <a:rPr lang="en-US" altLang="zh-TW" dirty="0" smtClean="0"/>
              <a:t>(</a:t>
            </a:r>
            <a:r>
              <a:rPr lang="en-US" altLang="zh-TW" dirty="0"/>
              <a:t>recombination</a:t>
            </a:r>
            <a:r>
              <a:rPr lang="en-US" altLang="zh-TW" dirty="0" smtClean="0"/>
              <a:t>)”</a:t>
            </a:r>
            <a:r>
              <a:rPr lang="zh-TW" altLang="zh-TW" dirty="0" smtClean="0"/>
              <a:t>，</a:t>
            </a:r>
            <a:r>
              <a:rPr lang="zh-TW" altLang="zh-TW" dirty="0"/>
              <a:t>這導致</a:t>
            </a:r>
            <a:r>
              <a:rPr lang="en-US" altLang="zh-TW" dirty="0"/>
              <a:t>CB</a:t>
            </a:r>
            <a:r>
              <a:rPr lang="zh-TW" altLang="zh-TW" dirty="0"/>
              <a:t>、</a:t>
            </a:r>
            <a:r>
              <a:rPr lang="en-US" altLang="zh-TW" dirty="0"/>
              <a:t>VB</a:t>
            </a:r>
            <a:r>
              <a:rPr lang="zh-TW" altLang="zh-TW" dirty="0"/>
              <a:t>中各消失一個電子、電洞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9841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3.2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半導體</a:t>
            </a:r>
            <a:r>
              <a:rPr lang="zh-TW" altLang="zh-TW" dirty="0"/>
              <a:t>統計學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529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052736"/>
            <a:ext cx="6048672" cy="524910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611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3.2  </a:t>
            </a:r>
            <a:r>
              <a:rPr lang="zh-TW" altLang="zh-TW" dirty="0"/>
              <a:t>半導體統計學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3.2.1</a:t>
            </a:r>
            <a:r>
              <a:rPr lang="en-US" altLang="zh-TW" dirty="0" smtClean="0"/>
              <a:t>)</a:t>
            </a:r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         </a:t>
            </a:r>
            <a:r>
              <a:rPr lang="zh-TW" altLang="zh-TW" dirty="0" smtClean="0"/>
              <a:t>為</a:t>
            </a:r>
            <a:r>
              <a:rPr lang="zh-TW" altLang="zh-TW" dirty="0"/>
              <a:t>電子距離</a:t>
            </a:r>
            <a:r>
              <a:rPr lang="en-US" altLang="zh-TW" dirty="0"/>
              <a:t>CB</a:t>
            </a:r>
            <a:r>
              <a:rPr lang="zh-TW" altLang="zh-TW" dirty="0"/>
              <a:t>底部的能量。</a:t>
            </a:r>
            <a:endParaRPr lang="en-US" altLang="zh-TW" dirty="0" smtClean="0"/>
          </a:p>
          <a:p>
            <a:pPr>
              <a:lnSpc>
                <a:spcPts val="6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3.2.2</a:t>
            </a:r>
            <a:r>
              <a:rPr lang="en-US" altLang="zh-TW" dirty="0" smtClean="0"/>
              <a:t>)</a:t>
            </a:r>
          </a:p>
          <a:p>
            <a:pPr>
              <a:lnSpc>
                <a:spcPts val="24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3.2.3</a:t>
            </a:r>
            <a:r>
              <a:rPr lang="en-US" altLang="zh-TW" dirty="0" smtClean="0"/>
              <a:t>)</a:t>
            </a:r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zh-TW" altLang="zh-TW" dirty="0" smtClean="0"/>
              <a:t>其中，</a:t>
            </a:r>
            <a:r>
              <a:rPr lang="zh-TW" altLang="zh-TW" dirty="0"/>
              <a:t>對於給定材料和給定溫度下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                                  </a:t>
            </a:r>
            <a:r>
              <a:rPr lang="zh-TW" altLang="zh-TW" dirty="0" smtClean="0"/>
              <a:t>為常</a:t>
            </a:r>
            <a:endParaRPr lang="en-US" altLang="zh-TW" dirty="0" smtClean="0"/>
          </a:p>
          <a:p>
            <a:r>
              <a:rPr lang="zh-TW" altLang="zh-TW" dirty="0" smtClean="0"/>
              <a:t>數</a:t>
            </a:r>
            <a:r>
              <a:rPr lang="zh-TW" altLang="zh-TW" dirty="0"/>
              <a:t>，稱為</a:t>
            </a:r>
            <a:r>
              <a:rPr lang="en-US" altLang="zh-TW" dirty="0"/>
              <a:t>CB</a:t>
            </a:r>
            <a:r>
              <a:rPr lang="zh-TW" altLang="zh-TW" dirty="0"/>
              <a:t>邊緣的有效能態密度</a:t>
            </a:r>
            <a:r>
              <a:rPr lang="en-US" altLang="zh-TW" dirty="0"/>
              <a:t> (effective density of states at </a:t>
            </a:r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dirty="0"/>
              <a:t>CB edge)</a:t>
            </a:r>
            <a:r>
              <a:rPr lang="zh-TW" altLang="zh-TW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5963683"/>
              </p:ext>
            </p:extLst>
          </p:nvPr>
        </p:nvGraphicFramePr>
        <p:xfrm>
          <a:off x="2522466" y="1008000"/>
          <a:ext cx="3993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092" name="Equation" r:id="rId3" imgW="2032000" imgH="228600" progId="Equation.DSMT4">
                  <p:embed/>
                </p:oleObj>
              </mc:Choice>
              <mc:Fallback>
                <p:oleObj name="Equation" r:id="rId3" imgW="20320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2466" y="1008000"/>
                        <a:ext cx="3993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395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1008000"/>
            <a:ext cx="978923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5958865"/>
              </p:ext>
            </p:extLst>
          </p:nvPr>
        </p:nvGraphicFramePr>
        <p:xfrm>
          <a:off x="3275856" y="1988912"/>
          <a:ext cx="2732108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093" name="Equation" r:id="rId6" imgW="1485255" imgH="355446" progId="Equation.DSMT4">
                  <p:embed/>
                </p:oleObj>
              </mc:Choice>
              <mc:Fallback>
                <p:oleObj name="Equation" r:id="rId6" imgW="1485255" imgH="355446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1988912"/>
                        <a:ext cx="2732108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395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060795"/>
            <a:ext cx="890179" cy="4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2799109"/>
              </p:ext>
            </p:extLst>
          </p:nvPr>
        </p:nvGraphicFramePr>
        <p:xfrm>
          <a:off x="990000" y="1569600"/>
          <a:ext cx="113142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094" name="Equation" r:id="rId9" imgW="571252" imgH="203112" progId="Equation.DSMT4">
                  <p:embed/>
                </p:oleObj>
              </mc:Choice>
              <mc:Fallback>
                <p:oleObj name="Equation" r:id="rId9" imgW="571252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000" y="1569600"/>
                        <a:ext cx="113142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064569"/>
              </p:ext>
            </p:extLst>
          </p:nvPr>
        </p:nvGraphicFramePr>
        <p:xfrm>
          <a:off x="3275856" y="2728800"/>
          <a:ext cx="237600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095" name="Equation" r:id="rId11" imgW="1345616" imgH="444307" progId="Equation.DSMT4">
                  <p:embed/>
                </p:oleObj>
              </mc:Choice>
              <mc:Fallback>
                <p:oleObj name="Equation" r:id="rId11" imgW="1345616" imgH="444307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2728800"/>
                        <a:ext cx="2376000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3963" name="Picture 1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863850"/>
            <a:ext cx="1059429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4116626"/>
              </p:ext>
            </p:extLst>
          </p:nvPr>
        </p:nvGraphicFramePr>
        <p:xfrm>
          <a:off x="5292080" y="3600000"/>
          <a:ext cx="2868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096" name="Equation" r:id="rId14" imgW="1460500" imgH="228600" progId="Equation.DSMT4">
                  <p:embed/>
                </p:oleObj>
              </mc:Choice>
              <mc:Fallback>
                <p:oleObj name="Equation" r:id="rId14" imgW="1460500" imgH="2286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3600000"/>
                        <a:ext cx="2868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99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3.2  </a:t>
            </a:r>
            <a:r>
              <a:rPr lang="zh-TW" altLang="zh-TW" dirty="0"/>
              <a:t>半導體統計學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800"/>
              </a:lnSpc>
            </a:pPr>
            <a:endParaRPr lang="en-US" altLang="zh-TW" dirty="0" smtClean="0"/>
          </a:p>
          <a:p>
            <a:r>
              <a:rPr lang="zh-TW" altLang="en-US" dirty="0" smtClean="0"/>
              <a:t>　　　　　　　                                                                      </a:t>
            </a:r>
            <a:r>
              <a:rPr lang="en-US" altLang="zh-TW" dirty="0" smtClean="0"/>
              <a:t>(</a:t>
            </a:r>
            <a:r>
              <a:rPr lang="en-US" altLang="zh-TW" dirty="0"/>
              <a:t>3.2.4</a:t>
            </a:r>
            <a:r>
              <a:rPr lang="en-US" altLang="zh-TW" dirty="0" smtClean="0"/>
              <a:t>)</a:t>
            </a:r>
          </a:p>
          <a:p>
            <a:pPr>
              <a:lnSpc>
                <a:spcPts val="800"/>
              </a:lnSpc>
            </a:pPr>
            <a:endParaRPr lang="en-US" altLang="zh-TW" dirty="0" smtClean="0"/>
          </a:p>
          <a:p>
            <a:r>
              <a:rPr lang="zh-TW" altLang="zh-TW" dirty="0"/>
              <a:t>其中，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                  </a:t>
            </a:r>
            <a:r>
              <a:rPr lang="zh-TW" altLang="zh-TW" dirty="0" smtClean="0"/>
              <a:t>為</a:t>
            </a:r>
            <a:r>
              <a:rPr lang="en-US" altLang="zh-TW" dirty="0"/>
              <a:t>VB</a:t>
            </a:r>
            <a:r>
              <a:rPr lang="zh-TW" altLang="zh-TW" dirty="0"/>
              <a:t>邊緣的有效能態密度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/>
              <a:t>effective den­sity of states at the VB edge)</a:t>
            </a:r>
            <a:r>
              <a:rPr lang="zh-TW" altLang="zh-TW" dirty="0"/>
              <a:t>，</a:t>
            </a:r>
            <a:r>
              <a:rPr lang="zh-TW" altLang="zh-TW" dirty="0" smtClean="0"/>
              <a:t>且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為</a:t>
            </a:r>
            <a:r>
              <a:rPr lang="en-US" altLang="zh-TW" dirty="0"/>
              <a:t>VB</a:t>
            </a:r>
            <a:r>
              <a:rPr lang="zh-TW" altLang="zh-TW" dirty="0"/>
              <a:t>中電</a:t>
            </a:r>
            <a:r>
              <a:rPr lang="zh-TW" altLang="zh-TW" dirty="0" smtClean="0"/>
              <a:t>洞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有效質量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>
              <a:lnSpc>
                <a:spcPts val="12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3.2.5</a:t>
            </a:r>
            <a:r>
              <a:rPr lang="en-US" altLang="zh-TW" dirty="0" smtClean="0"/>
              <a:t>)</a:t>
            </a:r>
          </a:p>
          <a:p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3.2.6</a:t>
            </a:r>
            <a:r>
              <a:rPr lang="en-US" altLang="zh-TW" dirty="0" smtClean="0"/>
              <a:t>)</a:t>
            </a:r>
          </a:p>
          <a:p>
            <a:pPr>
              <a:lnSpc>
                <a:spcPts val="1500"/>
              </a:lnSpc>
            </a:pPr>
            <a:endParaRPr lang="en-US" altLang="zh-TW" dirty="0" smtClean="0"/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 </a:t>
            </a:r>
            <a:r>
              <a:rPr lang="zh-TW" altLang="zh-TW" dirty="0" smtClean="0"/>
              <a:t>是</a:t>
            </a:r>
            <a:r>
              <a:rPr lang="zh-TW" altLang="zh-TW" dirty="0"/>
              <a:t>能帶間隙，且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定義為</a:t>
            </a:r>
            <a:r>
              <a:rPr lang="en-US" altLang="zh-TW" dirty="0" smtClean="0"/>
              <a:t>                                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zh-TW" dirty="0" smtClean="0"/>
              <a:t>這個</a:t>
            </a:r>
            <a:r>
              <a:rPr lang="zh-TW" altLang="zh-TW" dirty="0"/>
              <a:t>量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材料</a:t>
            </a:r>
            <a:r>
              <a:rPr lang="zh-TW" altLang="zh-TW" dirty="0" smtClean="0"/>
              <a:t>性質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3.2.7)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505205"/>
              </p:ext>
            </p:extLst>
          </p:nvPr>
        </p:nvGraphicFramePr>
        <p:xfrm>
          <a:off x="3131840" y="1052824"/>
          <a:ext cx="2426553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241" name="Equation" r:id="rId3" imgW="1371600" imgH="444500" progId="Equation.DSMT4">
                  <p:embed/>
                </p:oleObj>
              </mc:Choice>
              <mc:Fallback>
                <p:oleObj name="Equation" r:id="rId3" imgW="1371600" imgH="4445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1052824"/>
                        <a:ext cx="2426553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497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0" y="1196752"/>
            <a:ext cx="1039030" cy="52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0303149"/>
              </p:ext>
            </p:extLst>
          </p:nvPr>
        </p:nvGraphicFramePr>
        <p:xfrm>
          <a:off x="1271202" y="1826872"/>
          <a:ext cx="2868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242" name="Equation" r:id="rId6" imgW="1460500" imgH="228600" progId="Equation.DSMT4">
                  <p:embed/>
                </p:oleObj>
              </mc:Choice>
              <mc:Fallback>
                <p:oleObj name="Equation" r:id="rId6" imgW="1460500" imgH="228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1202" y="1826872"/>
                        <a:ext cx="2868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5420436"/>
              </p:ext>
            </p:extLst>
          </p:nvPr>
        </p:nvGraphicFramePr>
        <p:xfrm>
          <a:off x="6444208" y="2258920"/>
          <a:ext cx="543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243" name="Equation" r:id="rId8" imgW="279400" imgH="228600" progId="Equation.DSMT4">
                  <p:embed/>
                </p:oleObj>
              </mc:Choice>
              <mc:Fallback>
                <p:oleObj name="Equation" r:id="rId8" imgW="279400" imgH="2286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208" y="2258920"/>
                        <a:ext cx="543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7017993"/>
              </p:ext>
            </p:extLst>
          </p:nvPr>
        </p:nvGraphicFramePr>
        <p:xfrm>
          <a:off x="2987824" y="3212976"/>
          <a:ext cx="3117447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244" name="Equation" r:id="rId10" imgW="1764534" imgH="444307" progId="Equation.DSMT4">
                  <p:embed/>
                </p:oleObj>
              </mc:Choice>
              <mc:Fallback>
                <p:oleObj name="Equation" r:id="rId10" imgW="1764534" imgH="444307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3212976"/>
                        <a:ext cx="3117447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4986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0" y="3312463"/>
            <a:ext cx="1064677" cy="52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1577485"/>
              </p:ext>
            </p:extLst>
          </p:nvPr>
        </p:nvGraphicFramePr>
        <p:xfrm>
          <a:off x="3059832" y="4077160"/>
          <a:ext cx="284783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245" name="Equation" r:id="rId13" imgW="1612900" imgH="444500" progId="Equation.DSMT4">
                  <p:embed/>
                </p:oleObj>
              </mc:Choice>
              <mc:Fallback>
                <p:oleObj name="Equation" r:id="rId13" imgW="1612900" imgH="4445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4077160"/>
                        <a:ext cx="2847830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4989" name="Picture 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176063"/>
            <a:ext cx="1086612" cy="52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3819884"/>
              </p:ext>
            </p:extLst>
          </p:nvPr>
        </p:nvGraphicFramePr>
        <p:xfrm>
          <a:off x="962026" y="4923216"/>
          <a:ext cx="1593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246" name="Equation" r:id="rId16" imgW="812447" imgH="228501" progId="Equation.DSMT4">
                  <p:embed/>
                </p:oleObj>
              </mc:Choice>
              <mc:Fallback>
                <p:oleObj name="Equation" r:id="rId16" imgW="812447" imgH="228501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2026" y="4923216"/>
                        <a:ext cx="1593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329214"/>
              </p:ext>
            </p:extLst>
          </p:nvPr>
        </p:nvGraphicFramePr>
        <p:xfrm>
          <a:off x="4626056" y="4879876"/>
          <a:ext cx="45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247" name="Equation" r:id="rId18" imgW="228600" imgH="228600" progId="Equation.DSMT4">
                  <p:embed/>
                </p:oleObj>
              </mc:Choice>
              <mc:Fallback>
                <p:oleObj name="Equation" r:id="rId18" imgW="228600" imgH="2286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6056" y="4879876"/>
                        <a:ext cx="45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011209"/>
              </p:ext>
            </p:extLst>
          </p:nvPr>
        </p:nvGraphicFramePr>
        <p:xfrm>
          <a:off x="5913424" y="4923216"/>
          <a:ext cx="2475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248" name="Equation" r:id="rId20" imgW="1257300" imgH="228600" progId="Equation.DSMT4">
                  <p:embed/>
                </p:oleObj>
              </mc:Choice>
              <mc:Fallback>
                <p:oleObj name="Equation" r:id="rId20" imgW="1257300" imgH="2286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3424" y="4923216"/>
                        <a:ext cx="2475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1602941"/>
              </p:ext>
            </p:extLst>
          </p:nvPr>
        </p:nvGraphicFramePr>
        <p:xfrm>
          <a:off x="1403648" y="5364000"/>
          <a:ext cx="358286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249" name="Equation" r:id="rId22" imgW="177569" imgH="202936" progId="Equation.DSMT4">
                  <p:embed/>
                </p:oleObj>
              </mc:Choice>
              <mc:Fallback>
                <p:oleObj name="Equation" r:id="rId22" imgW="177569" imgH="202936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5364000"/>
                        <a:ext cx="358286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4943275"/>
              </p:ext>
            </p:extLst>
          </p:nvPr>
        </p:nvGraphicFramePr>
        <p:xfrm>
          <a:off x="3851920" y="5805264"/>
          <a:ext cx="1316572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250" name="Equation" r:id="rId24" imgW="609336" imgH="203112" progId="Equation.DSMT4">
                  <p:embed/>
                </p:oleObj>
              </mc:Choice>
              <mc:Fallback>
                <p:oleObj name="Equation" r:id="rId24" imgW="609336" imgH="203112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5805264"/>
                        <a:ext cx="1316572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5000" name="Picture 24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798224"/>
            <a:ext cx="1019603" cy="52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115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3.3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外</a:t>
            </a:r>
            <a:r>
              <a:rPr lang="zh-TW" altLang="zh-TW" dirty="0"/>
              <a:t>質半導體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A. </a:t>
            </a:r>
            <a:r>
              <a:rPr lang="en-US" altLang="zh-TW" sz="2800" i="1" dirty="0" smtClean="0"/>
              <a:t>n</a:t>
            </a:r>
            <a:r>
              <a:rPr lang="zh-TW" altLang="zh-TW" sz="2800" dirty="0"/>
              <a:t>型和</a:t>
            </a:r>
            <a:r>
              <a:rPr lang="en-US" altLang="zh-TW" sz="2800" i="1" dirty="0"/>
              <a:t>p</a:t>
            </a:r>
            <a:r>
              <a:rPr lang="zh-TW" altLang="zh-TW" sz="2800" dirty="0"/>
              <a:t>型</a:t>
            </a:r>
            <a:r>
              <a:rPr lang="zh-TW" altLang="zh-TW" sz="2800" dirty="0" smtClean="0"/>
              <a:t>半導體</a:t>
            </a:r>
            <a:endParaRPr lang="en-US" altLang="zh-TW" sz="2800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藉</a:t>
            </a:r>
            <a:r>
              <a:rPr lang="zh-TW" altLang="zh-TW" dirty="0"/>
              <a:t>由導入少量的摻質至其純晶體中，可能得到半導體中</a:t>
            </a:r>
            <a:r>
              <a:rPr lang="zh-TW" altLang="zh-TW" dirty="0" smtClean="0"/>
              <a:t>有</a:t>
            </a:r>
            <a:endParaRPr lang="en-US" altLang="zh-TW" dirty="0" smtClean="0"/>
          </a:p>
          <a:p>
            <a:r>
              <a:rPr lang="zh-TW" altLang="zh-TW" dirty="0" smtClean="0"/>
              <a:t>一種</a:t>
            </a:r>
            <a:r>
              <a:rPr lang="zh-TW" altLang="zh-TW" dirty="0"/>
              <a:t>極性的載子濃度多於另一極性的載子，這類半導體稱為</a:t>
            </a:r>
            <a:r>
              <a:rPr lang="zh-TW" altLang="zh-TW" dirty="0" smtClean="0"/>
              <a:t>外</a:t>
            </a:r>
            <a:endParaRPr lang="en-US" altLang="zh-TW" dirty="0" smtClean="0"/>
          </a:p>
          <a:p>
            <a:r>
              <a:rPr lang="zh-TW" altLang="zh-TW" dirty="0" smtClean="0"/>
              <a:t>質</a:t>
            </a:r>
            <a:r>
              <a:rPr lang="zh-TW" altLang="zh-TW" dirty="0"/>
              <a:t>半導體</a:t>
            </a:r>
            <a:r>
              <a:rPr lang="en-US" altLang="zh-TW" dirty="0"/>
              <a:t> (extrinsic semiconductor)</a:t>
            </a:r>
            <a:r>
              <a:rPr lang="zh-TW" altLang="zh-TW" dirty="0" smtClean="0"/>
              <a:t>。</a:t>
            </a:r>
            <a:r>
              <a:rPr lang="zh-TW" altLang="zh-TW" dirty="0"/>
              <a:t>藉由加入五價摻質，</a:t>
            </a:r>
            <a:r>
              <a:rPr lang="zh-TW" altLang="zh-TW" dirty="0" smtClean="0"/>
              <a:t>例如</a:t>
            </a:r>
            <a:endParaRPr lang="en-US" altLang="zh-TW" dirty="0" smtClean="0"/>
          </a:p>
          <a:p>
            <a:r>
              <a:rPr lang="zh-TW" altLang="zh-TW" dirty="0" smtClean="0"/>
              <a:t>砷，</a:t>
            </a:r>
            <a:r>
              <a:rPr lang="zh-TW" altLang="zh-TW" dirty="0"/>
              <a:t>可得到一電子濃度大於電洞濃度的半導體</a:t>
            </a:r>
            <a:r>
              <a:rPr lang="zh-TW" altLang="zh-TW" dirty="0" smtClean="0"/>
              <a:t>，</a:t>
            </a:r>
            <a:r>
              <a:rPr lang="en-US" altLang="zh-TW" i="1" dirty="0"/>
              <a:t>n</a:t>
            </a:r>
            <a:r>
              <a:rPr lang="zh-TW" altLang="zh-TW" dirty="0"/>
              <a:t>型半導體</a:t>
            </a:r>
            <a:r>
              <a:rPr lang="en-US" altLang="zh-TW" dirty="0"/>
              <a:t> 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-</a:t>
            </a:r>
          </a:p>
          <a:p>
            <a:r>
              <a:rPr lang="en-US" altLang="zh-TW" dirty="0" smtClean="0"/>
              <a:t>type </a:t>
            </a:r>
            <a:r>
              <a:rPr lang="en-US" altLang="zh-TW" dirty="0"/>
              <a:t>semiconductor)</a:t>
            </a:r>
            <a:r>
              <a:rPr lang="zh-TW" altLang="zh-TW" dirty="0"/>
              <a:t>。假如我們加入三價的摻質</a:t>
            </a:r>
            <a:r>
              <a:rPr lang="zh-TW" altLang="zh-TW" dirty="0" smtClean="0"/>
              <a:t>，</a:t>
            </a:r>
            <a:r>
              <a:rPr lang="zh-TW" altLang="zh-TW" dirty="0"/>
              <a:t>可得一電</a:t>
            </a:r>
            <a:r>
              <a:rPr lang="zh-TW" altLang="zh-TW" dirty="0" smtClean="0"/>
              <a:t>洞</a:t>
            </a:r>
            <a:endParaRPr lang="en-US" altLang="zh-TW" dirty="0" smtClean="0"/>
          </a:p>
          <a:p>
            <a:r>
              <a:rPr lang="zh-TW" altLang="zh-TW" dirty="0" smtClean="0"/>
              <a:t>數目</a:t>
            </a:r>
            <a:r>
              <a:rPr lang="zh-TW" altLang="zh-TW" dirty="0"/>
              <a:t>多於電子的特性，此為</a:t>
            </a:r>
            <a:r>
              <a:rPr lang="en-US" altLang="zh-TW" i="1" dirty="0"/>
              <a:t>p</a:t>
            </a:r>
            <a:r>
              <a:rPr lang="zh-TW" altLang="zh-TW" dirty="0"/>
              <a:t>型半導體</a:t>
            </a:r>
            <a:r>
              <a:rPr lang="en-US" altLang="zh-TW" dirty="0"/>
              <a:t> (</a:t>
            </a:r>
            <a:r>
              <a:rPr lang="en-US" altLang="zh-TW" i="1" dirty="0"/>
              <a:t>p</a:t>
            </a:r>
            <a:r>
              <a:rPr lang="en-US" altLang="zh-TW" dirty="0"/>
              <a:t>-type semiconductor)</a:t>
            </a:r>
            <a:r>
              <a:rPr lang="zh-TW" altLang="zh-TW" dirty="0" smtClean="0"/>
              <a:t>。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422977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3.3  </a:t>
            </a:r>
            <a:r>
              <a:rPr lang="zh-TW" altLang="zh-TW" dirty="0"/>
              <a:t>外質半導體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560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946" y="1700808"/>
            <a:ext cx="6842438" cy="381642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089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3.3  </a:t>
            </a:r>
            <a:r>
              <a:rPr lang="zh-TW" altLang="zh-TW" dirty="0"/>
              <a:t>外質半導體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　</a:t>
            </a:r>
            <a:r>
              <a:rPr lang="zh-TW" altLang="en-US" dirty="0" smtClean="0"/>
              <a:t>　</a:t>
            </a:r>
            <a:r>
              <a:rPr lang="zh-TW" altLang="zh-TW" dirty="0" smtClean="0"/>
              <a:t>砷</a:t>
            </a:r>
            <a:r>
              <a:rPr lang="zh-TW" altLang="zh-TW" dirty="0"/>
              <a:t>原子貢獻一個電子至</a:t>
            </a:r>
            <a:r>
              <a:rPr lang="en-US" altLang="zh-TW" dirty="0"/>
              <a:t>CB</a:t>
            </a:r>
            <a:r>
              <a:rPr lang="zh-TW" altLang="zh-TW" dirty="0"/>
              <a:t>中，它稱為施體雜質</a:t>
            </a:r>
            <a:r>
              <a:rPr lang="en-US" altLang="zh-TW" dirty="0"/>
              <a:t> (donor </a:t>
            </a:r>
            <a:endParaRPr lang="en-US" altLang="zh-TW" dirty="0" smtClean="0"/>
          </a:p>
          <a:p>
            <a:r>
              <a:rPr lang="en-US" altLang="zh-TW" dirty="0" smtClean="0"/>
              <a:t>impu­rity</a:t>
            </a:r>
            <a:r>
              <a:rPr lang="en-US" altLang="zh-TW" dirty="0"/>
              <a:t>)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半導體</a:t>
            </a:r>
            <a:r>
              <a:rPr lang="zh-TW" altLang="zh-TW" dirty="0"/>
              <a:t>的傳導</a:t>
            </a:r>
            <a:r>
              <a:rPr lang="zh-TW" altLang="zh-TW" dirty="0" smtClean="0"/>
              <a:t>係數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和</a:t>
            </a:r>
            <a:r>
              <a:rPr lang="zh-TW" altLang="zh-TW" dirty="0"/>
              <a:t>電子、電洞有關</a:t>
            </a:r>
            <a:r>
              <a:rPr lang="zh-TW" altLang="zh-TW" dirty="0" smtClean="0"/>
              <a:t>，假設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分</a:t>
            </a:r>
            <a:endParaRPr lang="en-US" altLang="zh-TW" dirty="0" smtClean="0"/>
          </a:p>
          <a:p>
            <a:r>
              <a:rPr lang="zh-TW" altLang="zh-TW" dirty="0" smtClean="0"/>
              <a:t>別</a:t>
            </a:r>
            <a:r>
              <a:rPr lang="zh-TW" altLang="zh-TW" dirty="0"/>
              <a:t>為電子和電洞的漂移遷移率，</a:t>
            </a:r>
            <a:r>
              <a:rPr lang="zh-TW" altLang="zh-TW" dirty="0" smtClean="0"/>
              <a:t>則</a:t>
            </a: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3.3.1</a:t>
            </a:r>
            <a:r>
              <a:rPr lang="en-US" altLang="zh-TW" dirty="0" smtClean="0"/>
              <a:t>)</a:t>
            </a:r>
          </a:p>
          <a:p>
            <a:r>
              <a:rPr lang="zh-TW" altLang="zh-TW" dirty="0" smtClean="0"/>
              <a:t>對於</a:t>
            </a:r>
            <a:r>
              <a:rPr lang="en-US" altLang="zh-TW" dirty="0" smtClean="0"/>
              <a:t>    </a:t>
            </a:r>
            <a:r>
              <a:rPr lang="zh-TW" altLang="zh-TW" dirty="0"/>
              <a:t>型半導體就</a:t>
            </a:r>
            <a:r>
              <a:rPr lang="zh-TW" altLang="zh-TW" dirty="0" smtClean="0"/>
              <a:t>變為</a:t>
            </a:r>
            <a:endParaRPr lang="en-US" altLang="zh-TW" dirty="0" smtClean="0"/>
          </a:p>
          <a:p>
            <a:pPr>
              <a:lnSpc>
                <a:spcPts val="8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3.3.2)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5809975"/>
              </p:ext>
            </p:extLst>
          </p:nvPr>
        </p:nvGraphicFramePr>
        <p:xfrm>
          <a:off x="3491880" y="2060848"/>
          <a:ext cx="382500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175" name="Equation" r:id="rId3" imgW="190417" imgH="152334" progId="Equation.DSMT4">
                  <p:embed/>
                </p:oleObj>
              </mc:Choice>
              <mc:Fallback>
                <p:oleObj name="Equation" r:id="rId3" imgW="190417" imgH="15233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2060848"/>
                        <a:ext cx="382500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2607958"/>
              </p:ext>
            </p:extLst>
          </p:nvPr>
        </p:nvGraphicFramePr>
        <p:xfrm>
          <a:off x="7239773" y="1972800"/>
          <a:ext cx="428571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176" name="Equation" r:id="rId5" imgW="241195" imgH="203112" progId="Equation.DSMT4">
                  <p:embed/>
                </p:oleObj>
              </mc:Choice>
              <mc:Fallback>
                <p:oleObj name="Equation" r:id="rId5" imgW="241195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773" y="1972800"/>
                        <a:ext cx="428571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2388992"/>
              </p:ext>
            </p:extLst>
          </p:nvPr>
        </p:nvGraphicFramePr>
        <p:xfrm>
          <a:off x="7916995" y="1952880"/>
          <a:ext cx="47142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177" name="Equation" r:id="rId7" imgW="241195" imgH="203112" progId="Equation.DSMT4">
                  <p:embed/>
                </p:oleObj>
              </mc:Choice>
              <mc:Fallback>
                <p:oleObj name="Equation" r:id="rId7" imgW="241195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16995" y="1952880"/>
                        <a:ext cx="47142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1892707"/>
              </p:ext>
            </p:extLst>
          </p:nvPr>
        </p:nvGraphicFramePr>
        <p:xfrm>
          <a:off x="3543428" y="2780976"/>
          <a:ext cx="2057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178" name="Equation" r:id="rId9" imgW="952087" imgH="203112" progId="Equation.DSMT4">
                  <p:embed/>
                </p:oleObj>
              </mc:Choice>
              <mc:Fallback>
                <p:oleObj name="Equation" r:id="rId9" imgW="952087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3428" y="2780976"/>
                        <a:ext cx="2057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3179866"/>
              </p:ext>
            </p:extLst>
          </p:nvPr>
        </p:nvGraphicFramePr>
        <p:xfrm>
          <a:off x="1018898" y="3348000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179" name="Equation" r:id="rId11" imgW="177569" imgH="152202" progId="Equation.DSMT4">
                  <p:embed/>
                </p:oleObj>
              </mc:Choice>
              <mc:Fallback>
                <p:oleObj name="Equation" r:id="rId11" imgW="177569" imgH="152202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8898" y="3348000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8192161"/>
              </p:ext>
            </p:extLst>
          </p:nvPr>
        </p:nvGraphicFramePr>
        <p:xfrm>
          <a:off x="2850168" y="3645024"/>
          <a:ext cx="323400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180" name="Equation" r:id="rId13" imgW="1866900" imgH="457200" progId="Equation.DSMT4">
                  <p:embed/>
                </p:oleObj>
              </mc:Choice>
              <mc:Fallback>
                <p:oleObj name="Equation" r:id="rId13" imgW="1866900" imgH="4572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0168" y="3645024"/>
                        <a:ext cx="3234000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125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3.3  </a:t>
            </a:r>
            <a:r>
              <a:rPr lang="zh-TW" altLang="zh-TW" dirty="0"/>
              <a:t>外質半導體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58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007" y="1700808"/>
            <a:ext cx="6338670" cy="396044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702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3.3  </a:t>
            </a:r>
            <a:r>
              <a:rPr lang="zh-TW" altLang="zh-TW" dirty="0"/>
              <a:t>外質半導體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假如</a:t>
            </a:r>
            <a:r>
              <a:rPr lang="zh-TW" altLang="zh-TW" dirty="0"/>
              <a:t>晶體中受體摻質的濃度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遠</a:t>
            </a:r>
            <a:r>
              <a:rPr lang="zh-TW" altLang="zh-TW" dirty="0"/>
              <a:t>高於本質濃度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，</a:t>
            </a:r>
            <a:r>
              <a:rPr lang="zh-TW" altLang="zh-TW" dirty="0"/>
              <a:t>則</a:t>
            </a:r>
            <a:r>
              <a:rPr lang="zh-TW" altLang="zh-TW" dirty="0" smtClean="0"/>
              <a:t>在</a:t>
            </a:r>
            <a:endParaRPr lang="en-US" altLang="zh-TW" dirty="0" smtClean="0"/>
          </a:p>
          <a:p>
            <a:r>
              <a:rPr lang="zh-TW" altLang="zh-TW" dirty="0" smtClean="0"/>
              <a:t>室溫</a:t>
            </a:r>
            <a:r>
              <a:rPr lang="zh-TW" altLang="zh-TW" dirty="0"/>
              <a:t>下，所有的受體摻質將被游離，因</a:t>
            </a:r>
            <a:r>
              <a:rPr lang="en-US" altLang="zh-TW" dirty="0"/>
              <a:t> </a:t>
            </a:r>
            <a:r>
              <a:rPr lang="en-US" altLang="zh-TW" dirty="0" smtClean="0"/>
              <a:t>          </a:t>
            </a:r>
            <a:r>
              <a:rPr lang="zh-TW" altLang="zh-TW" dirty="0" smtClean="0"/>
              <a:t>，</a:t>
            </a:r>
            <a:r>
              <a:rPr lang="zh-TW" altLang="zh-TW" dirty="0"/>
              <a:t>而電子的</a:t>
            </a:r>
            <a:r>
              <a:rPr lang="zh-TW" altLang="zh-TW" dirty="0" smtClean="0"/>
              <a:t>濃度</a:t>
            </a:r>
            <a:endParaRPr lang="en-US" altLang="zh-TW" dirty="0" smtClean="0"/>
          </a:p>
          <a:p>
            <a:r>
              <a:rPr lang="zh-TW" altLang="zh-TW" dirty="0" smtClean="0"/>
              <a:t>可</a:t>
            </a:r>
            <a:r>
              <a:rPr lang="zh-TW" altLang="zh-TW" dirty="0"/>
              <a:t>由質量作用</a:t>
            </a:r>
            <a:r>
              <a:rPr lang="zh-TW" altLang="zh-TW" dirty="0" smtClean="0"/>
              <a:t>定律</a:t>
            </a:r>
            <a:r>
              <a:rPr lang="en-US" altLang="zh-TW" dirty="0" smtClean="0"/>
              <a:t>                 </a:t>
            </a:r>
            <a:r>
              <a:rPr lang="zh-TW" altLang="zh-TW" dirty="0"/>
              <a:t>求得，其值遠小於</a:t>
            </a:r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zh-TW" dirty="0" smtClean="0"/>
              <a:t>，</a:t>
            </a:r>
            <a:r>
              <a:rPr lang="zh-TW" altLang="zh-TW" dirty="0"/>
              <a:t>因此傳導</a:t>
            </a:r>
            <a:r>
              <a:rPr lang="zh-TW" altLang="zh-TW" dirty="0" smtClean="0"/>
              <a:t>係</a:t>
            </a:r>
            <a:endParaRPr lang="en-US" altLang="zh-TW" dirty="0" smtClean="0"/>
          </a:p>
          <a:p>
            <a:r>
              <a:rPr lang="zh-TW" altLang="zh-TW" dirty="0" smtClean="0"/>
              <a:t>數</a:t>
            </a:r>
            <a:r>
              <a:rPr lang="zh-TW" altLang="zh-TW" dirty="0"/>
              <a:t>可簡化成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</a:t>
            </a:r>
            <a:r>
              <a:rPr lang="zh-TW" altLang="zh-TW" dirty="0" smtClean="0"/>
              <a:t>，</a:t>
            </a:r>
            <a:r>
              <a:rPr lang="zh-TW" altLang="zh-TW" dirty="0"/>
              <a:t>與式</a:t>
            </a:r>
            <a:r>
              <a:rPr lang="en-US" altLang="zh-TW" dirty="0"/>
              <a:t> (3.3.2) </a:t>
            </a:r>
            <a:r>
              <a:rPr lang="zh-TW" altLang="zh-TW" dirty="0"/>
              <a:t>相似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能</a:t>
            </a:r>
            <a:r>
              <a:rPr lang="zh-TW" altLang="zh-TW" dirty="0"/>
              <a:t>帶圖中費米能階的位置，其分別在</a:t>
            </a:r>
            <a:r>
              <a:rPr lang="en-US" altLang="zh-TW" dirty="0"/>
              <a:t>CB</a:t>
            </a:r>
            <a:r>
              <a:rPr lang="zh-TW" altLang="zh-TW" dirty="0"/>
              <a:t>和</a:t>
            </a:r>
            <a:r>
              <a:rPr lang="en-US" altLang="zh-TW" dirty="0"/>
              <a:t>VB</a:t>
            </a:r>
            <a:r>
              <a:rPr lang="zh-TW" altLang="zh-TW" dirty="0"/>
              <a:t>中找到</a:t>
            </a:r>
            <a:r>
              <a:rPr lang="zh-TW" altLang="zh-TW" dirty="0" smtClean="0"/>
              <a:t>自由</a:t>
            </a:r>
            <a:endParaRPr lang="en-US" altLang="zh-TW" dirty="0" smtClean="0"/>
          </a:p>
          <a:p>
            <a:r>
              <a:rPr lang="zh-TW" altLang="zh-TW" dirty="0" smtClean="0"/>
              <a:t>電子</a:t>
            </a:r>
            <a:r>
              <a:rPr lang="zh-TW" altLang="zh-TW" dirty="0"/>
              <a:t>和電洞濃度的行為，起著平衡的</a:t>
            </a:r>
            <a:r>
              <a:rPr lang="zh-TW" altLang="zh-TW" dirty="0" smtClean="0"/>
              <a:t>作用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2220728"/>
              </p:ext>
            </p:extLst>
          </p:nvPr>
        </p:nvGraphicFramePr>
        <p:xfrm>
          <a:off x="4698000" y="1080000"/>
          <a:ext cx="57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228" name="Equation" r:id="rId3" imgW="266469" imgH="203024" progId="Equation.DSMT4">
                  <p:embed/>
                </p:oleObj>
              </mc:Choice>
              <mc:Fallback>
                <p:oleObj name="Equation" r:id="rId3" imgW="266469" imgH="20302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8000" y="1080000"/>
                        <a:ext cx="57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9807615"/>
              </p:ext>
            </p:extLst>
          </p:nvPr>
        </p:nvGraphicFramePr>
        <p:xfrm>
          <a:off x="7380312" y="1088784"/>
          <a:ext cx="3205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229" name="Equation" r:id="rId5" imgW="164957" imgH="203024" progId="Equation.DSMT4">
                  <p:embed/>
                </p:oleObj>
              </mc:Choice>
              <mc:Fallback>
                <p:oleObj name="Equation" r:id="rId5" imgW="164957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1088784"/>
                        <a:ext cx="32057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306848"/>
              </p:ext>
            </p:extLst>
          </p:nvPr>
        </p:nvGraphicFramePr>
        <p:xfrm>
          <a:off x="5569930" y="1502832"/>
          <a:ext cx="946286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230" name="Equation" r:id="rId7" imgW="457002" imgH="203112" progId="Equation.DSMT4">
                  <p:embed/>
                </p:oleObj>
              </mc:Choice>
              <mc:Fallback>
                <p:oleObj name="Equation" r:id="rId7" imgW="457002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9930" y="1502832"/>
                        <a:ext cx="946286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965557"/>
              </p:ext>
            </p:extLst>
          </p:nvPr>
        </p:nvGraphicFramePr>
        <p:xfrm>
          <a:off x="2861960" y="1916832"/>
          <a:ext cx="135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231" name="Equation" r:id="rId9" imgW="685800" imgH="228600" progId="Equation.DSMT4">
                  <p:embed/>
                </p:oleObj>
              </mc:Choice>
              <mc:Fallback>
                <p:oleObj name="Equation" r:id="rId9" imgW="685800" imgH="228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1960" y="1916832"/>
                        <a:ext cx="135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7804709"/>
              </p:ext>
            </p:extLst>
          </p:nvPr>
        </p:nvGraphicFramePr>
        <p:xfrm>
          <a:off x="6588225" y="2060848"/>
          <a:ext cx="325125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232" name="Equation" r:id="rId11" imgW="164957" imgH="152268" progId="Equation.DSMT4">
                  <p:embed/>
                </p:oleObj>
              </mc:Choice>
              <mc:Fallback>
                <p:oleObj name="Equation" r:id="rId11" imgW="164957" imgH="152268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225" y="2060848"/>
                        <a:ext cx="325125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7693299"/>
              </p:ext>
            </p:extLst>
          </p:nvPr>
        </p:nvGraphicFramePr>
        <p:xfrm>
          <a:off x="2000443" y="2366928"/>
          <a:ext cx="1360286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233" name="Equation" r:id="rId13" imgW="660113" imgH="203112" progId="Equation.DSMT4">
                  <p:embed/>
                </p:oleObj>
              </mc:Choice>
              <mc:Fallback>
                <p:oleObj name="Equation" r:id="rId13" imgW="660113" imgH="203112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443" y="2366928"/>
                        <a:ext cx="1360286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377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3.3  </a:t>
            </a:r>
            <a:r>
              <a:rPr lang="zh-TW" altLang="zh-TW" dirty="0"/>
              <a:t>外質半導體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300" y="1916832"/>
            <a:ext cx="6081399" cy="367259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268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3.3  </a:t>
            </a:r>
            <a:r>
              <a:rPr lang="zh-TW" altLang="zh-TW" dirty="0"/>
              <a:t>外質半導體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一般</a:t>
            </a:r>
            <a:r>
              <a:rPr lang="zh-TW" altLang="zh-TW" dirty="0"/>
              <a:t>是用來描述外質半導體，電子在</a:t>
            </a:r>
            <a:r>
              <a:rPr lang="en-US" altLang="zh-TW" dirty="0"/>
              <a:t> </a:t>
            </a:r>
            <a:r>
              <a:rPr lang="zh-TW" altLang="en-US" dirty="0"/>
              <a:t> </a:t>
            </a:r>
            <a:r>
              <a:rPr lang="zh-TW" altLang="en-US" dirty="0" smtClean="0"/>
              <a:t>  </a:t>
            </a:r>
            <a:r>
              <a:rPr lang="zh-TW" altLang="zh-TW" dirty="0" smtClean="0"/>
              <a:t>型</a:t>
            </a:r>
            <a:r>
              <a:rPr lang="zh-TW" altLang="zh-TW" dirty="0"/>
              <a:t>半導體中</a:t>
            </a:r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</a:p>
          <a:p>
            <a:r>
              <a:rPr lang="zh-TW" altLang="zh-TW" dirty="0" smtClean="0"/>
              <a:t>是</a:t>
            </a:r>
            <a:r>
              <a:rPr lang="zh-TW" altLang="zh-TW" dirty="0"/>
              <a:t>主要載子</a:t>
            </a:r>
            <a:r>
              <a:rPr lang="en-US" altLang="zh-TW" dirty="0"/>
              <a:t> (majority carrier)</a:t>
            </a:r>
            <a:r>
              <a:rPr lang="zh-TW" altLang="zh-TW" dirty="0"/>
              <a:t>，而電洞是少數載子</a:t>
            </a:r>
            <a:r>
              <a:rPr lang="en-US" altLang="zh-TW" dirty="0"/>
              <a:t> (minority </a:t>
            </a:r>
            <a:endParaRPr lang="en-US" altLang="zh-TW" dirty="0" smtClean="0"/>
          </a:p>
          <a:p>
            <a:r>
              <a:rPr lang="en-US" altLang="zh-TW" dirty="0" smtClean="0"/>
              <a:t>carrier</a:t>
            </a:r>
            <a:r>
              <a:rPr lang="en-US" altLang="zh-TW" dirty="0"/>
              <a:t>)</a:t>
            </a:r>
            <a:r>
              <a:rPr lang="zh-TW" altLang="zh-TW" dirty="0"/>
              <a:t>。在熱平衡下，電子</a:t>
            </a:r>
            <a:r>
              <a:rPr lang="en-US" altLang="zh-TW" dirty="0"/>
              <a:t> ( </a:t>
            </a:r>
            <a:r>
              <a:rPr lang="zh-TW" altLang="zh-TW" dirty="0"/>
              <a:t>主要載子</a:t>
            </a:r>
            <a:r>
              <a:rPr lang="en-US" altLang="zh-TW" dirty="0"/>
              <a:t> ) </a:t>
            </a:r>
            <a:r>
              <a:rPr lang="zh-TW" altLang="zh-TW" dirty="0"/>
              <a:t>在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型</a:t>
            </a:r>
            <a:r>
              <a:rPr lang="zh-TW" altLang="zh-TW" dirty="0"/>
              <a:t>半導體中的</a:t>
            </a:r>
            <a:r>
              <a:rPr lang="zh-TW" altLang="zh-TW" dirty="0" smtClean="0"/>
              <a:t>濃</a:t>
            </a:r>
            <a:endParaRPr lang="en-US" altLang="zh-TW" dirty="0" smtClean="0"/>
          </a:p>
          <a:p>
            <a:r>
              <a:rPr lang="zh-TW" altLang="zh-TW" dirty="0" smtClean="0"/>
              <a:t>度</a:t>
            </a:r>
            <a:r>
              <a:rPr lang="zh-TW" altLang="zh-TW" dirty="0"/>
              <a:t>為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，</a:t>
            </a:r>
            <a:r>
              <a:rPr lang="zh-TW" altLang="zh-TW" dirty="0"/>
              <a:t>符號的下標代表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型</a:t>
            </a:r>
            <a:r>
              <a:rPr lang="zh-TW" altLang="zh-TW" dirty="0"/>
              <a:t>半導體且為熱平衡</a:t>
            </a:r>
            <a:r>
              <a:rPr lang="en-US" altLang="zh-TW" dirty="0"/>
              <a:t> ( </a:t>
            </a:r>
            <a:r>
              <a:rPr lang="zh-TW" altLang="zh-TW" dirty="0"/>
              <a:t>並不包括</a:t>
            </a:r>
            <a:r>
              <a:rPr lang="zh-TW" altLang="zh-TW" dirty="0" smtClean="0"/>
              <a:t>光</a:t>
            </a:r>
            <a:endParaRPr lang="en-US" altLang="zh-TW" dirty="0" smtClean="0"/>
          </a:p>
          <a:p>
            <a:r>
              <a:rPr lang="zh-TW" altLang="zh-TW" dirty="0" smtClean="0"/>
              <a:t>激發 </a:t>
            </a:r>
            <a:r>
              <a:rPr lang="en-US" altLang="zh-TW" dirty="0"/>
              <a:t>)</a:t>
            </a:r>
            <a:r>
              <a:rPr lang="zh-TW" altLang="zh-TW" dirty="0"/>
              <a:t>。電洞</a:t>
            </a:r>
            <a:r>
              <a:rPr lang="en-US" altLang="zh-TW" dirty="0"/>
              <a:t> ( </a:t>
            </a:r>
            <a:r>
              <a:rPr lang="zh-TW" altLang="zh-TW" dirty="0"/>
              <a:t>少數載子</a:t>
            </a:r>
            <a:r>
              <a:rPr lang="en-US" altLang="zh-TW" dirty="0"/>
              <a:t> ) </a:t>
            </a:r>
            <a:r>
              <a:rPr lang="zh-TW" altLang="zh-TW" dirty="0"/>
              <a:t>的濃度則標記</a:t>
            </a:r>
            <a:r>
              <a:rPr lang="zh-TW" altLang="zh-TW" dirty="0" smtClean="0"/>
              <a:t>為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            </a:t>
            </a:r>
            <a:r>
              <a:rPr lang="en-US" altLang="zh-TW" dirty="0" err="1" smtClean="0"/>
              <a:t>且質</a:t>
            </a:r>
            <a:endParaRPr lang="en-US" altLang="zh-TW" dirty="0" smtClean="0"/>
          </a:p>
          <a:p>
            <a:r>
              <a:rPr lang="en-US" altLang="zh-TW" dirty="0" err="1" smtClean="0"/>
              <a:t>量作用定律</a:t>
            </a:r>
            <a:r>
              <a:rPr lang="en-US" altLang="zh-TW" dirty="0" smtClean="0"/>
              <a:t>                 ；</a:t>
            </a:r>
            <a:r>
              <a:rPr lang="zh-TW" altLang="zh-TW" dirty="0"/>
              <a:t>在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型</a:t>
            </a:r>
            <a:r>
              <a:rPr lang="zh-TW" altLang="zh-TW" dirty="0"/>
              <a:t>半導體</a:t>
            </a:r>
            <a:r>
              <a:rPr lang="zh-TW" altLang="zh-TW" dirty="0" smtClean="0"/>
              <a:t>中</a:t>
            </a:r>
            <a:r>
              <a:rPr lang="en-US" altLang="zh-TW" dirty="0" smtClean="0"/>
              <a:t>            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          且 </a:t>
            </a:r>
          </a:p>
          <a:p>
            <a:r>
              <a:rPr lang="en-US" altLang="zh-TW" dirty="0" smtClean="0"/>
              <a:t>                 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7738839"/>
              </p:ext>
            </p:extLst>
          </p:nvPr>
        </p:nvGraphicFramePr>
        <p:xfrm>
          <a:off x="5896800" y="1180800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397" name="Equation" r:id="rId3" imgW="177569" imgH="152202" progId="Equation.DSMT4">
                  <p:embed/>
                </p:oleObj>
              </mc:Choice>
              <mc:Fallback>
                <p:oleObj name="Equation" r:id="rId3" imgW="177569" imgH="15220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6800" y="1180800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916368"/>
              </p:ext>
            </p:extLst>
          </p:nvPr>
        </p:nvGraphicFramePr>
        <p:xfrm>
          <a:off x="7718864" y="1108800"/>
          <a:ext cx="1029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398" name="Equation" r:id="rId5" imgW="495085" imgH="190417" progId="Equation.DSMT4">
                  <p:embed/>
                </p:oleObj>
              </mc:Choice>
              <mc:Fallback>
                <p:oleObj name="Equation" r:id="rId5" imgW="495085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8864" y="1108800"/>
                        <a:ext cx="1029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5650433"/>
              </p:ext>
            </p:extLst>
          </p:nvPr>
        </p:nvGraphicFramePr>
        <p:xfrm>
          <a:off x="6204049" y="2052000"/>
          <a:ext cx="3841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399" name="Equation" r:id="rId7" imgW="177569" imgH="152202" progId="Equation.DSMT4">
                  <p:embed/>
                </p:oleObj>
              </mc:Choice>
              <mc:Fallback>
                <p:oleObj name="Equation" r:id="rId7" imgW="177569" imgH="152202" progId="Equation.DSMT4">
                  <p:embed/>
                  <p:pic>
                    <p:nvPicPr>
                      <p:cNvPr id="0" name="物件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4049" y="2052000"/>
                        <a:ext cx="3841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物件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9870100"/>
              </p:ext>
            </p:extLst>
          </p:nvPr>
        </p:nvGraphicFramePr>
        <p:xfrm>
          <a:off x="1033378" y="2348880"/>
          <a:ext cx="514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400" name="Equation" r:id="rId8" imgW="241195" imgH="203112" progId="Equation.DSMT4">
                  <p:embed/>
                </p:oleObj>
              </mc:Choice>
              <mc:Fallback>
                <p:oleObj name="Equation" r:id="rId8" imgW="241195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3378" y="2348880"/>
                        <a:ext cx="514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800356"/>
              </p:ext>
            </p:extLst>
          </p:nvPr>
        </p:nvGraphicFramePr>
        <p:xfrm>
          <a:off x="3851920" y="2476800"/>
          <a:ext cx="3841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401" name="Equation" r:id="rId10" imgW="177569" imgH="152202" progId="Equation.DSMT4">
                  <p:embed/>
                </p:oleObj>
              </mc:Choice>
              <mc:Fallback>
                <p:oleObj name="Equation" r:id="rId10" imgW="177569" imgH="152202" progId="Equation.DSMT4">
                  <p:embed/>
                  <p:pic>
                    <p:nvPicPr>
                      <p:cNvPr id="0" name="物件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2476800"/>
                        <a:ext cx="3841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4794146"/>
              </p:ext>
            </p:extLst>
          </p:nvPr>
        </p:nvGraphicFramePr>
        <p:xfrm>
          <a:off x="5960787" y="2816984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402" name="Equation" r:id="rId11" imgW="253780" imgH="203024" progId="Equation.DSMT4">
                  <p:embed/>
                </p:oleObj>
              </mc:Choice>
              <mc:Fallback>
                <p:oleObj name="Equation" r:id="rId11" imgW="253780" imgH="203024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0787" y="2816984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9059555"/>
              </p:ext>
            </p:extLst>
          </p:nvPr>
        </p:nvGraphicFramePr>
        <p:xfrm>
          <a:off x="6732240" y="2816984"/>
          <a:ext cx="121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403" name="Equation" r:id="rId13" imgW="558558" imgH="203112" progId="Equation.DSMT4">
                  <p:embed/>
                </p:oleObj>
              </mc:Choice>
              <mc:Fallback>
                <p:oleObj name="Equation" r:id="rId13" imgW="558558" imgH="203112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2816984"/>
                        <a:ext cx="121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0392482"/>
              </p:ext>
            </p:extLst>
          </p:nvPr>
        </p:nvGraphicFramePr>
        <p:xfrm>
          <a:off x="1980000" y="3182400"/>
          <a:ext cx="135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404" name="Equation" r:id="rId15" imgW="685800" imgH="228600" progId="Equation.DSMT4">
                  <p:embed/>
                </p:oleObj>
              </mc:Choice>
              <mc:Fallback>
                <p:oleObj name="Equation" r:id="rId15" imgW="685800" imgH="2286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0000" y="3182400"/>
                        <a:ext cx="135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5055328"/>
              </p:ext>
            </p:extLst>
          </p:nvPr>
        </p:nvGraphicFramePr>
        <p:xfrm>
          <a:off x="3806960" y="3357080"/>
          <a:ext cx="405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405" name="Equation" r:id="rId17" imgW="190417" imgH="152334" progId="Equation.DSMT4">
                  <p:embed/>
                </p:oleObj>
              </mc:Choice>
              <mc:Fallback>
                <p:oleObj name="Equation" r:id="rId17" imgW="190417" imgH="152334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6960" y="3357080"/>
                        <a:ext cx="405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0809920"/>
              </p:ext>
            </p:extLst>
          </p:nvPr>
        </p:nvGraphicFramePr>
        <p:xfrm>
          <a:off x="5652120" y="3261600"/>
          <a:ext cx="970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406" name="Equation" r:id="rId19" imgW="469696" imgH="190417" progId="Equation.DSMT4">
                  <p:embed/>
                </p:oleObj>
              </mc:Choice>
              <mc:Fallback>
                <p:oleObj name="Equation" r:id="rId19" imgW="469696" imgH="190417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3261600"/>
                        <a:ext cx="970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671929"/>
              </p:ext>
            </p:extLst>
          </p:nvPr>
        </p:nvGraphicFramePr>
        <p:xfrm>
          <a:off x="6804248" y="3261600"/>
          <a:ext cx="1143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407" name="Equation" r:id="rId21" imgW="583947" imgH="228501" progId="Equation.DSMT4">
                  <p:embed/>
                </p:oleObj>
              </mc:Choice>
              <mc:Fallback>
                <p:oleObj name="Equation" r:id="rId21" imgW="583947" imgH="228501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3261600"/>
                        <a:ext cx="1143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7501316"/>
              </p:ext>
            </p:extLst>
          </p:nvPr>
        </p:nvGraphicFramePr>
        <p:xfrm>
          <a:off x="467544" y="3609072"/>
          <a:ext cx="12480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408" name="Equation" r:id="rId23" imgW="685800" imgH="254000" progId="Equation.DSMT4">
                  <p:embed/>
                </p:oleObj>
              </mc:Choice>
              <mc:Fallback>
                <p:oleObj name="Equation" r:id="rId23" imgW="685800" imgH="2540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3609072"/>
                        <a:ext cx="1248000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02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3.3  </a:t>
            </a:r>
            <a:r>
              <a:rPr lang="zh-TW" altLang="zh-TW" dirty="0"/>
              <a:t>外質半導體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62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16" y="1772816"/>
            <a:ext cx="7986768" cy="301711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577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3.3  </a:t>
            </a:r>
            <a:r>
              <a:rPr lang="zh-TW" altLang="zh-TW" dirty="0"/>
              <a:t>外質半導體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B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補償摻雜</a:t>
            </a:r>
            <a:endParaRPr lang="en-US" altLang="zh-TW" sz="2800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補償</a:t>
            </a:r>
            <a:r>
              <a:rPr lang="zh-TW" altLang="zh-TW" dirty="0"/>
              <a:t>摻雜</a:t>
            </a:r>
            <a:r>
              <a:rPr lang="en-US" altLang="zh-TW" dirty="0"/>
              <a:t> (compensation doping)</a:t>
            </a:r>
            <a:r>
              <a:rPr lang="zh-TW" altLang="zh-TW" dirty="0"/>
              <a:t>，意味可藉由摻入施體</a:t>
            </a:r>
            <a:r>
              <a:rPr lang="zh-TW" altLang="zh-TW" dirty="0" smtClean="0"/>
              <a:t>和</a:t>
            </a:r>
            <a:endParaRPr lang="en-US" altLang="zh-TW" dirty="0" smtClean="0"/>
          </a:p>
          <a:p>
            <a:r>
              <a:rPr lang="zh-TW" altLang="zh-TW" dirty="0" smtClean="0"/>
              <a:t>受</a:t>
            </a:r>
            <a:r>
              <a:rPr lang="zh-TW" altLang="zh-TW" dirty="0"/>
              <a:t>體來控制半導體的性質。例如摻</a:t>
            </a:r>
            <a:r>
              <a:rPr lang="zh-TW" altLang="zh-TW" dirty="0" smtClean="0"/>
              <a:t>入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受</a:t>
            </a:r>
            <a:r>
              <a:rPr lang="zh-TW" altLang="zh-TW" dirty="0"/>
              <a:t>體的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型</a:t>
            </a:r>
            <a:r>
              <a:rPr lang="zh-TW" altLang="zh-TW" dirty="0"/>
              <a:t>半導體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當簡單</a:t>
            </a:r>
            <a:r>
              <a:rPr lang="zh-TW" altLang="zh-TW" dirty="0"/>
              <a:t>地加入施體</a:t>
            </a:r>
            <a:r>
              <a:rPr lang="zh-TW" altLang="zh-TW" dirty="0" smtClean="0"/>
              <a:t>直到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的</a:t>
            </a:r>
            <a:r>
              <a:rPr lang="zh-TW" altLang="zh-TW" dirty="0"/>
              <a:t>濃度</a:t>
            </a:r>
            <a:r>
              <a:rPr lang="zh-TW" altLang="zh-TW" dirty="0" smtClean="0"/>
              <a:t>大於</a:t>
            </a:r>
            <a:r>
              <a:rPr lang="en-US" altLang="zh-TW" dirty="0" smtClean="0"/>
              <a:t>       </a:t>
            </a:r>
            <a:r>
              <a:rPr lang="zh-TW" altLang="zh-TW" dirty="0"/>
              <a:t>時，可轉變為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型半</a:t>
            </a:r>
            <a:endParaRPr lang="en-US" altLang="zh-TW" dirty="0" smtClean="0"/>
          </a:p>
          <a:p>
            <a:r>
              <a:rPr lang="zh-TW" altLang="zh-TW" dirty="0" smtClean="0"/>
              <a:t>導體</a:t>
            </a:r>
            <a:r>
              <a:rPr lang="zh-TW" altLang="zh-TW" dirty="0"/>
              <a:t>，施體雜質可補償受體</a:t>
            </a:r>
            <a:r>
              <a:rPr lang="zh-TW" altLang="zh-TW" dirty="0" smtClean="0"/>
              <a:t>雜質</a:t>
            </a:r>
            <a:r>
              <a:rPr lang="zh-TW" altLang="zh-TW" dirty="0"/>
              <a:t>的效果；反之亦然。電子</a:t>
            </a:r>
            <a:r>
              <a:rPr lang="zh-TW" altLang="zh-TW" dirty="0" smtClean="0"/>
              <a:t>濃度</a:t>
            </a:r>
            <a:endParaRPr lang="en-US" altLang="zh-TW" dirty="0" smtClean="0"/>
          </a:p>
          <a:p>
            <a:r>
              <a:rPr lang="zh-TW" altLang="zh-TW" dirty="0" smtClean="0"/>
              <a:t>因此</a:t>
            </a:r>
            <a:r>
              <a:rPr lang="zh-TW" altLang="zh-TW" dirty="0"/>
              <a:t>變成</a:t>
            </a:r>
            <a:r>
              <a:rPr lang="en-US" altLang="zh-TW" dirty="0"/>
              <a:t> </a:t>
            </a:r>
            <a:r>
              <a:rPr lang="en-US" altLang="zh-TW" dirty="0" smtClean="0"/>
              <a:t>             </a:t>
            </a:r>
            <a:r>
              <a:rPr lang="zh-TW" altLang="zh-TW" dirty="0" smtClean="0"/>
              <a:t>，</a:t>
            </a:r>
            <a:r>
              <a:rPr lang="zh-TW" altLang="zh-TW" dirty="0"/>
              <a:t>只要後者</a:t>
            </a:r>
            <a:r>
              <a:rPr lang="zh-TW" altLang="zh-TW" dirty="0" smtClean="0"/>
              <a:t>大於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。</a:t>
            </a:r>
            <a:r>
              <a:rPr lang="zh-TW" altLang="zh-TW" dirty="0"/>
              <a:t>我們不能同時增加</a:t>
            </a:r>
            <a:r>
              <a:rPr lang="zh-TW" altLang="zh-TW" dirty="0" smtClean="0"/>
              <a:t>電子</a:t>
            </a:r>
            <a:endParaRPr lang="en-US" altLang="zh-TW" dirty="0" smtClean="0"/>
          </a:p>
          <a:p>
            <a:r>
              <a:rPr lang="zh-TW" altLang="zh-TW" dirty="0" smtClean="0"/>
              <a:t>和</a:t>
            </a:r>
            <a:r>
              <a:rPr lang="zh-TW" altLang="zh-TW" dirty="0"/>
              <a:t>電洞的濃度，因為這導致復合率的增加而恢復電子和電洞</a:t>
            </a:r>
            <a:r>
              <a:rPr lang="zh-TW" altLang="zh-TW" dirty="0" smtClean="0"/>
              <a:t>濃</a:t>
            </a:r>
            <a:endParaRPr lang="en-US" altLang="zh-TW" dirty="0" smtClean="0"/>
          </a:p>
          <a:p>
            <a:r>
              <a:rPr lang="zh-TW" altLang="zh-TW" dirty="0" smtClean="0"/>
              <a:t>度</a:t>
            </a:r>
            <a:r>
              <a:rPr lang="zh-TW" altLang="zh-TW" dirty="0"/>
              <a:t>至滿足</a:t>
            </a:r>
            <a:r>
              <a:rPr lang="en-US" altLang="zh-TW" dirty="0"/>
              <a:t> </a:t>
            </a:r>
            <a:r>
              <a:rPr lang="en-US" altLang="zh-TW" dirty="0" smtClean="0"/>
              <a:t>            </a:t>
            </a:r>
            <a:r>
              <a:rPr lang="zh-TW" altLang="zh-TW" dirty="0" smtClean="0"/>
              <a:t>的</a:t>
            </a:r>
            <a:r>
              <a:rPr lang="zh-TW" altLang="en-US" dirty="0" smtClean="0"/>
              <a:t>值</a:t>
            </a:r>
            <a:r>
              <a:rPr lang="zh-TW" altLang="zh-TW" dirty="0" smtClean="0"/>
              <a:t>。</a:t>
            </a:r>
            <a:r>
              <a:rPr lang="en-US" altLang="zh-TW" dirty="0" smtClean="0"/>
              <a:t>                   </a:t>
            </a:r>
            <a:r>
              <a:rPr lang="zh-TW" altLang="en-US" dirty="0" smtClean="0"/>
              <a:t>。                           。</a:t>
            </a:r>
            <a:r>
              <a:rPr lang="en-US" altLang="zh-TW" dirty="0" smtClean="0"/>
              <a:t>   </a:t>
            </a:r>
            <a:endParaRPr lang="en-US" altLang="zh-TW" dirty="0" smtClean="0"/>
          </a:p>
          <a:p>
            <a:r>
              <a:rPr lang="zh-TW" altLang="en-US" dirty="0" smtClean="0"/>
              <a:t>     。                         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8676657"/>
              </p:ext>
            </p:extLst>
          </p:nvPr>
        </p:nvGraphicFramePr>
        <p:xfrm>
          <a:off x="5313600" y="1933200"/>
          <a:ext cx="57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76" name="Equation" r:id="rId3" imgW="266469" imgH="203024" progId="Equation.DSMT4">
                  <p:embed/>
                </p:oleObj>
              </mc:Choice>
              <mc:Fallback>
                <p:oleObj name="Equation" r:id="rId3" imgW="266469" imgH="20302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3600" y="1933200"/>
                        <a:ext cx="57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2041145"/>
              </p:ext>
            </p:extLst>
          </p:nvPr>
        </p:nvGraphicFramePr>
        <p:xfrm>
          <a:off x="6687280" y="2052000"/>
          <a:ext cx="405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77" name="Equation" r:id="rId5" imgW="190417" imgH="152334" progId="Equation.DSMT4">
                  <p:embed/>
                </p:oleObj>
              </mc:Choice>
              <mc:Fallback>
                <p:oleObj name="Equation" r:id="rId5" imgW="190417" imgH="15233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7280" y="2052000"/>
                        <a:ext cx="405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01711"/>
              </p:ext>
            </p:extLst>
          </p:nvPr>
        </p:nvGraphicFramePr>
        <p:xfrm>
          <a:off x="3474000" y="2365200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78" name="Equation" r:id="rId7" imgW="253780" imgH="203024" progId="Equation.DSMT4">
                  <p:embed/>
                </p:oleObj>
              </mc:Choice>
              <mc:Fallback>
                <p:oleObj name="Equation" r:id="rId7" imgW="253780" imgH="2030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4000" y="2365200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7618386"/>
              </p:ext>
            </p:extLst>
          </p:nvPr>
        </p:nvGraphicFramePr>
        <p:xfrm>
          <a:off x="5454000" y="2365200"/>
          <a:ext cx="57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79" name="Equation" r:id="rId9" imgW="266469" imgH="203024" progId="Equation.DSMT4">
                  <p:embed/>
                </p:oleObj>
              </mc:Choice>
              <mc:Fallback>
                <p:oleObj name="Equation" r:id="rId9" imgW="266469" imgH="20302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4000" y="2365200"/>
                        <a:ext cx="57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4735924"/>
              </p:ext>
            </p:extLst>
          </p:nvPr>
        </p:nvGraphicFramePr>
        <p:xfrm>
          <a:off x="7787650" y="2456928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80" name="Equation" r:id="rId10" imgW="177569" imgH="152202" progId="Equation.DSMT4">
                  <p:embed/>
                </p:oleObj>
              </mc:Choice>
              <mc:Fallback>
                <p:oleObj name="Equation" r:id="rId10" imgW="177569" imgH="152202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7650" y="2456928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0941725"/>
              </p:ext>
            </p:extLst>
          </p:nvPr>
        </p:nvGraphicFramePr>
        <p:xfrm>
          <a:off x="1619672" y="3215529"/>
          <a:ext cx="115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81" name="Equation" r:id="rId12" imgW="533169" imgH="203112" progId="Equation.DSMT4">
                  <p:embed/>
                </p:oleObj>
              </mc:Choice>
              <mc:Fallback>
                <p:oleObj name="Equation" r:id="rId12" imgW="533169" imgH="20311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3215529"/>
                        <a:ext cx="115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2277007"/>
              </p:ext>
            </p:extLst>
          </p:nvPr>
        </p:nvGraphicFramePr>
        <p:xfrm>
          <a:off x="4860032" y="3249024"/>
          <a:ext cx="3205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82" name="Equation" r:id="rId14" imgW="164957" imgH="203024" progId="Equation.DSMT4">
                  <p:embed/>
                </p:oleObj>
              </mc:Choice>
              <mc:Fallback>
                <p:oleObj name="Equation" r:id="rId14" imgW="164957" imgH="203024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3249024"/>
                        <a:ext cx="32057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2655835"/>
              </p:ext>
            </p:extLst>
          </p:nvPr>
        </p:nvGraphicFramePr>
        <p:xfrm>
          <a:off x="1638000" y="4032000"/>
          <a:ext cx="1031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83" name="Equation" r:id="rId16" imgW="520700" imgH="228600" progId="Equation.DSMT4">
                  <p:embed/>
                </p:oleObj>
              </mc:Choice>
              <mc:Fallback>
                <p:oleObj name="Equation" r:id="rId16" imgW="520700" imgH="2286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8000" y="4032000"/>
                        <a:ext cx="1031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5212879"/>
              </p:ext>
            </p:extLst>
          </p:nvPr>
        </p:nvGraphicFramePr>
        <p:xfrm>
          <a:off x="3450913" y="4077072"/>
          <a:ext cx="1625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84" name="Equation" r:id="rId18" imgW="748975" imgH="203112" progId="Equation.DSMT4">
                  <p:embed/>
                </p:oleObj>
              </mc:Choice>
              <mc:Fallback>
                <p:oleObj name="Equation" r:id="rId18" imgW="748975" imgH="203112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0913" y="4077072"/>
                        <a:ext cx="1625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605405"/>
              </p:ext>
            </p:extLst>
          </p:nvPr>
        </p:nvGraphicFramePr>
        <p:xfrm>
          <a:off x="5195936" y="4059120"/>
          <a:ext cx="2184376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85" name="Equation" r:id="rId20" imgW="1104840" imgH="228600" progId="Equation.DSMT4">
                  <p:embed/>
                </p:oleObj>
              </mc:Choice>
              <mc:Fallback>
                <p:oleObj name="Equation" r:id="rId20" imgW="1104840" imgH="2286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5936" y="4059120"/>
                        <a:ext cx="2184376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2803543"/>
              </p:ext>
            </p:extLst>
          </p:nvPr>
        </p:nvGraphicFramePr>
        <p:xfrm>
          <a:off x="7596336" y="4076700"/>
          <a:ext cx="11747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86" name="Equation" r:id="rId22" imgW="545760" imgH="203040" progId="Equation.DSMT4">
                  <p:embed/>
                </p:oleObj>
              </mc:Choice>
              <mc:Fallback>
                <p:oleObj name="Equation" r:id="rId22" imgW="545760" imgH="203040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36" y="4076700"/>
                        <a:ext cx="117475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物件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4774026"/>
              </p:ext>
            </p:extLst>
          </p:nvPr>
        </p:nvGraphicFramePr>
        <p:xfrm>
          <a:off x="440592" y="4482000"/>
          <a:ext cx="459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87" name="Equation" r:id="rId24" imgW="215640" imgH="203040" progId="Equation.DSMT4">
                  <p:embed/>
                </p:oleObj>
              </mc:Choice>
              <mc:Fallback>
                <p:oleObj name="Equation" r:id="rId24" imgW="2156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440592" y="4482000"/>
                        <a:ext cx="459000" cy="43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物件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4254731"/>
              </p:ext>
            </p:extLst>
          </p:nvPr>
        </p:nvGraphicFramePr>
        <p:xfrm>
          <a:off x="1026000" y="4464000"/>
          <a:ext cx="2081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88" name="Equation" r:id="rId26" imgW="1054100" imgH="228600" progId="Equation.DSMT4">
                  <p:embed/>
                </p:oleObj>
              </mc:Choice>
              <mc:Fallback>
                <p:oleObj name="Equation" r:id="rId26" imgW="1054100" imgH="228600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6000" y="4464000"/>
                        <a:ext cx="2081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340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3.3  </a:t>
            </a:r>
            <a:r>
              <a:rPr lang="zh-TW" altLang="zh-TW" dirty="0"/>
              <a:t>外質半導體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C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簡</a:t>
            </a:r>
            <a:r>
              <a:rPr lang="zh-TW" altLang="zh-TW" sz="2800" dirty="0"/>
              <a:t>併和非簡併</a:t>
            </a:r>
            <a:r>
              <a:rPr lang="zh-TW" altLang="zh-TW" sz="2800" dirty="0" smtClean="0"/>
              <a:t>半導體</a:t>
            </a:r>
            <a:endParaRPr lang="en-US" altLang="zh-TW" sz="2800" dirty="0" smtClean="0"/>
          </a:p>
          <a:p>
            <a:pPr>
              <a:lnSpc>
                <a:spcPts val="8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3.2.3</a:t>
            </a:r>
            <a:r>
              <a:rPr lang="en-US" altLang="zh-TW" dirty="0" smtClean="0"/>
              <a:t>)</a:t>
            </a:r>
          </a:p>
          <a:p>
            <a:pPr>
              <a:lnSpc>
                <a:spcPts val="8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</a:t>
            </a:r>
            <a:r>
              <a:rPr lang="en-US" altLang="zh-TW" dirty="0" err="1" smtClean="0"/>
              <a:t>是在</a:t>
            </a:r>
            <a:r>
              <a:rPr lang="en-US" altLang="zh-TW" dirty="0" err="1"/>
              <a:t>CB所測得的能態密度</a:t>
            </a:r>
            <a:r>
              <a:rPr lang="en-US" altLang="zh-TW" dirty="0" smtClean="0"/>
              <a:t>，</a:t>
            </a:r>
            <a:r>
              <a:rPr lang="zh-TW" altLang="zh-TW" dirty="0"/>
              <a:t>當</a:t>
            </a:r>
            <a:r>
              <a:rPr lang="en-US" altLang="zh-TW" dirty="0"/>
              <a:t> </a:t>
            </a:r>
            <a:r>
              <a:rPr lang="en-US" altLang="zh-TW" dirty="0" smtClean="0"/>
              <a:t>            </a:t>
            </a:r>
            <a:r>
              <a:rPr lang="zh-TW" altLang="zh-TW" dirty="0" smtClean="0"/>
              <a:t>時，</a:t>
            </a:r>
            <a:r>
              <a:rPr lang="zh-TW" altLang="zh-TW" dirty="0"/>
              <a:t>波茲曼運算</a:t>
            </a:r>
            <a:r>
              <a:rPr lang="zh-TW" altLang="zh-TW" dirty="0" smtClean="0"/>
              <a:t>式</a:t>
            </a:r>
            <a:endParaRPr lang="en-US" altLang="zh-TW" dirty="0" smtClean="0"/>
          </a:p>
          <a:p>
            <a:r>
              <a:rPr lang="zh-TW" altLang="zh-TW" dirty="0" smtClean="0"/>
              <a:t>對</a:t>
            </a:r>
            <a:r>
              <a:rPr lang="en-US" altLang="zh-TW" dirty="0" smtClean="0"/>
              <a:t>   </a:t>
            </a:r>
            <a:r>
              <a:rPr lang="zh-TW" altLang="zh-TW" dirty="0" smtClean="0"/>
              <a:t>才</a:t>
            </a:r>
            <a:r>
              <a:rPr lang="zh-TW" altLang="zh-TW" dirty="0"/>
              <a:t>是有效的，而對於</a:t>
            </a:r>
            <a:r>
              <a:rPr lang="en-US" altLang="zh-TW" dirty="0"/>
              <a:t> </a:t>
            </a:r>
            <a:r>
              <a:rPr lang="en-US" altLang="zh-TW" dirty="0" smtClean="0"/>
              <a:t>           </a:t>
            </a:r>
            <a:r>
              <a:rPr lang="zh-TW" altLang="zh-TW" dirty="0"/>
              <a:t>和</a:t>
            </a:r>
            <a:r>
              <a:rPr lang="en-US" altLang="zh-TW" dirty="0"/>
              <a:t> </a:t>
            </a:r>
            <a:r>
              <a:rPr lang="en-US" altLang="zh-TW" dirty="0" smtClean="0"/>
              <a:t>          </a:t>
            </a:r>
            <a:r>
              <a:rPr lang="zh-TW" altLang="zh-TW" dirty="0" smtClean="0"/>
              <a:t>的</a:t>
            </a:r>
            <a:r>
              <a:rPr lang="zh-TW" altLang="zh-TW" dirty="0"/>
              <a:t>半導體，則稱為</a:t>
            </a:r>
            <a:r>
              <a:rPr lang="zh-TW" altLang="zh-TW" dirty="0" smtClean="0"/>
              <a:t>非</a:t>
            </a:r>
            <a:endParaRPr lang="en-US" altLang="zh-TW" dirty="0" smtClean="0"/>
          </a:p>
          <a:p>
            <a:r>
              <a:rPr lang="zh-TW" altLang="zh-TW" dirty="0" smtClean="0"/>
              <a:t>簡</a:t>
            </a:r>
            <a:r>
              <a:rPr lang="zh-TW" altLang="zh-TW" dirty="0"/>
              <a:t>併半導體</a:t>
            </a:r>
            <a:r>
              <a:rPr lang="en-US" altLang="zh-TW" dirty="0"/>
              <a:t> (non-degenerate semiconductor)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　</a:t>
            </a:r>
            <a:r>
              <a:rPr lang="zh-TW" altLang="en-US" dirty="0" smtClean="0"/>
              <a:t>　</a:t>
            </a:r>
            <a:r>
              <a:rPr lang="zh-TW" altLang="zh-TW" dirty="0" smtClean="0"/>
              <a:t>對於</a:t>
            </a:r>
            <a:r>
              <a:rPr lang="en-US" altLang="zh-TW" dirty="0" smtClean="0"/>
              <a:t>           </a:t>
            </a:r>
            <a:r>
              <a:rPr lang="zh-TW" altLang="zh-TW" dirty="0" smtClean="0"/>
              <a:t>或</a:t>
            </a:r>
            <a:r>
              <a:rPr lang="en-US" altLang="zh-TW" dirty="0" smtClean="0"/>
              <a:t>            </a:t>
            </a:r>
            <a:r>
              <a:rPr lang="zh-TW" altLang="zh-TW" dirty="0" smtClean="0"/>
              <a:t>的</a:t>
            </a:r>
            <a:r>
              <a:rPr lang="zh-TW" altLang="zh-TW" dirty="0"/>
              <a:t>半導體稱為簡併半導體</a:t>
            </a:r>
            <a:r>
              <a:rPr lang="en-US" altLang="zh-TW" dirty="0"/>
              <a:t> (</a:t>
            </a:r>
            <a:r>
              <a:rPr lang="en-US" altLang="zh-TW" dirty="0" smtClean="0"/>
              <a:t>degenerate</a:t>
            </a:r>
          </a:p>
          <a:p>
            <a:r>
              <a:rPr lang="en-US" altLang="zh-TW" dirty="0" smtClean="0"/>
              <a:t> </a:t>
            </a:r>
            <a:r>
              <a:rPr lang="en-US" altLang="zh-TW" dirty="0"/>
              <a:t>semiconductors)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簡</a:t>
            </a:r>
            <a:r>
              <a:rPr lang="zh-TW" altLang="zh-TW" dirty="0"/>
              <a:t>併半導體中有大量的載子濃度，這是由於重摻雜造成</a:t>
            </a:r>
            <a:r>
              <a:rPr lang="zh-TW" altLang="zh-TW" dirty="0" smtClean="0"/>
              <a:t>的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zh-TW" altLang="en-US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938858"/>
              </p:ext>
            </p:extLst>
          </p:nvPr>
        </p:nvGraphicFramePr>
        <p:xfrm>
          <a:off x="2987824" y="1484784"/>
          <a:ext cx="237490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66" name="Equation" r:id="rId3" imgW="1345616" imgH="444307" progId="Equation.DSMT4">
                  <p:embed/>
                </p:oleObj>
              </mc:Choice>
              <mc:Fallback>
                <p:oleObj name="Equation" r:id="rId3" imgW="1345616" imgH="444307" progId="Equation.DSMT4">
                  <p:embed/>
                  <p:pic>
                    <p:nvPicPr>
                      <p:cNvPr id="0" name="物件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484784"/>
                        <a:ext cx="2374900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1921079"/>
              </p:ext>
            </p:extLst>
          </p:nvPr>
        </p:nvGraphicFramePr>
        <p:xfrm>
          <a:off x="457314" y="2276920"/>
          <a:ext cx="514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67" name="Equation" r:id="rId5" imgW="241195" imgH="203112" progId="Equation.DSMT4">
                  <p:embed/>
                </p:oleObj>
              </mc:Choice>
              <mc:Fallback>
                <p:oleObj name="Equation" r:id="rId5" imgW="241195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314" y="2276920"/>
                        <a:ext cx="514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419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009" y="2348880"/>
            <a:ext cx="833143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823914"/>
              </p:ext>
            </p:extLst>
          </p:nvPr>
        </p:nvGraphicFramePr>
        <p:xfrm>
          <a:off x="683569" y="2816968"/>
          <a:ext cx="363375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68" name="Equation" r:id="rId8" imgW="177569" imgH="152202" progId="Equation.DSMT4">
                  <p:embed/>
                </p:oleObj>
              </mc:Choice>
              <mc:Fallback>
                <p:oleObj name="Equation" r:id="rId8" imgW="177569" imgH="152202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9" y="2816968"/>
                        <a:ext cx="363375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4200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000" y="2780928"/>
            <a:ext cx="854688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4201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000" y="2780928"/>
            <a:ext cx="828621" cy="32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4204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001" y="3645024"/>
            <a:ext cx="818901" cy="31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4205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000" y="3645024"/>
            <a:ext cx="932121" cy="31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580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3.3  </a:t>
            </a:r>
            <a:r>
              <a:rPr lang="zh-TW" altLang="zh-TW" dirty="0"/>
              <a:t>外質半導體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65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78186"/>
            <a:ext cx="6430677" cy="3750369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674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3.3  </a:t>
            </a:r>
            <a:r>
              <a:rPr lang="zh-TW" altLang="zh-TW" dirty="0"/>
              <a:t>外質半導體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D</a:t>
            </a:r>
            <a:r>
              <a:rPr lang="en-US" altLang="zh-TW" sz="2800" dirty="0" smtClean="0"/>
              <a:t>.</a:t>
            </a:r>
            <a:r>
              <a:rPr lang="zh-TW" altLang="en-US" sz="2800" dirty="0"/>
              <a:t> </a:t>
            </a:r>
            <a:r>
              <a:rPr lang="zh-TW" altLang="zh-TW" sz="2800" dirty="0" smtClean="0"/>
              <a:t>外加</a:t>
            </a:r>
            <a:r>
              <a:rPr lang="zh-TW" altLang="zh-TW" sz="2800" dirty="0"/>
              <a:t>電場下的能帶圖</a:t>
            </a:r>
            <a:endParaRPr lang="zh-TW" altLang="en-US" sz="2800" dirty="0"/>
          </a:p>
        </p:txBody>
      </p:sp>
      <p:pic>
        <p:nvPicPr>
          <p:cNvPr id="266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894" y="1556792"/>
            <a:ext cx="2616250" cy="501264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763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3.3.1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半導體</a:t>
            </a:r>
            <a:r>
              <a:rPr lang="zh-TW" altLang="zh-TW" sz="2800" dirty="0">
                <a:solidFill>
                  <a:srgbClr val="000066"/>
                </a:solidFill>
              </a:rPr>
              <a:t>中的費米能階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一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型</a:t>
            </a:r>
            <a:r>
              <a:rPr lang="zh-TW" altLang="zh-TW" sz="2000" dirty="0"/>
              <a:t>矽晶片被均勻的摻入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</a:t>
            </a:r>
            <a:r>
              <a:rPr lang="zh-TW" altLang="zh-TW" sz="2000" dirty="0" smtClean="0"/>
              <a:t>個</a:t>
            </a:r>
            <a:r>
              <a:rPr lang="zh-TW" altLang="zh-TW" sz="2000" dirty="0"/>
              <a:t>磷 </a:t>
            </a:r>
            <a:r>
              <a:rPr lang="en-US" altLang="zh-TW" sz="2000" dirty="0"/>
              <a:t>(P) </a:t>
            </a:r>
            <a:r>
              <a:rPr lang="zh-TW" altLang="zh-TW" sz="2000" dirty="0"/>
              <a:t>原子，計算相對於本質</a:t>
            </a:r>
            <a:r>
              <a:rPr lang="zh-TW" altLang="zh-TW" sz="2000" dirty="0" smtClean="0"/>
              <a:t>矽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費</a:t>
            </a:r>
            <a:r>
              <a:rPr lang="zh-TW" altLang="zh-TW" sz="2000" dirty="0"/>
              <a:t>米</a:t>
            </a:r>
            <a:r>
              <a:rPr lang="zh-TW" altLang="zh-TW" sz="2000" dirty="0" smtClean="0"/>
              <a:t>能量</a:t>
            </a:r>
            <a:r>
              <a:rPr lang="en-US" altLang="zh-TW" sz="2000" dirty="0" smtClean="0"/>
              <a:t>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費米能階位置；上述的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型</a:t>
            </a:r>
            <a:r>
              <a:rPr lang="zh-TW" altLang="zh-TW" sz="2000" dirty="0"/>
              <a:t>矽樣品，更進一步地摻</a:t>
            </a:r>
            <a:r>
              <a:rPr lang="zh-TW" altLang="zh-TW" sz="2000" dirty="0" smtClean="0"/>
              <a:t>入</a:t>
            </a:r>
            <a:r>
              <a:rPr lang="en-US" altLang="zh-TW" sz="2000" dirty="0" smtClean="0"/>
              <a:t>  </a:t>
            </a:r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      </a:t>
            </a:r>
            <a:r>
              <a:rPr lang="zh-TW" altLang="zh-TW" sz="2000" dirty="0" smtClean="0"/>
              <a:t>個</a:t>
            </a:r>
            <a:r>
              <a:rPr lang="zh-TW" altLang="zh-TW" sz="2000" dirty="0"/>
              <a:t>硼原子，計算在室溫下相對於本質矽費米能階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位置，</a:t>
            </a:r>
            <a:r>
              <a:rPr lang="zh-TW" altLang="zh-TW" sz="2000" dirty="0" smtClean="0"/>
              <a:t>及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上述</a:t>
            </a:r>
            <a:r>
              <a:rPr lang="zh-TW" altLang="zh-TW" sz="2000" dirty="0"/>
              <a:t>所提相對於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型</a:t>
            </a:r>
            <a:r>
              <a:rPr lang="zh-TW" altLang="zh-TW" sz="2000" dirty="0"/>
              <a:t>例子費米能量的費米能階位置。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</a:t>
            </a:r>
            <a:r>
              <a:rPr lang="en-US" altLang="zh-TW" sz="2000" dirty="0"/>
              <a:t>P ( </a:t>
            </a:r>
            <a:r>
              <a:rPr lang="zh-TW" altLang="zh-TW" sz="2000" dirty="0"/>
              <a:t>五族 </a:t>
            </a:r>
            <a:r>
              <a:rPr lang="en-US" altLang="zh-TW" sz="2000" dirty="0"/>
              <a:t>) </a:t>
            </a:r>
            <a:r>
              <a:rPr lang="zh-TW" altLang="zh-TW" sz="2000" dirty="0"/>
              <a:t>可得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</a:t>
            </a:r>
            <a:r>
              <a:rPr lang="zh-TW" altLang="zh-TW" sz="2000" dirty="0" smtClean="0"/>
              <a:t>的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型</a:t>
            </a:r>
            <a:r>
              <a:rPr lang="zh-TW" altLang="zh-TW" sz="2000" dirty="0"/>
              <a:t>摻雜，</a:t>
            </a:r>
            <a:r>
              <a:rPr lang="zh-TW" altLang="zh-TW" sz="2000" dirty="0" smtClean="0"/>
              <a:t>因為</a:t>
            </a:r>
            <a:r>
              <a:rPr lang="en-US" altLang="zh-TW" sz="2000" dirty="0" smtClean="0"/>
              <a:t>              (                  </a:t>
            </a:r>
            <a:r>
              <a:rPr lang="zh-TW" altLang="zh-TW" sz="2000" dirty="0" smtClean="0"/>
              <a:t>，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依據</a:t>
            </a:r>
            <a:r>
              <a:rPr lang="zh-TW" altLang="zh-TW" sz="2000" dirty="0"/>
              <a:t>表</a:t>
            </a:r>
            <a:r>
              <a:rPr lang="en-US" altLang="zh-TW" sz="2000" dirty="0"/>
              <a:t>3.1)</a:t>
            </a:r>
            <a:r>
              <a:rPr lang="zh-TW" altLang="zh-TW" sz="2000" dirty="0"/>
              <a:t>，我們有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對於本質矽，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然而對於有摻質的矽，</a:t>
            </a:r>
          </a:p>
          <a:p>
            <a:endParaRPr lang="en-US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其中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    </a:t>
            </a:r>
            <a:r>
              <a:rPr lang="zh-TW" altLang="zh-TW" sz="2000" dirty="0"/>
              <a:t>是本質和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型</a:t>
            </a:r>
            <a:r>
              <a:rPr lang="zh-TW" altLang="zh-TW" sz="2000" dirty="0"/>
              <a:t>矽的費米能階，將兩運算式相除可得，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所以</a:t>
            </a: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953221"/>
              </p:ext>
            </p:extLst>
          </p:nvPr>
        </p:nvGraphicFramePr>
        <p:xfrm>
          <a:off x="1169656" y="1160784"/>
          <a:ext cx="306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83" name="Equation" r:id="rId3" imgW="164957" imgH="152268" progId="Equation.DSMT4">
                  <p:embed/>
                </p:oleObj>
              </mc:Choice>
              <mc:Fallback>
                <p:oleObj name="Equation" r:id="rId3" imgW="164957" imgH="152268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9656" y="1160784"/>
                        <a:ext cx="306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168149"/>
              </p:ext>
            </p:extLst>
          </p:nvPr>
        </p:nvGraphicFramePr>
        <p:xfrm>
          <a:off x="3995936" y="1052736"/>
          <a:ext cx="1008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84" name="Equation" r:id="rId5" imgW="532937" imgH="215713" progId="Equation.DSMT4">
                  <p:embed/>
                </p:oleObj>
              </mc:Choice>
              <mc:Fallback>
                <p:oleObj name="Equation" r:id="rId5" imgW="532937" imgH="215713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1052736"/>
                        <a:ext cx="1008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8208844"/>
              </p:ext>
            </p:extLst>
          </p:nvPr>
        </p:nvGraphicFramePr>
        <p:xfrm>
          <a:off x="1458000" y="1463715"/>
          <a:ext cx="50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85" name="Equation" r:id="rId7" imgW="266469" imgH="190335" progId="Equation.DSMT4">
                  <p:embed/>
                </p:oleObj>
              </mc:Choice>
              <mc:Fallback>
                <p:oleObj name="Equation" r:id="rId7" imgW="266469" imgH="190335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8000" y="1463715"/>
                        <a:ext cx="50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71760"/>
              </p:ext>
            </p:extLst>
          </p:nvPr>
        </p:nvGraphicFramePr>
        <p:xfrm>
          <a:off x="4752000" y="1530000"/>
          <a:ext cx="306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86" name="Equation" r:id="rId9" imgW="164957" imgH="152268" progId="Equation.DSMT4">
                  <p:embed/>
                </p:oleObj>
              </mc:Choice>
              <mc:Fallback>
                <p:oleObj name="Equation" r:id="rId9" imgW="164957" imgH="152268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2000" y="1530000"/>
                        <a:ext cx="306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7252372"/>
              </p:ext>
            </p:extLst>
          </p:nvPr>
        </p:nvGraphicFramePr>
        <p:xfrm>
          <a:off x="8071495" y="1484784"/>
          <a:ext cx="430243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87" name="Equation" r:id="rId10" imgW="215640" imgH="177480" progId="Equation.DSMT4">
                  <p:embed/>
                </p:oleObj>
              </mc:Choice>
              <mc:Fallback>
                <p:oleObj name="Equation" r:id="rId10" imgW="215640" imgH="1774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1495" y="1484784"/>
                        <a:ext cx="430243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物件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480275"/>
              </p:ext>
            </p:extLst>
          </p:nvPr>
        </p:nvGraphicFramePr>
        <p:xfrm>
          <a:off x="432000" y="1772816"/>
          <a:ext cx="861882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88" name="Equation" r:id="rId12" imgW="469800" imgH="215640" progId="Equation.DSMT4">
                  <p:embed/>
                </p:oleObj>
              </mc:Choice>
              <mc:Fallback>
                <p:oleObj name="Equation" r:id="rId12" imgW="46980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32000" y="1772816"/>
                        <a:ext cx="861882" cy="39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物件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9263545"/>
              </p:ext>
            </p:extLst>
          </p:nvPr>
        </p:nvGraphicFramePr>
        <p:xfrm>
          <a:off x="6732000" y="1808864"/>
          <a:ext cx="5544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89" name="Equation" r:id="rId14" imgW="266469" imgH="190335" progId="Equation.DSMT4">
                  <p:embed/>
                </p:oleObj>
              </mc:Choice>
              <mc:Fallback>
                <p:oleObj name="Equation" r:id="rId14" imgW="266469" imgH="190335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000" y="1808864"/>
                        <a:ext cx="5544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物件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3213980"/>
              </p:ext>
            </p:extLst>
          </p:nvPr>
        </p:nvGraphicFramePr>
        <p:xfrm>
          <a:off x="2267744" y="2260800"/>
          <a:ext cx="27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90" name="Equation" r:id="rId15" imgW="139639" imgH="152334" progId="Equation.DSMT4">
                  <p:embed/>
                </p:oleObj>
              </mc:Choice>
              <mc:Fallback>
                <p:oleObj name="Equation" r:id="rId15" imgW="139639" imgH="152334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260800"/>
                        <a:ext cx="270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物件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950429"/>
              </p:ext>
            </p:extLst>
          </p:nvPr>
        </p:nvGraphicFramePr>
        <p:xfrm>
          <a:off x="2501952" y="2870984"/>
          <a:ext cx="1638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91" name="Equation" r:id="rId17" imgW="863225" imgH="215806" progId="Equation.DSMT4">
                  <p:embed/>
                </p:oleObj>
              </mc:Choice>
              <mc:Fallback>
                <p:oleObj name="Equation" r:id="rId17" imgW="863225" imgH="215806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1952" y="2870984"/>
                        <a:ext cx="1638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物件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9084368"/>
              </p:ext>
            </p:extLst>
          </p:nvPr>
        </p:nvGraphicFramePr>
        <p:xfrm>
          <a:off x="4338008" y="2996984"/>
          <a:ext cx="306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92" name="Equation" r:id="rId19" imgW="164957" imgH="152268" progId="Equation.DSMT4">
                  <p:embed/>
                </p:oleObj>
              </mc:Choice>
              <mc:Fallback>
                <p:oleObj name="Equation" r:id="rId19" imgW="164957" imgH="152268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8008" y="2996984"/>
                        <a:ext cx="306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7284" name="Picture 20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943" y="2970000"/>
            <a:ext cx="738321" cy="2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4" name="物件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0891140"/>
              </p:ext>
            </p:extLst>
          </p:nvPr>
        </p:nvGraphicFramePr>
        <p:xfrm>
          <a:off x="7164288" y="2889037"/>
          <a:ext cx="110191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93" name="Equation" r:id="rId21" imgW="609336" imgH="215806" progId="Equation.DSMT4">
                  <p:embed/>
                </p:oleObj>
              </mc:Choice>
              <mc:Fallback>
                <p:oleObj name="Equation" r:id="rId21" imgW="609336" imgH="215806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288" y="2889037"/>
                        <a:ext cx="110191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物件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1092741"/>
              </p:ext>
            </p:extLst>
          </p:nvPr>
        </p:nvGraphicFramePr>
        <p:xfrm>
          <a:off x="2627784" y="3258000"/>
          <a:ext cx="1893287" cy="4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94" name="Equation" r:id="rId23" imgW="1028254" imgH="215806" progId="Equation.DSMT4">
                  <p:embed/>
                </p:oleObj>
              </mc:Choice>
              <mc:Fallback>
                <p:oleObj name="Equation" r:id="rId23" imgW="1028254" imgH="215806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3258000"/>
                        <a:ext cx="1893287" cy="40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物件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0942422"/>
              </p:ext>
            </p:extLst>
          </p:nvPr>
        </p:nvGraphicFramePr>
        <p:xfrm>
          <a:off x="2915816" y="3681072"/>
          <a:ext cx="3247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95" name="Equation" r:id="rId25" imgW="1562100" imgH="190500" progId="Equation.DSMT4">
                  <p:embed/>
                </p:oleObj>
              </mc:Choice>
              <mc:Fallback>
                <p:oleObj name="Equation" r:id="rId25" imgW="1562100" imgH="19050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3681072"/>
                        <a:ext cx="3247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物件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4322459"/>
              </p:ext>
            </p:extLst>
          </p:nvPr>
        </p:nvGraphicFramePr>
        <p:xfrm>
          <a:off x="2555776" y="4437112"/>
          <a:ext cx="3801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96" name="Equation" r:id="rId27" imgW="1828800" imgH="190500" progId="Equation.DSMT4">
                  <p:embed/>
                </p:oleObj>
              </mc:Choice>
              <mc:Fallback>
                <p:oleObj name="Equation" r:id="rId27" imgW="1828800" imgH="19050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4437112"/>
                        <a:ext cx="3801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物件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3440892"/>
              </p:ext>
            </p:extLst>
          </p:nvPr>
        </p:nvGraphicFramePr>
        <p:xfrm>
          <a:off x="899592" y="4833200"/>
          <a:ext cx="5544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97" name="Equation" r:id="rId29" imgW="266469" imgH="190335" progId="Equation.DSMT4">
                  <p:embed/>
                </p:oleObj>
              </mc:Choice>
              <mc:Fallback>
                <p:oleObj name="Equation" r:id="rId29" imgW="266469" imgH="190335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833200"/>
                        <a:ext cx="5544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物件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1375530"/>
              </p:ext>
            </p:extLst>
          </p:nvPr>
        </p:nvGraphicFramePr>
        <p:xfrm>
          <a:off x="1621536" y="4833200"/>
          <a:ext cx="574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98" name="Equation" r:id="rId30" imgW="279400" imgH="190500" progId="Equation.DSMT4">
                  <p:embed/>
                </p:oleObj>
              </mc:Choice>
              <mc:Fallback>
                <p:oleObj name="Equation" r:id="rId30" imgW="279400" imgH="190500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1536" y="4833200"/>
                        <a:ext cx="574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物件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918353"/>
              </p:ext>
            </p:extLst>
          </p:nvPr>
        </p:nvGraphicFramePr>
        <p:xfrm>
          <a:off x="3150000" y="4914000"/>
          <a:ext cx="306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99" name="Equation" r:id="rId32" imgW="164957" imgH="152268" progId="Equation.DSMT4">
                  <p:embed/>
                </p:oleObj>
              </mc:Choice>
              <mc:Fallback>
                <p:oleObj name="Equation" r:id="rId32" imgW="164957" imgH="152268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0000" y="4914000"/>
                        <a:ext cx="306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物件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1405172"/>
              </p:ext>
            </p:extLst>
          </p:nvPr>
        </p:nvGraphicFramePr>
        <p:xfrm>
          <a:off x="2809976" y="5220000"/>
          <a:ext cx="3346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00" name="Equation" r:id="rId33" imgW="1612900" imgH="190500" progId="Equation.DSMT4">
                  <p:embed/>
                </p:oleObj>
              </mc:Choice>
              <mc:Fallback>
                <p:oleObj name="Equation" r:id="rId33" imgW="1612900" imgH="190500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9976" y="5220000"/>
                        <a:ext cx="3346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物件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6318052"/>
              </p:ext>
            </p:extLst>
          </p:nvPr>
        </p:nvGraphicFramePr>
        <p:xfrm>
          <a:off x="1475656" y="5589240"/>
          <a:ext cx="6534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01" name="Equation" r:id="rId35" imgW="3454400" imgH="215900" progId="Equation.DSMT4">
                  <p:embed/>
                </p:oleObj>
              </mc:Choice>
              <mc:Fallback>
                <p:oleObj name="Equation" r:id="rId35" imgW="3454400" imgH="215900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5589240"/>
                        <a:ext cx="6534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312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3.3.1   </a:t>
            </a:r>
            <a:r>
              <a:rPr lang="zh-TW" altLang="zh-TW" sz="2800" dirty="0">
                <a:solidFill>
                  <a:srgbClr val="000066"/>
                </a:solidFill>
              </a:rPr>
              <a:t>半導體中的費米能</a:t>
            </a:r>
            <a:r>
              <a:rPr lang="zh-TW" altLang="zh-TW" sz="2800" dirty="0" smtClean="0">
                <a:solidFill>
                  <a:srgbClr val="000066"/>
                </a:solidFill>
              </a:rPr>
              <a:t>階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當</a:t>
            </a:r>
            <a:r>
              <a:rPr lang="zh-TW" altLang="zh-TW" sz="2000" dirty="0"/>
              <a:t>晶片更進一步摻入硼，受體</a:t>
            </a:r>
            <a:r>
              <a:rPr lang="zh-TW" altLang="zh-TW" sz="2000" dirty="0" smtClean="0"/>
              <a:t>濃度</a:t>
            </a:r>
            <a:r>
              <a:rPr lang="en-US" altLang="zh-TW" sz="2000" dirty="0" smtClean="0"/>
              <a:t>                                                     </a:t>
            </a:r>
            <a:r>
              <a:rPr lang="zh-TW" altLang="zh-TW" sz="2000" dirty="0" smtClean="0"/>
              <a:t>，半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導體</a:t>
            </a:r>
            <a:r>
              <a:rPr lang="zh-TW" altLang="zh-TW" sz="2000" dirty="0"/>
              <a:t>是補償摻雜，同時由於補償作用，會將半導體反轉成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型</a:t>
            </a:r>
            <a:r>
              <a:rPr lang="zh-TW" altLang="zh-TW" sz="2000" dirty="0"/>
              <a:t>矽，</a:t>
            </a:r>
            <a:r>
              <a:rPr lang="en-US" altLang="zh-TW" sz="2000" dirty="0"/>
              <a:t>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                                            </a:t>
            </a:r>
            <a:r>
              <a:rPr lang="zh-TW" altLang="zh-TW" sz="2000" dirty="0" smtClean="0"/>
              <a:t>。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對於本質矽，</a:t>
            </a:r>
          </a:p>
          <a:p>
            <a:r>
              <a:rPr lang="en-US" altLang="zh-TW" sz="2000" dirty="0" smtClean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然而對於有摻質的矽，</a:t>
            </a:r>
          </a:p>
          <a:p>
            <a:r>
              <a:rPr lang="en-US" altLang="zh-TW" sz="2000" dirty="0" smtClean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其中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各</a:t>
            </a:r>
            <a:r>
              <a:rPr lang="zh-TW" altLang="zh-TW" sz="2000" dirty="0"/>
              <a:t>是本質和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型</a:t>
            </a:r>
            <a:r>
              <a:rPr lang="zh-TW" altLang="zh-TW" sz="2000" dirty="0"/>
              <a:t>矽的費米能階，將兩算式相除，</a:t>
            </a:r>
          </a:p>
          <a:p>
            <a:r>
              <a:rPr lang="en-US" altLang="zh-TW" sz="2000" dirty="0" smtClean="0"/>
              <a:t> </a:t>
            </a:r>
            <a:endParaRPr lang="zh-TW" altLang="zh-TW" sz="2000" dirty="0"/>
          </a:p>
          <a:p>
            <a:r>
              <a:rPr lang="zh-TW" altLang="zh-TW" sz="2000" dirty="0"/>
              <a:t>所以　</a:t>
            </a:r>
            <a:r>
              <a:rPr lang="en-US" altLang="zh-TW" sz="2000" dirty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負值表示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低於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517632"/>
              </p:ext>
            </p:extLst>
          </p:nvPr>
        </p:nvGraphicFramePr>
        <p:xfrm>
          <a:off x="4752000" y="1052736"/>
          <a:ext cx="3391826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73" name="Equation" r:id="rId3" imgW="1879600" imgH="215900" progId="Equation.DSMT4">
                  <p:embed/>
                </p:oleObj>
              </mc:Choice>
              <mc:Fallback>
                <p:oleObj name="Equation" r:id="rId3" imgW="1879600" imgH="2159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2000" y="1052736"/>
                        <a:ext cx="3391826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1741667"/>
              </p:ext>
            </p:extLst>
          </p:nvPr>
        </p:nvGraphicFramePr>
        <p:xfrm>
          <a:off x="6750280" y="1530000"/>
          <a:ext cx="342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74" name="Equation" r:id="rId5" imgW="177569" imgH="152202" progId="Equation.DSMT4">
                  <p:embed/>
                </p:oleObj>
              </mc:Choice>
              <mc:Fallback>
                <p:oleObj name="Equation" r:id="rId5" imgW="177569" imgH="15220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0280" y="1530000"/>
                        <a:ext cx="342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5656833"/>
              </p:ext>
            </p:extLst>
          </p:nvPr>
        </p:nvGraphicFramePr>
        <p:xfrm>
          <a:off x="7776000" y="1468800"/>
          <a:ext cx="955675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75" name="Equation" r:id="rId7" imgW="507960" imgH="190440" progId="Equation.DSMT4">
                  <p:embed/>
                </p:oleObj>
              </mc:Choice>
              <mc:Fallback>
                <p:oleObj name="Equation" r:id="rId7" imgW="507960" imgH="1904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6000" y="1468800"/>
                        <a:ext cx="955675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物件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8944559"/>
              </p:ext>
            </p:extLst>
          </p:nvPr>
        </p:nvGraphicFramePr>
        <p:xfrm>
          <a:off x="427685" y="1772816"/>
          <a:ext cx="3424235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76" name="Equation" r:id="rId9" imgW="1866600" imgH="215640" progId="Equation.DSMT4">
                  <p:embed/>
                </p:oleObj>
              </mc:Choice>
              <mc:Fallback>
                <p:oleObj name="Equation" r:id="rId9" imgW="186660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27685" y="1772816"/>
                        <a:ext cx="3424235" cy="39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物件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141615"/>
              </p:ext>
            </p:extLst>
          </p:nvPr>
        </p:nvGraphicFramePr>
        <p:xfrm>
          <a:off x="2843808" y="2528944"/>
          <a:ext cx="3702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77" name="Equation" r:id="rId11" imgW="1778000" imgH="190500" progId="Equation.DSMT4">
                  <p:embed/>
                </p:oleObj>
              </mc:Choice>
              <mc:Fallback>
                <p:oleObj name="Equation" r:id="rId11" imgW="1778000" imgH="1905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2528944"/>
                        <a:ext cx="3702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物件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000460"/>
              </p:ext>
            </p:extLst>
          </p:nvPr>
        </p:nvGraphicFramePr>
        <p:xfrm>
          <a:off x="2492803" y="3356992"/>
          <a:ext cx="416742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78" name="Equation" r:id="rId13" imgW="2108200" imgH="203200" progId="Equation.DSMT4">
                  <p:embed/>
                </p:oleObj>
              </mc:Choice>
              <mc:Fallback>
                <p:oleObj name="Equation" r:id="rId13" imgW="2108200" imgH="2032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2803" y="3356992"/>
                        <a:ext cx="416742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物件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3100020"/>
              </p:ext>
            </p:extLst>
          </p:nvPr>
        </p:nvGraphicFramePr>
        <p:xfrm>
          <a:off x="899592" y="3744000"/>
          <a:ext cx="50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79" name="Equation" r:id="rId15" imgW="266469" imgH="190335" progId="Equation.DSMT4">
                  <p:embed/>
                </p:oleObj>
              </mc:Choice>
              <mc:Fallback>
                <p:oleObj name="Equation" r:id="rId15" imgW="266469" imgH="190335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3744000"/>
                        <a:ext cx="50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物件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5971505"/>
              </p:ext>
            </p:extLst>
          </p:nvPr>
        </p:nvGraphicFramePr>
        <p:xfrm>
          <a:off x="1602000" y="3762000"/>
          <a:ext cx="497143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80" name="Equation" r:id="rId17" imgW="279279" imgH="203112" progId="Equation.DSMT4">
                  <p:embed/>
                </p:oleObj>
              </mc:Choice>
              <mc:Fallback>
                <p:oleObj name="Equation" r:id="rId17" imgW="279279" imgH="203112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2000" y="3762000"/>
                        <a:ext cx="497143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物件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9760401"/>
              </p:ext>
            </p:extLst>
          </p:nvPr>
        </p:nvGraphicFramePr>
        <p:xfrm>
          <a:off x="3347864" y="3816000"/>
          <a:ext cx="342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81" name="Equation" r:id="rId19" imgW="177569" imgH="152202" progId="Equation.DSMT4">
                  <p:embed/>
                </p:oleObj>
              </mc:Choice>
              <mc:Fallback>
                <p:oleObj name="Equation" r:id="rId19" imgW="177569" imgH="152202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3816000"/>
                        <a:ext cx="342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物件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0387495"/>
              </p:ext>
            </p:extLst>
          </p:nvPr>
        </p:nvGraphicFramePr>
        <p:xfrm>
          <a:off x="2987824" y="4149080"/>
          <a:ext cx="311142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82" name="Equation" r:id="rId20" imgW="1574800" imgH="203200" progId="Equation.DSMT4">
                  <p:embed/>
                </p:oleObj>
              </mc:Choice>
              <mc:Fallback>
                <p:oleObj name="Equation" r:id="rId20" imgW="1574800" imgH="2032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4149080"/>
                        <a:ext cx="311142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物件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9079316"/>
              </p:ext>
            </p:extLst>
          </p:nvPr>
        </p:nvGraphicFramePr>
        <p:xfrm>
          <a:off x="990000" y="4514400"/>
          <a:ext cx="7499400" cy="4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83" name="Equation" r:id="rId22" imgW="4102100" imgH="228600" progId="Equation.DSMT4">
                  <p:embed/>
                </p:oleObj>
              </mc:Choice>
              <mc:Fallback>
                <p:oleObj name="Equation" r:id="rId22" imgW="4102100" imgH="2286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000" y="4514400"/>
                        <a:ext cx="7499400" cy="417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物件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7442042"/>
              </p:ext>
            </p:extLst>
          </p:nvPr>
        </p:nvGraphicFramePr>
        <p:xfrm>
          <a:off x="1468800" y="4968000"/>
          <a:ext cx="497143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84" name="Equation" r:id="rId24" imgW="279279" imgH="203112" progId="Equation.DSMT4">
                  <p:embed/>
                </p:oleObj>
              </mc:Choice>
              <mc:Fallback>
                <p:oleObj name="Equation" r:id="rId24" imgW="279279" imgH="203112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8800" y="4968000"/>
                        <a:ext cx="497143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物件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0659958"/>
              </p:ext>
            </p:extLst>
          </p:nvPr>
        </p:nvGraphicFramePr>
        <p:xfrm>
          <a:off x="2448000" y="49680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85" name="Equation" r:id="rId25" imgW="228600" imgH="190500" progId="Equation.DSMT4">
                  <p:embed/>
                </p:oleObj>
              </mc:Choice>
              <mc:Fallback>
                <p:oleObj name="Equation" r:id="rId25" imgW="228600" imgH="1905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8000" y="49680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580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3.3.2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en-US" altLang="zh-TW" sz="2800" i="1" dirty="0" smtClean="0">
                <a:solidFill>
                  <a:srgbClr val="000066"/>
                </a:solidFill>
              </a:rPr>
              <a:t>n</a:t>
            </a:r>
            <a:r>
              <a:rPr lang="en-US" altLang="zh-TW" sz="2800" dirty="0" smtClean="0">
                <a:solidFill>
                  <a:srgbClr val="000066"/>
                </a:solidFill>
              </a:rPr>
              <a:t>-Si</a:t>
            </a:r>
            <a:r>
              <a:rPr lang="zh-TW" altLang="zh-TW" sz="2800" dirty="0">
                <a:solidFill>
                  <a:srgbClr val="000066"/>
                </a:solidFill>
              </a:rPr>
              <a:t>的傳導性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zh-TW" altLang="zh-TW" sz="2000" dirty="0"/>
              <a:t>一個純粹本質矽晶體。在溫度為</a:t>
            </a:r>
            <a:r>
              <a:rPr lang="en-US" altLang="zh-TW" sz="2000" dirty="0"/>
              <a:t>300 K</a:t>
            </a:r>
            <a:r>
              <a:rPr lang="zh-TW" altLang="zh-TW" sz="2000" dirty="0"/>
              <a:t>時，其本質電導率為何？</a:t>
            </a:r>
            <a:r>
              <a:rPr lang="zh-TW" altLang="zh-TW" sz="2000" dirty="0" smtClean="0"/>
              <a:t>在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已</a:t>
            </a:r>
            <a:r>
              <a:rPr lang="zh-TW" altLang="zh-TW" sz="2000" dirty="0"/>
              <a:t>摻雜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</a:t>
            </a:r>
            <a:r>
              <a:rPr lang="zh-TW" altLang="zh-TW" sz="2000" dirty="0" smtClean="0"/>
              <a:t>磷</a:t>
            </a:r>
            <a:r>
              <a:rPr lang="en-US" altLang="zh-TW" sz="2000" dirty="0" smtClean="0"/>
              <a:t> </a:t>
            </a:r>
            <a:r>
              <a:rPr lang="en-US" altLang="zh-TW" sz="2000" dirty="0"/>
              <a:t>(P) </a:t>
            </a:r>
            <a:r>
              <a:rPr lang="zh-TW" altLang="zh-TW" sz="2000" dirty="0"/>
              <a:t>施子之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型</a:t>
            </a:r>
            <a:r>
              <a:rPr lang="en-US" altLang="zh-TW" sz="2000" dirty="0"/>
              <a:t>Si</a:t>
            </a:r>
            <a:r>
              <a:rPr lang="zh-TW" altLang="zh-TW" sz="2000" dirty="0"/>
              <a:t>晶體，其電子和電洞濃度為何。若</a:t>
            </a:r>
            <a:r>
              <a:rPr lang="zh-TW" altLang="zh-TW" sz="2000" dirty="0" smtClean="0"/>
              <a:t>在此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摻雜</a:t>
            </a:r>
            <a:r>
              <a:rPr lang="zh-TW" altLang="zh-TW" sz="2000" dirty="0"/>
              <a:t>劑濃度下，電子漂流遷移率約為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則電導率為何？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本質</a:t>
            </a:r>
            <a:r>
              <a:rPr lang="zh-TW" altLang="zh-TW" sz="2000" dirty="0" smtClean="0"/>
              <a:t>濃度</a:t>
            </a:r>
            <a:r>
              <a:rPr lang="en-US" altLang="zh-TW" sz="2000" dirty="0" smtClean="0"/>
              <a:t>                         </a:t>
            </a:r>
            <a:r>
              <a:rPr lang="zh-TW" altLang="zh-TW" sz="2000" dirty="0"/>
              <a:t>，所以本質導電率為</a:t>
            </a:r>
          </a:p>
          <a:p>
            <a:endParaRPr lang="en-US" altLang="zh-TW" sz="2000" dirty="0" smtClean="0"/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考慮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型</a:t>
            </a:r>
            <a:r>
              <a:rPr lang="zh-TW" altLang="zh-TW" sz="2000" dirty="0"/>
              <a:t>矽</a:t>
            </a:r>
            <a:r>
              <a:rPr lang="zh-TW" altLang="zh-TW" sz="2000" dirty="0" smtClean="0"/>
              <a:t>。</a:t>
            </a:r>
            <a:r>
              <a:rPr lang="en-US" altLang="zh-TW" sz="2000" dirty="0" smtClean="0"/>
              <a:t>                                                </a:t>
            </a:r>
            <a:r>
              <a:rPr lang="zh-TW" altLang="zh-TW" sz="2000" dirty="0"/>
              <a:t>，電子濃度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</a:t>
            </a:r>
            <a:r>
              <a:rPr lang="zh-TW" altLang="zh-TW" sz="2000" dirty="0" smtClean="0"/>
              <a:t>且</a:t>
            </a:r>
            <a:r>
              <a:rPr lang="en-US" altLang="zh-TW" sz="2000" dirty="0" smtClean="0"/>
              <a:t>  </a:t>
            </a:r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                                             </a:t>
            </a:r>
            <a:r>
              <a:rPr lang="zh-TW" altLang="zh-TW" sz="2000" dirty="0" smtClean="0"/>
              <a:t>；與</a:t>
            </a:r>
            <a:r>
              <a:rPr lang="en-US" altLang="zh-TW" sz="2000" dirty="0" smtClean="0"/>
              <a:t>     </a:t>
            </a:r>
            <a:r>
              <a:rPr lang="zh-TW" altLang="zh-TW" sz="2000" dirty="0"/>
              <a:t>相比可以忽略</a:t>
            </a:r>
            <a:r>
              <a:rPr lang="zh-TW" altLang="zh-TW" sz="2000" dirty="0" smtClean="0"/>
              <a:t>。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導電</a:t>
            </a:r>
            <a:r>
              <a:rPr lang="zh-TW" altLang="zh-TW" sz="2000" dirty="0"/>
              <a:t>率為</a:t>
            </a:r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7488015"/>
              </p:ext>
            </p:extLst>
          </p:nvPr>
        </p:nvGraphicFramePr>
        <p:xfrm>
          <a:off x="1206000" y="1412776"/>
          <a:ext cx="10330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560" name="Equation" r:id="rId3" imgW="571252" imgH="215806" progId="Equation.DSMT4">
                  <p:embed/>
                </p:oleObj>
              </mc:Choice>
              <mc:Fallback>
                <p:oleObj name="Equation" r:id="rId3" imgW="571252" imgH="21580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000" y="1412776"/>
                        <a:ext cx="10330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845342"/>
              </p:ext>
            </p:extLst>
          </p:nvPr>
        </p:nvGraphicFramePr>
        <p:xfrm>
          <a:off x="3672000" y="1530000"/>
          <a:ext cx="306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561" name="Equation" r:id="rId5" imgW="164957" imgH="152268" progId="Equation.DSMT4">
                  <p:embed/>
                </p:oleObj>
              </mc:Choice>
              <mc:Fallback>
                <p:oleObj name="Equation" r:id="rId5" imgW="164957" imgH="152268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2000" y="1530000"/>
                        <a:ext cx="306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2095771"/>
              </p:ext>
            </p:extLst>
          </p:nvPr>
        </p:nvGraphicFramePr>
        <p:xfrm>
          <a:off x="4499992" y="1772816"/>
          <a:ext cx="160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562" name="Equation" r:id="rId7" imgW="850531" imgH="215806" progId="Equation.DSMT4">
                  <p:embed/>
                </p:oleObj>
              </mc:Choice>
              <mc:Fallback>
                <p:oleObj name="Equation" r:id="rId7" imgW="850531" imgH="215806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1772816"/>
                        <a:ext cx="160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8764873"/>
              </p:ext>
            </p:extLst>
          </p:nvPr>
        </p:nvGraphicFramePr>
        <p:xfrm>
          <a:off x="1962000" y="2520000"/>
          <a:ext cx="165286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563" name="Equation" r:id="rId9" imgW="914003" imgH="215806" progId="Equation.DSMT4">
                  <p:embed/>
                </p:oleObj>
              </mc:Choice>
              <mc:Fallback>
                <p:oleObj name="Equation" r:id="rId9" imgW="914003" imgH="215806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2000" y="2520000"/>
                        <a:ext cx="165286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4231656"/>
              </p:ext>
            </p:extLst>
          </p:nvPr>
        </p:nvGraphicFramePr>
        <p:xfrm>
          <a:off x="1308393" y="2924944"/>
          <a:ext cx="6791999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564" name="Equation" r:id="rId11" imgW="3593880" imgH="419040" progId="Equation.DSMT4">
                  <p:embed/>
                </p:oleObj>
              </mc:Choice>
              <mc:Fallback>
                <p:oleObj name="Equation" r:id="rId11" imgW="3593880" imgH="4190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8393" y="2924944"/>
                        <a:ext cx="6791999" cy="792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物件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0064324"/>
              </p:ext>
            </p:extLst>
          </p:nvPr>
        </p:nvGraphicFramePr>
        <p:xfrm>
          <a:off x="918000" y="3816000"/>
          <a:ext cx="325125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565" name="Equation" r:id="rId13" imgW="164957" imgH="152268" progId="Equation.DSMT4">
                  <p:embed/>
                </p:oleObj>
              </mc:Choice>
              <mc:Fallback>
                <p:oleObj name="Equation" r:id="rId13" imgW="164957" imgH="152268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8000" y="3816000"/>
                        <a:ext cx="325125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物件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8406172"/>
              </p:ext>
            </p:extLst>
          </p:nvPr>
        </p:nvGraphicFramePr>
        <p:xfrm>
          <a:off x="1944000" y="3717032"/>
          <a:ext cx="309913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566" name="Equation" r:id="rId14" imgW="1713756" imgH="215806" progId="Equation.DSMT4">
                  <p:embed/>
                </p:oleObj>
              </mc:Choice>
              <mc:Fallback>
                <p:oleObj name="Equation" r:id="rId14" imgW="1713756" imgH="215806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4000" y="3717032"/>
                        <a:ext cx="309913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物件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6500449"/>
              </p:ext>
            </p:extLst>
          </p:nvPr>
        </p:nvGraphicFramePr>
        <p:xfrm>
          <a:off x="6300192" y="3717032"/>
          <a:ext cx="1928348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567" name="Equation" r:id="rId16" imgW="1066337" imgH="215806" progId="Equation.DSMT4">
                  <p:embed/>
                </p:oleObj>
              </mc:Choice>
              <mc:Fallback>
                <p:oleObj name="Equation" r:id="rId16" imgW="1066337" imgH="215806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3717032"/>
                        <a:ext cx="1928348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物件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940645"/>
              </p:ext>
            </p:extLst>
          </p:nvPr>
        </p:nvGraphicFramePr>
        <p:xfrm>
          <a:off x="385757" y="4077072"/>
          <a:ext cx="490632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568" name="Equation" r:id="rId18" imgW="2641320" imgH="215640" progId="Equation.DSMT4">
                  <p:embed/>
                </p:oleObj>
              </mc:Choice>
              <mc:Fallback>
                <p:oleObj name="Equation" r:id="rId18" imgW="2641320" imgH="21564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57" y="4077072"/>
                        <a:ext cx="490632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物件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6379679"/>
              </p:ext>
            </p:extLst>
          </p:nvPr>
        </p:nvGraphicFramePr>
        <p:xfrm>
          <a:off x="5759043" y="4203120"/>
          <a:ext cx="325125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569" name="Equation" r:id="rId20" imgW="164957" imgH="152268" progId="Equation.DSMT4">
                  <p:embed/>
                </p:oleObj>
              </mc:Choice>
              <mc:Fallback>
                <p:oleObj name="Equation" r:id="rId20" imgW="164957" imgH="152268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9043" y="4203120"/>
                        <a:ext cx="325125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物件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6593695"/>
              </p:ext>
            </p:extLst>
          </p:nvPr>
        </p:nvGraphicFramePr>
        <p:xfrm>
          <a:off x="1213435" y="4833200"/>
          <a:ext cx="688695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570" name="Equation" r:id="rId21" imgW="3810000" imgH="215900" progId="Equation.DSMT4">
                  <p:embed/>
                </p:oleObj>
              </mc:Choice>
              <mc:Fallback>
                <p:oleObj name="Equation" r:id="rId21" imgW="3810000" imgH="21590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3435" y="4833200"/>
                        <a:ext cx="6886957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401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3.4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直接</a:t>
            </a:r>
            <a:r>
              <a:rPr lang="zh-TW" altLang="zh-TW" dirty="0"/>
              <a:t>和非直接能隙半導體：</a:t>
            </a:r>
            <a:r>
              <a:rPr lang="en-US" altLang="zh-TW" i="1" dirty="0"/>
              <a:t>E</a:t>
            </a:r>
            <a:r>
              <a:rPr lang="en-US" altLang="zh-TW" dirty="0"/>
              <a:t>-</a:t>
            </a:r>
            <a:r>
              <a:rPr lang="en-US" altLang="zh-TW" i="1" dirty="0"/>
              <a:t>k</a:t>
            </a:r>
            <a:r>
              <a:rPr lang="zh-TW" altLang="zh-TW" dirty="0"/>
              <a:t>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當</a:t>
            </a:r>
            <a:r>
              <a:rPr lang="zh-TW" altLang="zh-TW" dirty="0"/>
              <a:t>電子位於一寬度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的</a:t>
            </a:r>
            <a:r>
              <a:rPr lang="zh-TW" altLang="zh-TW" dirty="0"/>
              <a:t>無限高位能井中，其能量將為</a:t>
            </a:r>
            <a:r>
              <a:rPr lang="zh-TW" altLang="zh-TW" dirty="0" smtClean="0"/>
              <a:t>量子</a:t>
            </a:r>
            <a:endParaRPr lang="en-US" altLang="zh-TW" dirty="0" smtClean="0"/>
          </a:p>
          <a:p>
            <a:r>
              <a:rPr lang="zh-TW" altLang="zh-TW" dirty="0" smtClean="0"/>
              <a:t>化</a:t>
            </a:r>
            <a:endParaRPr lang="en-US" altLang="zh-TW" dirty="0"/>
          </a:p>
          <a:p>
            <a:endParaRPr lang="en-US" altLang="zh-TW" dirty="0" smtClean="0"/>
          </a:p>
          <a:p>
            <a:pPr>
              <a:lnSpc>
                <a:spcPts val="2000"/>
              </a:lnSpc>
            </a:pPr>
            <a:endParaRPr lang="en-US" altLang="zh-TW" dirty="0"/>
          </a:p>
          <a:p>
            <a:r>
              <a:rPr lang="zh-TW" altLang="zh-TW" dirty="0" smtClean="0"/>
              <a:t>其中</a:t>
            </a:r>
            <a:r>
              <a:rPr lang="en-US" altLang="zh-TW" dirty="0" smtClean="0"/>
              <a:t>     </a:t>
            </a:r>
            <a:r>
              <a:rPr lang="zh-TW" altLang="zh-TW" dirty="0"/>
              <a:t>是電子的有效質量，而波向量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本質上</a:t>
            </a:r>
            <a:r>
              <a:rPr lang="zh-TW" altLang="zh-TW" dirty="0"/>
              <a:t>是量子</a:t>
            </a:r>
            <a:r>
              <a:rPr lang="zh-TW" altLang="zh-TW" dirty="0" smtClean="0"/>
              <a:t>數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en-US" altLang="zh-TW" dirty="0" smtClean="0"/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     </a:t>
            </a:r>
            <a:r>
              <a:rPr lang="zh-TW" altLang="zh-TW" dirty="0" smtClean="0"/>
              <a:t>，</a:t>
            </a:r>
            <a:r>
              <a:rPr lang="zh-TW" altLang="zh-TW" dirty="0"/>
              <a:t>能量隨波</a:t>
            </a:r>
            <a:r>
              <a:rPr lang="zh-TW" altLang="zh-TW" dirty="0" smtClean="0"/>
              <a:t>向量</a:t>
            </a:r>
            <a:r>
              <a:rPr lang="en-US" altLang="zh-TW" dirty="0" smtClean="0"/>
              <a:t>     </a:t>
            </a:r>
            <a:r>
              <a:rPr lang="en-US" altLang="zh-TW" dirty="0" smtClean="0"/>
              <a:t> </a:t>
            </a:r>
            <a:r>
              <a:rPr lang="zh-TW" altLang="zh-TW" dirty="0" smtClean="0"/>
              <a:t>呈</a:t>
            </a:r>
            <a:r>
              <a:rPr lang="zh-TW" altLang="zh-TW" dirty="0"/>
              <a:t>拋物線地增加</a:t>
            </a:r>
            <a:r>
              <a:rPr lang="zh-TW" altLang="zh-TW" dirty="0" smtClean="0"/>
              <a:t>，</a:t>
            </a:r>
            <a:r>
              <a:rPr lang="zh-TW" altLang="zh-TW" dirty="0"/>
              <a:t>電子</a:t>
            </a:r>
            <a:r>
              <a:rPr lang="zh-TW" altLang="zh-TW" dirty="0" smtClean="0"/>
              <a:t>的</a:t>
            </a:r>
            <a:endParaRPr lang="en-US" altLang="zh-TW" dirty="0" smtClean="0"/>
          </a:p>
          <a:p>
            <a:r>
              <a:rPr lang="zh-TW" altLang="zh-TW" dirty="0" smtClean="0"/>
              <a:t>動能</a:t>
            </a:r>
            <a:r>
              <a:rPr lang="zh-TW" altLang="zh-TW" dirty="0"/>
              <a:t>為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，</a:t>
            </a:r>
            <a:r>
              <a:rPr lang="zh-TW" altLang="zh-TW" dirty="0"/>
              <a:t>電子的平均位能可以粗估為很接近零。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5485302"/>
              </p:ext>
            </p:extLst>
          </p:nvPr>
        </p:nvGraphicFramePr>
        <p:xfrm>
          <a:off x="3475720" y="1124744"/>
          <a:ext cx="376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515" name="Equation" r:id="rId3" imgW="177646" imgH="190335" progId="Equation.DSMT4">
                  <p:embed/>
                </p:oleObj>
              </mc:Choice>
              <mc:Fallback>
                <p:oleObj name="Equation" r:id="rId3" imgW="177646" imgH="19033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5720" y="1124744"/>
                        <a:ext cx="376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4037504"/>
              </p:ext>
            </p:extLst>
          </p:nvPr>
        </p:nvGraphicFramePr>
        <p:xfrm>
          <a:off x="3779912" y="1880912"/>
          <a:ext cx="133760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516" name="Equation" r:id="rId5" imgW="723586" imgH="431613" progId="Equation.DSMT4">
                  <p:embed/>
                </p:oleObj>
              </mc:Choice>
              <mc:Fallback>
                <p:oleObj name="Equation" r:id="rId5" imgW="723586" imgH="431613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1880912"/>
                        <a:ext cx="1337600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8388118"/>
              </p:ext>
            </p:extLst>
          </p:nvPr>
        </p:nvGraphicFramePr>
        <p:xfrm>
          <a:off x="982800" y="2708920"/>
          <a:ext cx="5091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517" name="Equation" r:id="rId7" imgW="253780" imgH="203024" progId="Equation.DSMT4">
                  <p:embed/>
                </p:oleObj>
              </mc:Choice>
              <mc:Fallback>
                <p:oleObj name="Equation" r:id="rId7" imgW="253780" imgH="20302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800" y="2708920"/>
                        <a:ext cx="5091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7970081"/>
              </p:ext>
            </p:extLst>
          </p:nvPr>
        </p:nvGraphicFramePr>
        <p:xfrm>
          <a:off x="5395002" y="2708920"/>
          <a:ext cx="473142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518" name="Equation" r:id="rId9" imgW="228501" imgH="203112" progId="Equation.DSMT4">
                  <p:embed/>
                </p:oleObj>
              </mc:Choice>
              <mc:Fallback>
                <p:oleObj name="Equation" r:id="rId9" imgW="228501" imgH="203112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002" y="2708920"/>
                        <a:ext cx="473142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726110"/>
              </p:ext>
            </p:extLst>
          </p:nvPr>
        </p:nvGraphicFramePr>
        <p:xfrm>
          <a:off x="3995936" y="3068960"/>
          <a:ext cx="960000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519" name="Equation" r:id="rId11" imgW="495085" imgH="368140" progId="Equation.DSMT4">
                  <p:embed/>
                </p:oleObj>
              </mc:Choice>
              <mc:Fallback>
                <p:oleObj name="Equation" r:id="rId11" imgW="495085" imgH="36814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3068960"/>
                        <a:ext cx="960000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0525665"/>
              </p:ext>
            </p:extLst>
          </p:nvPr>
        </p:nvGraphicFramePr>
        <p:xfrm>
          <a:off x="1001508" y="3852000"/>
          <a:ext cx="18423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520" name="Equation" r:id="rId13" imgW="850531" imgH="190417" progId="Equation.DSMT4">
                  <p:embed/>
                </p:oleObj>
              </mc:Choice>
              <mc:Fallback>
                <p:oleObj name="Equation" r:id="rId13" imgW="850531" imgH="190417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1508" y="3852000"/>
                        <a:ext cx="18423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4850387"/>
              </p:ext>
            </p:extLst>
          </p:nvPr>
        </p:nvGraphicFramePr>
        <p:xfrm>
          <a:off x="4932039" y="3823200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521" name="Equation" r:id="rId15" imgW="228501" imgH="203112" progId="Equation.DSMT4">
                  <p:embed/>
                </p:oleObj>
              </mc:Choice>
              <mc:Fallback>
                <p:oleObj name="Equation" r:id="rId15" imgW="228501" imgH="203112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39" y="3823200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0892400"/>
              </p:ext>
            </p:extLst>
          </p:nvPr>
        </p:nvGraphicFramePr>
        <p:xfrm>
          <a:off x="1331640" y="4239136"/>
          <a:ext cx="55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522" name="Equation" r:id="rId16" imgW="266469" imgH="203024" progId="Equation.DSMT4">
                  <p:embed/>
                </p:oleObj>
              </mc:Choice>
              <mc:Fallback>
                <p:oleObj name="Equation" r:id="rId16" imgW="266469" imgH="203024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4239136"/>
                        <a:ext cx="55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929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3.4  </a:t>
            </a:r>
            <a:r>
              <a:rPr lang="zh-TW" altLang="zh-TW" dirty="0"/>
              <a:t>直接和非直接能隙半導體：</a:t>
            </a:r>
            <a:r>
              <a:rPr lang="en-US" altLang="zh-TW" i="1" dirty="0"/>
              <a:t>E</a:t>
            </a:r>
            <a:r>
              <a:rPr lang="en-US" altLang="zh-TW" dirty="0"/>
              <a:t>-</a:t>
            </a:r>
            <a:r>
              <a:rPr lang="en-US" altLang="zh-TW" i="1" dirty="0"/>
              <a:t>k</a:t>
            </a:r>
            <a:r>
              <a:rPr lang="zh-TW" altLang="zh-TW" dirty="0"/>
              <a:t>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為了</a:t>
            </a:r>
            <a:r>
              <a:rPr lang="zh-TW" altLang="zh-TW" dirty="0"/>
              <a:t>找尋晶體中電子的能量，我們必須去解三維週期性</a:t>
            </a:r>
            <a:r>
              <a:rPr lang="zh-TW" altLang="zh-TW" dirty="0" smtClean="0"/>
              <a:t>位</a:t>
            </a:r>
            <a:endParaRPr lang="en-US" altLang="zh-TW" dirty="0" smtClean="0"/>
          </a:p>
          <a:p>
            <a:r>
              <a:rPr lang="zh-TW" altLang="zh-TW" dirty="0" smtClean="0"/>
              <a:t>能</a:t>
            </a:r>
            <a:r>
              <a:rPr lang="zh-TW" altLang="zh-TW" dirty="0"/>
              <a:t>的薛丁格方程式</a:t>
            </a:r>
            <a:r>
              <a:rPr lang="en-US" altLang="zh-TW" dirty="0"/>
              <a:t> (</a:t>
            </a:r>
            <a:r>
              <a:rPr lang="en-US" altLang="zh-TW" dirty="0" smtClean="0"/>
              <a:t>Schr</a:t>
            </a:r>
            <a:r>
              <a:rPr lang="en-US" altLang="zh-TW" dirty="0">
                <a:sym typeface="Times New Roman"/>
              </a:rPr>
              <a:t>ö</a:t>
            </a:r>
            <a:r>
              <a:rPr lang="en-US" altLang="zh-TW" dirty="0" smtClean="0"/>
              <a:t>dinger </a:t>
            </a:r>
            <a:r>
              <a:rPr lang="en-US" altLang="zh-TW" dirty="0"/>
              <a:t>equation)</a:t>
            </a:r>
            <a:r>
              <a:rPr lang="zh-TW" altLang="zh-TW" dirty="0"/>
              <a:t>，我們首先設想一</a:t>
            </a:r>
            <a:r>
              <a:rPr lang="zh-TW" altLang="zh-TW" dirty="0" smtClean="0"/>
              <a:t>維</a:t>
            </a:r>
            <a:endParaRPr lang="en-US" altLang="zh-TW" dirty="0" smtClean="0"/>
          </a:p>
          <a:p>
            <a:r>
              <a:rPr lang="zh-TW" altLang="zh-TW" dirty="0" smtClean="0"/>
              <a:t>晶體</a:t>
            </a:r>
            <a:r>
              <a:rPr lang="zh-TW" altLang="en-US" dirty="0"/>
              <a:t>。</a:t>
            </a:r>
          </a:p>
        </p:txBody>
      </p:sp>
      <p:pic>
        <p:nvPicPr>
          <p:cNvPr id="271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063410"/>
            <a:ext cx="5544616" cy="4533942"/>
          </a:xfrm>
          <a:prstGeom prst="rect">
            <a:avLst/>
          </a:prstGeom>
          <a:solidFill>
            <a:srgbClr val="FFFFCC"/>
          </a:solidFill>
          <a:ln>
            <a:solidFill>
              <a:srgbClr val="000066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02312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3.4  </a:t>
            </a:r>
            <a:r>
              <a:rPr lang="zh-TW" altLang="zh-TW" dirty="0"/>
              <a:t>直接和非直接能隙半導體：</a:t>
            </a:r>
            <a:r>
              <a:rPr lang="en-US" altLang="zh-TW" i="1" dirty="0"/>
              <a:t>E</a:t>
            </a:r>
            <a:r>
              <a:rPr lang="en-US" altLang="zh-TW" dirty="0"/>
              <a:t>-</a:t>
            </a:r>
            <a:r>
              <a:rPr lang="en-US" altLang="zh-TW" i="1" dirty="0"/>
              <a:t>k</a:t>
            </a:r>
            <a:r>
              <a:rPr lang="zh-TW" altLang="zh-TW" dirty="0"/>
              <a:t>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800"/>
              </a:lnSpc>
            </a:pPr>
            <a:endParaRPr lang="en-US" altLang="zh-TW" dirty="0" smtClean="0"/>
          </a:p>
          <a:p>
            <a:r>
              <a:rPr lang="zh-TW" altLang="en-US" dirty="0" smtClean="0"/>
              <a:t>　　　　　　　　　                                                              </a:t>
            </a:r>
            <a:r>
              <a:rPr lang="en-US" altLang="zh-TW" dirty="0" smtClean="0"/>
              <a:t>(</a:t>
            </a:r>
            <a:r>
              <a:rPr lang="en-US" altLang="zh-TW" dirty="0"/>
              <a:t>3.4.1</a:t>
            </a:r>
            <a:r>
              <a:rPr lang="en-US" altLang="zh-TW" dirty="0" smtClean="0"/>
              <a:t>)</a:t>
            </a:r>
          </a:p>
          <a:p>
            <a:pPr>
              <a:lnSpc>
                <a:spcPts val="18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3.4.2</a:t>
            </a:r>
            <a:r>
              <a:rPr lang="en-US" altLang="zh-TW" dirty="0" smtClean="0"/>
              <a:t>)</a:t>
            </a:r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最終</a:t>
            </a:r>
            <a:r>
              <a:rPr lang="zh-TW" altLang="zh-TW" dirty="0"/>
              <a:t>解稱為布洛克波函數</a:t>
            </a:r>
            <a:r>
              <a:rPr lang="en-US" altLang="zh-TW" dirty="0"/>
              <a:t> (Bloch wavefunction</a:t>
            </a:r>
            <a:r>
              <a:rPr lang="en-US" altLang="zh-TW" dirty="0" smtClean="0"/>
              <a:t>)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3.4.3</a:t>
            </a:r>
            <a:r>
              <a:rPr lang="en-US" altLang="zh-TW" dirty="0" smtClean="0"/>
              <a:t>)</a:t>
            </a:r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     </a:t>
            </a:r>
            <a:r>
              <a:rPr lang="zh-TW" altLang="zh-TW" dirty="0" smtClean="0"/>
              <a:t>為</a:t>
            </a:r>
            <a:r>
              <a:rPr lang="zh-TW" altLang="zh-TW" dirty="0"/>
              <a:t>週期性函數且與</a:t>
            </a:r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有關</a:t>
            </a:r>
            <a:r>
              <a:rPr lang="zh-TW" altLang="zh-TW" dirty="0"/>
              <a:t>，並具有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     </a:t>
            </a:r>
            <a:r>
              <a:rPr lang="zh-TW" altLang="zh-TW" dirty="0"/>
              <a:t>相同</a:t>
            </a:r>
            <a:r>
              <a:rPr lang="zh-TW" altLang="zh-TW" dirty="0" smtClean="0"/>
              <a:t>的</a:t>
            </a:r>
            <a:endParaRPr lang="en-US" altLang="zh-TW" dirty="0" smtClean="0"/>
          </a:p>
          <a:p>
            <a:r>
              <a:rPr lang="zh-TW" altLang="zh-TW" dirty="0" smtClean="0"/>
              <a:t>週期</a:t>
            </a:r>
            <a:r>
              <a:rPr lang="en-US" altLang="zh-TW" dirty="0" smtClean="0"/>
              <a:t>   </a:t>
            </a:r>
            <a:r>
              <a:rPr lang="zh-TW" altLang="zh-TW" dirty="0" smtClean="0"/>
              <a:t>。</a:t>
            </a:r>
            <a:r>
              <a:rPr lang="en-US" altLang="zh-TW" dirty="0" smtClean="0"/>
              <a:t>               項代表一行進波</a:t>
            </a:r>
            <a:r>
              <a:rPr lang="en-US" altLang="zh-TW" dirty="0"/>
              <a:t>，</a:t>
            </a:r>
            <a:r>
              <a:rPr lang="en-US" altLang="zh-TW" dirty="0" smtClean="0"/>
              <a:t>其波向量為   </a:t>
            </a:r>
            <a:r>
              <a:rPr lang="en-US" altLang="zh-TW" dirty="0"/>
              <a:t>；</a:t>
            </a:r>
            <a:r>
              <a:rPr lang="en-US" altLang="zh-TW" dirty="0" smtClean="0"/>
              <a:t>我們必須將</a:t>
            </a:r>
          </a:p>
          <a:p>
            <a:r>
              <a:rPr lang="en-US" altLang="zh-TW" dirty="0" smtClean="0"/>
              <a:t>這個式乘以                     </a:t>
            </a:r>
            <a:r>
              <a:rPr lang="en-US" altLang="zh-TW" dirty="0"/>
              <a:t>，</a:t>
            </a:r>
            <a:r>
              <a:rPr lang="en-US" altLang="zh-TW" dirty="0" smtClean="0"/>
              <a:t>其中   </a:t>
            </a:r>
            <a:r>
              <a:rPr lang="en-US" altLang="zh-TW" dirty="0" smtClean="0"/>
              <a:t> 為總能量</a:t>
            </a:r>
            <a:r>
              <a:rPr lang="en-US" altLang="zh-TW" dirty="0"/>
              <a:t>，以得到總波函數 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；</a:t>
            </a:r>
            <a:r>
              <a:rPr lang="en-US" altLang="zh-TW" dirty="0"/>
              <a:t>因此，晶體中的電子波函數是一行進波，並被 </a:t>
            </a:r>
            <a:r>
              <a:rPr lang="en-US" altLang="zh-TW" dirty="0" smtClean="0"/>
              <a:t>       </a:t>
            </a:r>
          </a:p>
          <a:p>
            <a:r>
              <a:rPr lang="en-US" altLang="zh-TW" dirty="0" smtClean="0"/>
              <a:t> 所調制。                和                   兩項代表向左及向右的行進波</a:t>
            </a:r>
          </a:p>
          <a:p>
            <a:r>
              <a:rPr lang="en-US" altLang="zh-TW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1710383"/>
              </p:ext>
            </p:extLst>
          </p:nvPr>
        </p:nvGraphicFramePr>
        <p:xfrm>
          <a:off x="2987824" y="1052736"/>
          <a:ext cx="3079317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716" name="Equation" r:id="rId3" imgW="1586811" imgH="393529" progId="Equation.DSMT4">
                  <p:embed/>
                </p:oleObj>
              </mc:Choice>
              <mc:Fallback>
                <p:oleObj name="Equation" r:id="rId3" imgW="1586811" imgH="393529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052736"/>
                        <a:ext cx="3079317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9721521"/>
              </p:ext>
            </p:extLst>
          </p:nvPr>
        </p:nvGraphicFramePr>
        <p:xfrm>
          <a:off x="2425756" y="1934880"/>
          <a:ext cx="44505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717" name="Equation" r:id="rId5" imgW="2044700" imgH="190500" progId="Equation.DSMT4">
                  <p:embed/>
                </p:oleObj>
              </mc:Choice>
              <mc:Fallback>
                <p:oleObj name="Equation" r:id="rId5" imgW="2044700" imgH="1905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5756" y="1934880"/>
                        <a:ext cx="44505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238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0" y="1844880"/>
            <a:ext cx="1003060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0254338"/>
              </p:ext>
            </p:extLst>
          </p:nvPr>
        </p:nvGraphicFramePr>
        <p:xfrm>
          <a:off x="2957279" y="2844000"/>
          <a:ext cx="2838857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718" name="Equation" r:id="rId8" imgW="1371600" imgH="203200" progId="Equation.DSMT4">
                  <p:embed/>
                </p:oleObj>
              </mc:Choice>
              <mc:Fallback>
                <p:oleObj name="Equation" r:id="rId8" imgW="1371600" imgH="2032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7279" y="2844000"/>
                        <a:ext cx="2838857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9662198"/>
              </p:ext>
            </p:extLst>
          </p:nvPr>
        </p:nvGraphicFramePr>
        <p:xfrm>
          <a:off x="990000" y="3268800"/>
          <a:ext cx="887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719" name="Equation" r:id="rId10" imgW="431613" imgH="203112" progId="Equation.DSMT4">
                  <p:embed/>
                </p:oleObj>
              </mc:Choice>
              <mc:Fallback>
                <p:oleObj name="Equation" r:id="rId10" imgW="431613" imgH="203112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000" y="3268800"/>
                        <a:ext cx="887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392657"/>
              </p:ext>
            </p:extLst>
          </p:nvPr>
        </p:nvGraphicFramePr>
        <p:xfrm>
          <a:off x="4231848" y="3312000"/>
          <a:ext cx="772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720" name="Equation" r:id="rId12" imgW="368300" imgH="190500" progId="Equation.DSMT4">
                  <p:embed/>
                </p:oleObj>
              </mc:Choice>
              <mc:Fallback>
                <p:oleObj name="Equation" r:id="rId12" imgW="368300" imgH="1905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1848" y="3312000"/>
                        <a:ext cx="772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549947"/>
              </p:ext>
            </p:extLst>
          </p:nvPr>
        </p:nvGraphicFramePr>
        <p:xfrm>
          <a:off x="7040160" y="3294000"/>
          <a:ext cx="772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721" name="Equation" r:id="rId14" imgW="368300" imgH="190500" progId="Equation.DSMT4">
                  <p:embed/>
                </p:oleObj>
              </mc:Choice>
              <mc:Fallback>
                <p:oleObj name="Equation" r:id="rId14" imgW="368300" imgH="1905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0160" y="3294000"/>
                        <a:ext cx="772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5822580"/>
              </p:ext>
            </p:extLst>
          </p:nvPr>
        </p:nvGraphicFramePr>
        <p:xfrm>
          <a:off x="1025640" y="3789040"/>
          <a:ext cx="306000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722" name="Equation" r:id="rId15" imgW="152268" imgH="152268" progId="Equation.DSMT4">
                  <p:embed/>
                </p:oleObj>
              </mc:Choice>
              <mc:Fallback>
                <p:oleObj name="Equation" r:id="rId15" imgW="152268" imgH="152268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5640" y="3789040"/>
                        <a:ext cx="306000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0180532"/>
              </p:ext>
            </p:extLst>
          </p:nvPr>
        </p:nvGraphicFramePr>
        <p:xfrm>
          <a:off x="1475656" y="3717032"/>
          <a:ext cx="1267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723" name="Equation" r:id="rId17" imgW="609336" imgH="190417" progId="Equation.DSMT4">
                  <p:embed/>
                </p:oleObj>
              </mc:Choice>
              <mc:Fallback>
                <p:oleObj name="Equation" r:id="rId17" imgW="609336" imgH="190417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3717032"/>
                        <a:ext cx="1267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6025961"/>
              </p:ext>
            </p:extLst>
          </p:nvPr>
        </p:nvGraphicFramePr>
        <p:xfrm>
          <a:off x="6660232" y="3717032"/>
          <a:ext cx="316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724" name="Equation" r:id="rId19" imgW="152334" imgH="190417" progId="Equation.DSMT4">
                  <p:embed/>
                </p:oleObj>
              </mc:Choice>
              <mc:Fallback>
                <p:oleObj name="Equation" r:id="rId19" imgW="152334" imgH="190417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3717032"/>
                        <a:ext cx="316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1604057"/>
              </p:ext>
            </p:extLst>
          </p:nvPr>
        </p:nvGraphicFramePr>
        <p:xfrm>
          <a:off x="1952896" y="4149080"/>
          <a:ext cx="1683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725" name="Equation" r:id="rId21" imgW="812447" imgH="190417" progId="Equation.DSMT4">
                  <p:embed/>
                </p:oleObj>
              </mc:Choice>
              <mc:Fallback>
                <p:oleObj name="Equation" r:id="rId21" imgW="812447" imgH="190417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2896" y="4149080"/>
                        <a:ext cx="1683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8349037"/>
              </p:ext>
            </p:extLst>
          </p:nvPr>
        </p:nvGraphicFramePr>
        <p:xfrm>
          <a:off x="4427984" y="4149080"/>
          <a:ext cx="4347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726" name="Equation" r:id="rId23" imgW="203112" imgH="190417" progId="Equation.DSMT4">
                  <p:embed/>
                </p:oleObj>
              </mc:Choice>
              <mc:Fallback>
                <p:oleObj name="Equation" r:id="rId23" imgW="203112" imgH="190417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4149080"/>
                        <a:ext cx="4347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5705310"/>
              </p:ext>
            </p:extLst>
          </p:nvPr>
        </p:nvGraphicFramePr>
        <p:xfrm>
          <a:off x="338287" y="4561200"/>
          <a:ext cx="10764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727" name="Equation" r:id="rId25" imgW="495085" imgH="190417" progId="Equation.DSMT4">
                  <p:embed/>
                </p:oleObj>
              </mc:Choice>
              <mc:Fallback>
                <p:oleObj name="Equation" r:id="rId25" imgW="495085" imgH="190417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287" y="4561200"/>
                        <a:ext cx="10764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3646900"/>
              </p:ext>
            </p:extLst>
          </p:nvPr>
        </p:nvGraphicFramePr>
        <p:xfrm>
          <a:off x="7740352" y="4572000"/>
          <a:ext cx="887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728" name="Equation" r:id="rId27" imgW="431613" imgH="203112" progId="Equation.DSMT4">
                  <p:embed/>
                </p:oleObj>
              </mc:Choice>
              <mc:Fallback>
                <p:oleObj name="Equation" r:id="rId27" imgW="431613" imgH="203112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352" y="4572000"/>
                        <a:ext cx="887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0293372"/>
              </p:ext>
            </p:extLst>
          </p:nvPr>
        </p:nvGraphicFramePr>
        <p:xfrm>
          <a:off x="1691680" y="4978800"/>
          <a:ext cx="12627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729" name="Equation" r:id="rId28" imgW="583947" imgH="190417" progId="Equation.DSMT4">
                  <p:embed/>
                </p:oleObj>
              </mc:Choice>
              <mc:Fallback>
                <p:oleObj name="Equation" r:id="rId28" imgW="583947" imgH="190417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4978800"/>
                        <a:ext cx="12627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5326019"/>
              </p:ext>
            </p:extLst>
          </p:nvPr>
        </p:nvGraphicFramePr>
        <p:xfrm>
          <a:off x="3203848" y="5013176"/>
          <a:ext cx="15111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730" name="Equation" r:id="rId30" imgW="698500" imgH="190500" progId="Equation.DSMT4">
                  <p:embed/>
                </p:oleObj>
              </mc:Choice>
              <mc:Fallback>
                <p:oleObj name="Equation" r:id="rId30" imgW="698500" imgH="190500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5013176"/>
                        <a:ext cx="15111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80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3.4  </a:t>
            </a:r>
            <a:r>
              <a:rPr lang="zh-TW" altLang="zh-TW" dirty="0"/>
              <a:t>直接和非直接能隙半導體：</a:t>
            </a:r>
            <a:r>
              <a:rPr lang="en-US" altLang="zh-TW" i="1" dirty="0"/>
              <a:t>E</a:t>
            </a:r>
            <a:r>
              <a:rPr lang="en-US" altLang="zh-TW" dirty="0"/>
              <a:t>-</a:t>
            </a:r>
            <a:r>
              <a:rPr lang="en-US" altLang="zh-TW" i="1" dirty="0"/>
              <a:t>k</a:t>
            </a:r>
            <a:r>
              <a:rPr lang="zh-TW" altLang="zh-TW" dirty="0"/>
              <a:t>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73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683581" cy="3917479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605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3.4  </a:t>
            </a:r>
            <a:r>
              <a:rPr lang="zh-TW" altLang="zh-TW" dirty="0"/>
              <a:t>直接和非直接能隙半導體：</a:t>
            </a:r>
            <a:r>
              <a:rPr lang="en-US" altLang="zh-TW" i="1" dirty="0"/>
              <a:t>E</a:t>
            </a:r>
            <a:r>
              <a:rPr lang="en-US" altLang="zh-TW" dirty="0"/>
              <a:t>-</a:t>
            </a:r>
            <a:r>
              <a:rPr lang="en-US" altLang="zh-TW" i="1" dirty="0"/>
              <a:t>k</a:t>
            </a:r>
            <a:r>
              <a:rPr lang="zh-TW" altLang="zh-TW" dirty="0"/>
              <a:t>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必須</a:t>
            </a:r>
            <a:r>
              <a:rPr lang="zh-TW" altLang="zh-TW" dirty="0"/>
              <a:t>強調的是，圖中的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曲線</a:t>
            </a:r>
            <a:r>
              <a:rPr lang="zh-TW" altLang="zh-TW" dirty="0"/>
              <a:t>是由許多分離的點組合</a:t>
            </a:r>
            <a:r>
              <a:rPr lang="zh-TW" altLang="zh-TW" dirty="0" smtClean="0"/>
              <a:t>而</a:t>
            </a:r>
            <a:endParaRPr lang="en-US" altLang="zh-TW" dirty="0" smtClean="0"/>
          </a:p>
          <a:p>
            <a:r>
              <a:rPr lang="zh-TW" altLang="zh-TW" dirty="0" smtClean="0"/>
              <a:t>成</a:t>
            </a:r>
            <a:r>
              <a:rPr lang="zh-TW" altLang="zh-TW" dirty="0"/>
              <a:t>，每個點對應於晶體中可允許存在的能態，即波函數</a:t>
            </a:r>
            <a:r>
              <a:rPr lang="en-US" altLang="zh-TW" dirty="0"/>
              <a:t> </a:t>
            </a:r>
            <a:r>
              <a:rPr lang="en-US" altLang="zh-TW" dirty="0" smtClean="0"/>
              <a:t>         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這些</a:t>
            </a:r>
            <a:r>
              <a:rPr lang="zh-TW" altLang="zh-TW" dirty="0"/>
              <a:t>點是如此靠近，以致於我們繪</a:t>
            </a: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關係</a:t>
            </a:r>
            <a:r>
              <a:rPr lang="zh-TW" altLang="zh-TW" dirty="0"/>
              <a:t>為一連續曲線；</a:t>
            </a:r>
            <a:r>
              <a:rPr lang="zh-TW" altLang="zh-TW" dirty="0" smtClean="0"/>
              <a:t>在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zh-TW" dirty="0"/>
              <a:t>圖中可清楚地看出有一能量</a:t>
            </a:r>
            <a:r>
              <a:rPr lang="zh-TW" altLang="zh-TW" dirty="0" smtClean="0"/>
              <a:t>區間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8110368"/>
              </p:ext>
            </p:extLst>
          </p:nvPr>
        </p:nvGraphicFramePr>
        <p:xfrm>
          <a:off x="4032000" y="1124744"/>
          <a:ext cx="6534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517" name="Equation" r:id="rId3" imgW="317225" imgH="190335" progId="Equation.DSMT4">
                  <p:embed/>
                </p:oleObj>
              </mc:Choice>
              <mc:Fallback>
                <p:oleObj name="Equation" r:id="rId3" imgW="317225" imgH="19033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000" y="1124744"/>
                        <a:ext cx="6534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3767232"/>
              </p:ext>
            </p:extLst>
          </p:nvPr>
        </p:nvGraphicFramePr>
        <p:xfrm>
          <a:off x="7740000" y="1484784"/>
          <a:ext cx="847714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518" name="Equation" r:id="rId5" imgW="406048" imgH="203024" progId="Equation.DSMT4">
                  <p:embed/>
                </p:oleObj>
              </mc:Choice>
              <mc:Fallback>
                <p:oleObj name="Equation" r:id="rId5" imgW="406048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000" y="1484784"/>
                        <a:ext cx="847714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7858807"/>
              </p:ext>
            </p:extLst>
          </p:nvPr>
        </p:nvGraphicFramePr>
        <p:xfrm>
          <a:off x="4986000" y="1962000"/>
          <a:ext cx="6831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519" name="Equation" r:id="rId7" imgW="317225" imgH="190335" progId="Equation.DSMT4">
                  <p:embed/>
                </p:oleObj>
              </mc:Choice>
              <mc:Fallback>
                <p:oleObj name="Equation" r:id="rId7" imgW="317225" imgH="19033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6000" y="1962000"/>
                        <a:ext cx="6831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1104131"/>
              </p:ext>
            </p:extLst>
          </p:nvPr>
        </p:nvGraphicFramePr>
        <p:xfrm>
          <a:off x="390208" y="2384928"/>
          <a:ext cx="6831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520" name="Equation" r:id="rId8" imgW="317225" imgH="190335" progId="Equation.DSMT4">
                  <p:embed/>
                </p:oleObj>
              </mc:Choice>
              <mc:Fallback>
                <p:oleObj name="Equation" r:id="rId8" imgW="317225" imgH="190335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208" y="2384928"/>
                        <a:ext cx="6831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290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3.4  </a:t>
            </a:r>
            <a:r>
              <a:rPr lang="zh-TW" altLang="zh-TW" dirty="0"/>
              <a:t>直接和非直接能隙半導體：</a:t>
            </a:r>
            <a:r>
              <a:rPr lang="en-US" altLang="zh-TW" i="1" dirty="0"/>
              <a:t>E</a:t>
            </a:r>
            <a:r>
              <a:rPr lang="en-US" altLang="zh-TW" dirty="0"/>
              <a:t>-</a:t>
            </a:r>
            <a:r>
              <a:rPr lang="en-US" altLang="zh-TW" i="1" dirty="0"/>
              <a:t>k</a:t>
            </a:r>
            <a:r>
              <a:rPr lang="zh-TW" altLang="zh-TW" dirty="0"/>
              <a:t>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73" y="1988840"/>
            <a:ext cx="7757853" cy="351279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321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3.5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en-US" altLang="zh-TW" i="1" dirty="0" err="1" smtClean="0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980728"/>
            <a:ext cx="8496944" cy="5559501"/>
          </a:xfrm>
        </p:spPr>
        <p:txBody>
          <a:bodyPr/>
          <a:lstStyle/>
          <a:p>
            <a:pPr>
              <a:lnSpc>
                <a:spcPts val="2600"/>
              </a:lnSpc>
            </a:pPr>
            <a:r>
              <a:rPr lang="en-US" altLang="zh-TW" sz="2800" dirty="0" smtClean="0"/>
              <a:t>A. </a:t>
            </a:r>
            <a:r>
              <a:rPr lang="zh-TW" altLang="zh-TW" sz="2800" dirty="0" smtClean="0"/>
              <a:t>開</a:t>
            </a:r>
            <a:r>
              <a:rPr lang="zh-TW" altLang="zh-TW" sz="2800" dirty="0"/>
              <a:t>　</a:t>
            </a:r>
            <a:r>
              <a:rPr lang="zh-TW" altLang="zh-TW" sz="2800" dirty="0" smtClean="0"/>
              <a:t>路</a:t>
            </a:r>
            <a:endParaRPr lang="en-US" altLang="zh-TW" sz="2800" dirty="0" smtClean="0"/>
          </a:p>
          <a:p>
            <a:pPr>
              <a:lnSpc>
                <a:spcPts val="2600"/>
              </a:lnSpc>
            </a:pPr>
            <a:r>
              <a:rPr lang="zh-TW" altLang="en-US" dirty="0" smtClean="0"/>
              <a:t>　　</a:t>
            </a:r>
            <a:r>
              <a:rPr lang="zh-TW" altLang="zh-TW" dirty="0" smtClean="0"/>
              <a:t>假設</a:t>
            </a:r>
            <a:r>
              <a:rPr lang="zh-TW" altLang="zh-TW" dirty="0"/>
              <a:t>有一陡的不連續接面位於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與</a:t>
            </a:r>
            <a:r>
              <a:rPr lang="en-US" altLang="zh-TW" dirty="0" smtClean="0"/>
              <a:t>    </a:t>
            </a:r>
            <a:r>
              <a:rPr lang="zh-TW" altLang="zh-TW" dirty="0"/>
              <a:t>區域間，我們稱為</a:t>
            </a:r>
            <a:r>
              <a:rPr lang="zh-TW" altLang="zh-TW" dirty="0" smtClean="0"/>
              <a:t>冶</a:t>
            </a:r>
            <a:endParaRPr lang="en-US" altLang="zh-TW" dirty="0" smtClean="0"/>
          </a:p>
          <a:p>
            <a:pPr>
              <a:lnSpc>
                <a:spcPts val="2600"/>
              </a:lnSpc>
            </a:pPr>
            <a:r>
              <a:rPr lang="zh-TW" altLang="zh-TW" dirty="0" smtClean="0"/>
              <a:t>金</a:t>
            </a:r>
            <a:r>
              <a:rPr lang="zh-TW" altLang="zh-TW" dirty="0"/>
              <a:t>接面</a:t>
            </a:r>
            <a:r>
              <a:rPr lang="en-US" altLang="zh-TW" dirty="0"/>
              <a:t> (metallurgical junction) </a:t>
            </a:r>
            <a:r>
              <a:rPr lang="en-US" altLang="zh-TW" dirty="0" smtClean="0"/>
              <a:t>   </a:t>
            </a:r>
            <a:r>
              <a:rPr lang="zh-TW" altLang="en-US" dirty="0" smtClean="0"/>
              <a:t>。</a:t>
            </a:r>
            <a:r>
              <a:rPr lang="zh-TW" altLang="zh-TW" dirty="0"/>
              <a:t>固定</a:t>
            </a:r>
            <a:r>
              <a:rPr lang="en-US" altLang="zh-TW" dirty="0"/>
              <a:t> ( </a:t>
            </a:r>
            <a:r>
              <a:rPr lang="zh-TW" altLang="zh-TW" dirty="0"/>
              <a:t>不可移動 </a:t>
            </a:r>
            <a:r>
              <a:rPr lang="en-US" altLang="zh-TW" dirty="0"/>
              <a:t>) </a:t>
            </a:r>
            <a:r>
              <a:rPr lang="zh-TW" altLang="zh-TW" dirty="0"/>
              <a:t>離子化</a:t>
            </a:r>
            <a:r>
              <a:rPr lang="zh-TW" altLang="zh-TW" dirty="0" smtClean="0"/>
              <a:t>的</a:t>
            </a:r>
            <a:endParaRPr lang="en-US" altLang="zh-TW" dirty="0" smtClean="0"/>
          </a:p>
          <a:p>
            <a:pPr>
              <a:lnSpc>
                <a:spcPts val="2600"/>
              </a:lnSpc>
            </a:pPr>
            <a:r>
              <a:rPr lang="zh-TW" altLang="zh-TW" dirty="0" smtClean="0"/>
              <a:t>施</a:t>
            </a:r>
            <a:r>
              <a:rPr lang="zh-TW" altLang="zh-TW" dirty="0"/>
              <a:t>體和自由電子</a:t>
            </a:r>
            <a:r>
              <a:rPr lang="en-US" altLang="zh-TW" dirty="0"/>
              <a:t> ( </a:t>
            </a:r>
            <a:r>
              <a:rPr lang="zh-TW" altLang="zh-TW" dirty="0"/>
              <a:t>在導帶</a:t>
            </a:r>
            <a:r>
              <a:rPr lang="en-US" altLang="zh-TW" dirty="0"/>
              <a:t>CB ) </a:t>
            </a:r>
            <a:r>
              <a:rPr lang="zh-TW" altLang="zh-TW" dirty="0"/>
              <a:t>位於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區</a:t>
            </a:r>
            <a:r>
              <a:rPr lang="zh-TW" altLang="zh-TW" dirty="0"/>
              <a:t>；而固定離子化的受</a:t>
            </a:r>
            <a:r>
              <a:rPr lang="zh-TW" altLang="zh-TW" dirty="0" smtClean="0"/>
              <a:t>體</a:t>
            </a:r>
            <a:endParaRPr lang="en-US" altLang="zh-TW" dirty="0" smtClean="0"/>
          </a:p>
          <a:p>
            <a:pPr>
              <a:lnSpc>
                <a:spcPts val="2600"/>
              </a:lnSpc>
            </a:pPr>
            <a:r>
              <a:rPr lang="zh-TW" altLang="zh-TW" dirty="0" smtClean="0"/>
              <a:t>和</a:t>
            </a:r>
            <a:r>
              <a:rPr lang="zh-TW" altLang="zh-TW" dirty="0"/>
              <a:t>電洞</a:t>
            </a:r>
            <a:r>
              <a:rPr lang="en-US" altLang="zh-TW" dirty="0"/>
              <a:t> ( </a:t>
            </a:r>
            <a:r>
              <a:rPr lang="zh-TW" altLang="zh-TW" dirty="0"/>
              <a:t>在價帶</a:t>
            </a:r>
            <a:r>
              <a:rPr lang="en-US" altLang="zh-TW" dirty="0"/>
              <a:t>VB ) </a:t>
            </a:r>
            <a:r>
              <a:rPr lang="zh-TW" altLang="zh-TW" dirty="0"/>
              <a:t>位於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區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lnSpc>
                <a:spcPts val="2600"/>
              </a:lnSpc>
            </a:pPr>
            <a:r>
              <a:rPr lang="zh-TW" altLang="en-US" dirty="0" smtClean="0"/>
              <a:t>　　</a:t>
            </a:r>
            <a:r>
              <a:rPr lang="zh-TW" altLang="zh-TW" dirty="0" smtClean="0"/>
              <a:t>電</a:t>
            </a:r>
            <a:r>
              <a:rPr lang="zh-TW" altLang="zh-TW" dirty="0"/>
              <a:t>洞濃度</a:t>
            </a:r>
            <a:r>
              <a:rPr lang="zh-TW" altLang="zh-TW" dirty="0" smtClean="0"/>
              <a:t>從</a:t>
            </a:r>
            <a:r>
              <a:rPr lang="en-US" altLang="zh-TW" dirty="0" smtClean="0"/>
              <a:t>            </a:t>
            </a:r>
            <a:r>
              <a:rPr lang="zh-TW" altLang="zh-TW" dirty="0" smtClean="0"/>
              <a:t>傾斜到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側</a:t>
            </a:r>
            <a:r>
              <a:rPr lang="zh-TW" altLang="zh-TW" dirty="0"/>
              <a:t>的</a:t>
            </a:r>
            <a:r>
              <a:rPr lang="en-US" altLang="zh-TW" dirty="0"/>
              <a:t> </a:t>
            </a:r>
            <a:r>
              <a:rPr lang="en-US" altLang="zh-TW" dirty="0" smtClean="0"/>
              <a:t>         </a:t>
            </a:r>
            <a:r>
              <a:rPr lang="zh-TW" altLang="zh-TW" dirty="0" smtClean="0"/>
              <a:t>。電</a:t>
            </a:r>
            <a:r>
              <a:rPr lang="zh-TW" altLang="zh-TW" dirty="0"/>
              <a:t>洞從右邊</a:t>
            </a:r>
            <a:r>
              <a:rPr lang="zh-TW" altLang="zh-TW" dirty="0" smtClean="0"/>
              <a:t>擴散</a:t>
            </a:r>
            <a:endParaRPr lang="en-US" altLang="zh-TW" dirty="0" smtClean="0"/>
          </a:p>
          <a:p>
            <a:pPr>
              <a:lnSpc>
                <a:spcPts val="2600"/>
              </a:lnSpc>
            </a:pPr>
            <a:r>
              <a:rPr lang="zh-TW" altLang="zh-TW" dirty="0" smtClean="0"/>
              <a:t>並進入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區</a:t>
            </a:r>
            <a:r>
              <a:rPr lang="zh-TW" altLang="zh-TW" dirty="0"/>
              <a:t>，同時在此區域和電子</a:t>
            </a:r>
            <a:r>
              <a:rPr lang="en-US" altLang="zh-TW" dirty="0"/>
              <a:t> ( </a:t>
            </a:r>
            <a:r>
              <a:rPr lang="zh-TW" altLang="zh-TW" dirty="0"/>
              <a:t>主要載子 </a:t>
            </a:r>
            <a:r>
              <a:rPr lang="en-US" altLang="zh-TW" dirty="0"/>
              <a:t>) </a:t>
            </a:r>
            <a:r>
              <a:rPr lang="zh-TW" altLang="zh-TW" dirty="0"/>
              <a:t>復合，靠近</a:t>
            </a:r>
            <a:r>
              <a:rPr lang="zh-TW" altLang="zh-TW" dirty="0" smtClean="0"/>
              <a:t>接</a:t>
            </a:r>
            <a:endParaRPr lang="en-US" altLang="zh-TW" dirty="0" smtClean="0"/>
          </a:p>
          <a:p>
            <a:pPr>
              <a:lnSpc>
                <a:spcPts val="2600"/>
              </a:lnSpc>
            </a:pPr>
            <a:r>
              <a:rPr lang="zh-TW" altLang="zh-TW" dirty="0" smtClean="0"/>
              <a:t>面</a:t>
            </a:r>
            <a:r>
              <a:rPr lang="zh-TW" altLang="zh-TW" dirty="0"/>
              <a:t>的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側</a:t>
            </a:r>
            <a:r>
              <a:rPr lang="zh-TW" altLang="zh-TW" dirty="0"/>
              <a:t>，因此有多數載子被空乏，同時曝露出濃度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的正</a:t>
            </a:r>
            <a:endParaRPr lang="en-US" altLang="zh-TW" dirty="0" smtClean="0"/>
          </a:p>
          <a:p>
            <a:pPr>
              <a:lnSpc>
                <a:spcPts val="2600"/>
              </a:lnSpc>
            </a:pPr>
            <a:r>
              <a:rPr lang="zh-TW" altLang="zh-TW" dirty="0" smtClean="0"/>
              <a:t>施</a:t>
            </a:r>
            <a:r>
              <a:rPr lang="zh-TW" altLang="zh-TW" dirty="0"/>
              <a:t>體</a:t>
            </a:r>
            <a:r>
              <a:rPr lang="zh-TW" altLang="zh-TW" dirty="0" smtClean="0"/>
              <a:t>離子</a:t>
            </a:r>
            <a:r>
              <a:rPr lang="en-US" altLang="zh-TW" dirty="0" smtClean="0"/>
              <a:t>         </a:t>
            </a:r>
            <a:r>
              <a:rPr lang="zh-TW" altLang="zh-TW" dirty="0" smtClean="0"/>
              <a:t>。</a:t>
            </a:r>
            <a:r>
              <a:rPr lang="zh-TW" altLang="zh-TW" dirty="0"/>
              <a:t>相似地，由於電子濃度梯度會驅使電子擴散</a:t>
            </a:r>
            <a:r>
              <a:rPr lang="zh-TW" altLang="zh-TW" dirty="0" smtClean="0"/>
              <a:t>至</a:t>
            </a:r>
            <a:endParaRPr lang="en-US" altLang="zh-TW" dirty="0" smtClean="0"/>
          </a:p>
          <a:p>
            <a:pPr>
              <a:lnSpc>
                <a:spcPts val="2600"/>
              </a:lnSpc>
            </a:pPr>
            <a:r>
              <a:rPr lang="zh-TW" altLang="zh-TW" dirty="0" smtClean="0"/>
              <a:t>左邊</a:t>
            </a:r>
            <a:r>
              <a:rPr lang="zh-TW" altLang="zh-TW" dirty="0"/>
              <a:t>，電子擴散進入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側</a:t>
            </a:r>
            <a:r>
              <a:rPr lang="zh-TW" altLang="zh-TW" dirty="0"/>
              <a:t>和電洞</a:t>
            </a:r>
            <a:r>
              <a:rPr lang="en-US" altLang="zh-TW" dirty="0"/>
              <a:t> ( </a:t>
            </a:r>
            <a:r>
              <a:rPr lang="zh-TW" altLang="zh-TW" dirty="0"/>
              <a:t>主要載子 </a:t>
            </a:r>
            <a:r>
              <a:rPr lang="en-US" altLang="zh-TW" dirty="0"/>
              <a:t>) </a:t>
            </a:r>
            <a:r>
              <a:rPr lang="zh-TW" altLang="zh-TW" dirty="0"/>
              <a:t>相復合，並</a:t>
            </a:r>
            <a:r>
              <a:rPr lang="zh-TW" altLang="zh-TW" dirty="0" smtClean="0"/>
              <a:t>在此</a:t>
            </a:r>
            <a:endParaRPr lang="en-US" altLang="zh-TW" dirty="0" smtClean="0"/>
          </a:p>
          <a:p>
            <a:pPr>
              <a:lnSpc>
                <a:spcPts val="2600"/>
              </a:lnSpc>
            </a:pPr>
            <a:r>
              <a:rPr lang="zh-TW" altLang="zh-TW" dirty="0" smtClean="0"/>
              <a:t>區域</a:t>
            </a:r>
            <a:r>
              <a:rPr lang="zh-TW" altLang="zh-TW" dirty="0"/>
              <a:t>曝露出濃度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的</a:t>
            </a:r>
            <a:r>
              <a:rPr lang="zh-TW" altLang="zh-TW" dirty="0"/>
              <a:t>負受體離子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，</a:t>
            </a:r>
            <a:r>
              <a:rPr lang="zh-TW" altLang="zh-TW" dirty="0"/>
              <a:t>在接面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兩側</a:t>
            </a:r>
            <a:r>
              <a:rPr lang="zh-TW" altLang="zh-TW" dirty="0"/>
              <a:t>的</a:t>
            </a:r>
            <a:r>
              <a:rPr lang="zh-TW" altLang="zh-TW" dirty="0" smtClean="0"/>
              <a:t>區域</a:t>
            </a:r>
            <a:endParaRPr lang="en-US" altLang="zh-TW" dirty="0" smtClean="0"/>
          </a:p>
          <a:p>
            <a:pPr>
              <a:lnSpc>
                <a:spcPts val="2600"/>
              </a:lnSpc>
            </a:pPr>
            <a:r>
              <a:rPr lang="zh-TW" altLang="zh-TW" dirty="0" smtClean="0"/>
              <a:t>和</a:t>
            </a:r>
            <a:r>
              <a:rPr lang="zh-TW" altLang="zh-TW" dirty="0"/>
              <a:t>遠離接面</a:t>
            </a:r>
            <a:r>
              <a:rPr lang="zh-TW" altLang="zh-TW" dirty="0" smtClean="0"/>
              <a:t>的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及</a:t>
            </a:r>
            <a:r>
              <a:rPr lang="en-US" altLang="zh-TW" dirty="0" smtClean="0"/>
              <a:t>    </a:t>
            </a:r>
            <a:r>
              <a:rPr lang="zh-TW" altLang="zh-TW" dirty="0"/>
              <a:t>塊材區域相比，因此成為空乏自由載子</a:t>
            </a:r>
            <a:r>
              <a:rPr lang="zh-TW" altLang="zh-TW" dirty="0" smtClean="0"/>
              <a:t>的</a:t>
            </a:r>
            <a:endParaRPr lang="en-US" altLang="zh-TW" dirty="0" smtClean="0"/>
          </a:p>
          <a:p>
            <a:pPr>
              <a:lnSpc>
                <a:spcPts val="2600"/>
              </a:lnSpc>
            </a:pPr>
            <a:r>
              <a:rPr lang="zh-TW" altLang="zh-TW" dirty="0" smtClean="0"/>
              <a:t>區域</a:t>
            </a:r>
            <a:r>
              <a:rPr lang="zh-TW" altLang="zh-TW" dirty="0"/>
              <a:t>。因此有一空間電荷層</a:t>
            </a:r>
            <a:r>
              <a:rPr lang="en-US" altLang="zh-TW" dirty="0"/>
              <a:t> (space charge layer, SCL) </a:t>
            </a:r>
            <a:r>
              <a:rPr lang="zh-TW" altLang="zh-TW" dirty="0"/>
              <a:t>在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周</a:t>
            </a:r>
            <a:endParaRPr lang="en-US" altLang="zh-TW" dirty="0" smtClean="0"/>
          </a:p>
          <a:p>
            <a:pPr>
              <a:lnSpc>
                <a:spcPts val="2400"/>
              </a:lnSpc>
            </a:pPr>
            <a:r>
              <a:rPr lang="zh-TW" altLang="zh-TW" dirty="0" smtClean="0"/>
              <a:t>遭</a:t>
            </a:r>
            <a:r>
              <a:rPr lang="zh-TW" altLang="zh-TW" dirty="0"/>
              <a:t>，如圖</a:t>
            </a:r>
            <a:r>
              <a:rPr lang="en-US" altLang="zh-TW" dirty="0"/>
              <a:t>3.15(b) </a:t>
            </a:r>
            <a:r>
              <a:rPr lang="zh-TW" altLang="zh-TW" dirty="0"/>
              <a:t>所示，</a:t>
            </a:r>
            <a:r>
              <a:rPr lang="en-US" altLang="zh-TW" dirty="0"/>
              <a:t>SCL</a:t>
            </a:r>
            <a:r>
              <a:rPr lang="zh-TW" altLang="zh-TW" dirty="0"/>
              <a:t>又稱為空乏區</a:t>
            </a:r>
            <a:r>
              <a:rPr lang="en-US" altLang="zh-TW" dirty="0"/>
              <a:t> (depletion region)</a:t>
            </a:r>
            <a:r>
              <a:rPr lang="zh-TW" altLang="zh-TW" dirty="0"/>
              <a:t>。</a:t>
            </a:r>
            <a:endParaRPr lang="en-US" altLang="zh-TW" dirty="0" smtClean="0"/>
          </a:p>
          <a:p>
            <a:pPr>
              <a:lnSpc>
                <a:spcPts val="2600"/>
              </a:lnSpc>
            </a:pP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8862050"/>
              </p:ext>
            </p:extLst>
          </p:nvPr>
        </p:nvGraphicFramePr>
        <p:xfrm>
          <a:off x="4979338" y="1499669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87" name="Equation" r:id="rId3" imgW="177569" imgH="152202" progId="Equation.DSMT4">
                  <p:embed/>
                </p:oleObj>
              </mc:Choice>
              <mc:Fallback>
                <p:oleObj name="Equation" r:id="rId3" imgW="177569" imgH="15220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9338" y="1499669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097586"/>
              </p:ext>
            </p:extLst>
          </p:nvPr>
        </p:nvGraphicFramePr>
        <p:xfrm>
          <a:off x="5580112" y="1499669"/>
          <a:ext cx="405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88" name="Equation" r:id="rId5" imgW="190417" imgH="152334" progId="Equation.DSMT4">
                  <p:embed/>
                </p:oleObj>
              </mc:Choice>
              <mc:Fallback>
                <p:oleObj name="Equation" r:id="rId5" imgW="190417" imgH="15233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1499669"/>
                        <a:ext cx="405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1072132"/>
              </p:ext>
            </p:extLst>
          </p:nvPr>
        </p:nvGraphicFramePr>
        <p:xfrm>
          <a:off x="4499992" y="1859709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89" name="Equation" r:id="rId7" imgW="215713" imgH="190335" progId="Equation.DSMT4">
                  <p:embed/>
                </p:oleObj>
              </mc:Choice>
              <mc:Fallback>
                <p:oleObj name="Equation" r:id="rId7" imgW="215713" imgH="19033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1859709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7961075"/>
              </p:ext>
            </p:extLst>
          </p:nvPr>
        </p:nvGraphicFramePr>
        <p:xfrm>
          <a:off x="4979338" y="2304000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90" name="Equation" r:id="rId9" imgW="177569" imgH="152202" progId="Equation.DSMT4">
                  <p:embed/>
                </p:oleObj>
              </mc:Choice>
              <mc:Fallback>
                <p:oleObj name="Equation" r:id="rId9" imgW="177569" imgH="15220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9338" y="2304000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2612983"/>
              </p:ext>
            </p:extLst>
          </p:nvPr>
        </p:nvGraphicFramePr>
        <p:xfrm>
          <a:off x="3734952" y="2723805"/>
          <a:ext cx="405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91" name="Equation" r:id="rId10" imgW="190417" imgH="152334" progId="Equation.DSMT4">
                  <p:embed/>
                </p:oleObj>
              </mc:Choice>
              <mc:Fallback>
                <p:oleObj name="Equation" r:id="rId10" imgW="190417" imgH="15233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4952" y="2723805"/>
                        <a:ext cx="405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4914982"/>
              </p:ext>
            </p:extLst>
          </p:nvPr>
        </p:nvGraphicFramePr>
        <p:xfrm>
          <a:off x="2538000" y="3011885"/>
          <a:ext cx="1008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92" name="Equation" r:id="rId11" imgW="533169" imgH="228501" progId="Equation.DSMT4">
                  <p:embed/>
                </p:oleObj>
              </mc:Choice>
              <mc:Fallback>
                <p:oleObj name="Equation" r:id="rId11" imgW="533169" imgH="228501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8000" y="3011885"/>
                        <a:ext cx="1008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6880950"/>
              </p:ext>
            </p:extLst>
          </p:nvPr>
        </p:nvGraphicFramePr>
        <p:xfrm>
          <a:off x="4355976" y="3119885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93" name="Equation" r:id="rId13" imgW="177569" imgH="152202" progId="Equation.DSMT4">
                  <p:embed/>
                </p:oleObj>
              </mc:Choice>
              <mc:Fallback>
                <p:oleObj name="Equation" r:id="rId13" imgW="177569" imgH="152202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3119885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9358022"/>
              </p:ext>
            </p:extLst>
          </p:nvPr>
        </p:nvGraphicFramePr>
        <p:xfrm>
          <a:off x="5220072" y="3047885"/>
          <a:ext cx="961714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94" name="Equation" r:id="rId14" imgW="482391" imgH="203112" progId="Equation.DSMT4">
                  <p:embed/>
                </p:oleObj>
              </mc:Choice>
              <mc:Fallback>
                <p:oleObj name="Equation" r:id="rId14" imgW="482391" imgH="203112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3047885"/>
                        <a:ext cx="961714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2888095"/>
              </p:ext>
            </p:extLst>
          </p:nvPr>
        </p:nvGraphicFramePr>
        <p:xfrm>
          <a:off x="1331640" y="3515893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95" name="Equation" r:id="rId16" imgW="177569" imgH="152202" progId="Equation.DSMT4">
                  <p:embed/>
                </p:oleObj>
              </mc:Choice>
              <mc:Fallback>
                <p:oleObj name="Equation" r:id="rId16" imgW="177569" imgH="152202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3515893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9207575"/>
              </p:ext>
            </p:extLst>
          </p:nvPr>
        </p:nvGraphicFramePr>
        <p:xfrm>
          <a:off x="1007640" y="3911973"/>
          <a:ext cx="324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96" name="Equation" r:id="rId17" imgW="152268" imgH="152268" progId="Equation.DSMT4">
                  <p:embed/>
                </p:oleObj>
              </mc:Choice>
              <mc:Fallback>
                <p:oleObj name="Equation" r:id="rId17" imgW="152268" imgH="152268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7640" y="3911973"/>
                        <a:ext cx="324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3854017"/>
              </p:ext>
            </p:extLst>
          </p:nvPr>
        </p:nvGraphicFramePr>
        <p:xfrm>
          <a:off x="7431813" y="3803925"/>
          <a:ext cx="5965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97" name="Equation" r:id="rId19" imgW="279279" imgH="203112" progId="Equation.DSMT4">
                  <p:embed/>
                </p:oleObj>
              </mc:Choice>
              <mc:Fallback>
                <p:oleObj name="Equation" r:id="rId19" imgW="279279" imgH="203112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1813" y="3803925"/>
                        <a:ext cx="59657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5378330"/>
              </p:ext>
            </p:extLst>
          </p:nvPr>
        </p:nvGraphicFramePr>
        <p:xfrm>
          <a:off x="1627200" y="4176000"/>
          <a:ext cx="768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98" name="Equation" r:id="rId21" imgW="393529" imgH="228501" progId="Equation.DSMT4">
                  <p:embed/>
                </p:oleObj>
              </mc:Choice>
              <mc:Fallback>
                <p:oleObj name="Equation" r:id="rId21" imgW="393529" imgH="228501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7200" y="4176000"/>
                        <a:ext cx="768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2315380"/>
              </p:ext>
            </p:extLst>
          </p:nvPr>
        </p:nvGraphicFramePr>
        <p:xfrm>
          <a:off x="3131840" y="4740029"/>
          <a:ext cx="405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99" name="Equation" r:id="rId23" imgW="190417" imgH="152334" progId="Equation.DSMT4">
                  <p:embed/>
                </p:oleObj>
              </mc:Choice>
              <mc:Fallback>
                <p:oleObj name="Equation" r:id="rId23" imgW="190417" imgH="152334" progId="Equation.DSMT4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4740029"/>
                        <a:ext cx="405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2698447"/>
              </p:ext>
            </p:extLst>
          </p:nvPr>
        </p:nvGraphicFramePr>
        <p:xfrm>
          <a:off x="2555776" y="5056909"/>
          <a:ext cx="537600" cy="4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00" name="Equation" r:id="rId24" imgW="266469" imgH="203024" progId="Equation.DSMT4">
                  <p:embed/>
                </p:oleObj>
              </mc:Choice>
              <mc:Fallback>
                <p:oleObj name="Equation" r:id="rId24" imgW="266469" imgH="203024" progId="Equation.DSMT4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5056909"/>
                        <a:ext cx="537600" cy="40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116991"/>
              </p:ext>
            </p:extLst>
          </p:nvPr>
        </p:nvGraphicFramePr>
        <p:xfrm>
          <a:off x="4885200" y="4989600"/>
          <a:ext cx="60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01" name="Equation" r:id="rId26" imgW="304668" imgH="228501" progId="Equation.DSMT4">
                  <p:embed/>
                </p:oleObj>
              </mc:Choice>
              <mc:Fallback>
                <p:oleObj name="Equation" r:id="rId26" imgW="304668" imgH="228501" progId="Equation.DSMT4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5200" y="4989600"/>
                        <a:ext cx="60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物件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1295174"/>
              </p:ext>
            </p:extLst>
          </p:nvPr>
        </p:nvGraphicFramePr>
        <p:xfrm>
          <a:off x="6570000" y="5064109"/>
          <a:ext cx="495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02" name="Equation" r:id="rId28" imgW="241195" imgH="190417" progId="Equation.DSMT4">
                  <p:embed/>
                </p:oleObj>
              </mc:Choice>
              <mc:Fallback>
                <p:oleObj name="Equation" r:id="rId28" imgW="241195" imgH="190417" progId="Equation.DSMT4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0000" y="5064109"/>
                        <a:ext cx="495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物件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09941"/>
              </p:ext>
            </p:extLst>
          </p:nvPr>
        </p:nvGraphicFramePr>
        <p:xfrm>
          <a:off x="2195736" y="5532117"/>
          <a:ext cx="405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03" name="Equation" r:id="rId30" imgW="190417" imgH="152334" progId="Equation.DSMT4">
                  <p:embed/>
                </p:oleObj>
              </mc:Choice>
              <mc:Fallback>
                <p:oleObj name="Equation" r:id="rId30" imgW="190417" imgH="152334" progId="Equation.DSMT4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5532117"/>
                        <a:ext cx="405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物件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7292500"/>
              </p:ext>
            </p:extLst>
          </p:nvPr>
        </p:nvGraphicFramePr>
        <p:xfrm>
          <a:off x="2819098" y="5532117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04" name="Equation" r:id="rId31" imgW="177569" imgH="152202" progId="Equation.DSMT4">
                  <p:embed/>
                </p:oleObj>
              </mc:Choice>
              <mc:Fallback>
                <p:oleObj name="Equation" r:id="rId31" imgW="177569" imgH="152202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098" y="5532117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物件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656705"/>
              </p:ext>
            </p:extLst>
          </p:nvPr>
        </p:nvGraphicFramePr>
        <p:xfrm>
          <a:off x="7866000" y="5856909"/>
          <a:ext cx="493712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05" name="Equation" r:id="rId32" imgW="241195" imgH="190417" progId="Equation.DSMT4">
                  <p:embed/>
                </p:oleObj>
              </mc:Choice>
              <mc:Fallback>
                <p:oleObj name="Equation" r:id="rId32" imgW="241195" imgH="190417" progId="Equation.DSMT4">
                  <p:embed/>
                  <p:pic>
                    <p:nvPicPr>
                      <p:cNvPr id="0" name="物件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6000" y="5856909"/>
                        <a:ext cx="493712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52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77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19" y="980728"/>
            <a:ext cx="4864939" cy="568863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093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有</a:t>
            </a:r>
            <a:r>
              <a:rPr lang="zh-TW" altLang="zh-TW" dirty="0"/>
              <a:t>一從正離子到負離子的內部電場</a:t>
            </a:r>
            <a:r>
              <a:rPr lang="en-US" altLang="zh-TW" dirty="0"/>
              <a:t> </a:t>
            </a:r>
            <a:r>
              <a:rPr lang="zh-TW" altLang="en-US" dirty="0"/>
              <a:t>　</a:t>
            </a:r>
            <a:r>
              <a:rPr lang="zh-TW" altLang="zh-TW" dirty="0" smtClean="0"/>
              <a:t>，</a:t>
            </a:r>
            <a:r>
              <a:rPr lang="zh-TW" altLang="zh-TW" dirty="0"/>
              <a:t>亦即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方向</a:t>
            </a:r>
            <a:r>
              <a:rPr lang="zh-TW" altLang="zh-TW" dirty="0"/>
              <a:t>，</a:t>
            </a:r>
            <a:r>
              <a:rPr lang="zh-TW" altLang="zh-TW" dirty="0" smtClean="0"/>
              <a:t>會</a:t>
            </a:r>
            <a:endParaRPr lang="en-US" altLang="zh-TW" dirty="0" smtClean="0"/>
          </a:p>
          <a:p>
            <a:r>
              <a:rPr lang="zh-TW" altLang="zh-TW" dirty="0" smtClean="0"/>
              <a:t>使</a:t>
            </a:r>
            <a:r>
              <a:rPr lang="zh-TW" altLang="zh-TW" dirty="0"/>
              <a:t>電洞漂移回到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區</a:t>
            </a:r>
            <a:r>
              <a:rPr lang="zh-TW" altLang="zh-TW" dirty="0"/>
              <a:t>，且電子</a:t>
            </a:r>
            <a:r>
              <a:rPr lang="zh-TW" altLang="zh-TW" dirty="0" smtClean="0"/>
              <a:t>回到</a:t>
            </a:r>
            <a:r>
              <a:rPr lang="en-US" altLang="zh-TW" dirty="0" smtClean="0"/>
              <a:t>    </a:t>
            </a:r>
            <a:r>
              <a:rPr lang="zh-TW" altLang="zh-TW" dirty="0"/>
              <a:t>區；這個電場會驅使電</a:t>
            </a:r>
            <a:r>
              <a:rPr lang="zh-TW" altLang="zh-TW" dirty="0" smtClean="0"/>
              <a:t>洞</a:t>
            </a:r>
            <a:endParaRPr lang="en-US" altLang="zh-TW" dirty="0" smtClean="0"/>
          </a:p>
          <a:p>
            <a:r>
              <a:rPr lang="zh-TW" altLang="zh-TW" dirty="0" smtClean="0"/>
              <a:t>以</a:t>
            </a:r>
            <a:r>
              <a:rPr lang="zh-TW" altLang="zh-TW" dirty="0"/>
              <a:t>和擴散方向相反的方向</a:t>
            </a:r>
            <a:r>
              <a:rPr lang="zh-TW" altLang="zh-TW" dirty="0" smtClean="0"/>
              <a:t>移動</a:t>
            </a:r>
            <a:r>
              <a:rPr lang="zh-TW" altLang="en-US" dirty="0" smtClean="0"/>
              <a:t>。</a:t>
            </a:r>
            <a:r>
              <a:rPr lang="zh-TW" altLang="zh-TW" dirty="0"/>
              <a:t>淨空間電荷</a:t>
            </a:r>
            <a:r>
              <a:rPr lang="zh-TW" altLang="zh-TW" dirty="0" smtClean="0"/>
              <a:t>密度</a:t>
            </a:r>
            <a:r>
              <a:rPr lang="zh-TW" altLang="en-US" dirty="0"/>
              <a:t> </a:t>
            </a:r>
            <a:r>
              <a:rPr lang="zh-TW" altLang="en-US" dirty="0" smtClean="0"/>
              <a:t>     </a:t>
            </a:r>
            <a:r>
              <a:rPr lang="en-US" altLang="zh-TW" dirty="0" smtClean="0"/>
              <a:t> </a:t>
            </a:r>
            <a:r>
              <a:rPr lang="zh-TW" altLang="zh-TW" dirty="0"/>
              <a:t>在</a:t>
            </a:r>
            <a:r>
              <a:rPr lang="en-US" altLang="zh-TW" dirty="0"/>
              <a:t>SCL</a:t>
            </a:r>
            <a:r>
              <a:rPr lang="zh-TW" altLang="zh-TW" dirty="0" smtClean="0"/>
              <a:t>中</a:t>
            </a:r>
            <a:endParaRPr lang="en-US" altLang="zh-TW" dirty="0" smtClean="0"/>
          </a:p>
          <a:p>
            <a:r>
              <a:rPr lang="zh-TW" altLang="zh-TW" dirty="0" smtClean="0"/>
              <a:t>從</a:t>
            </a:r>
            <a:r>
              <a:rPr lang="en-US" altLang="zh-TW" dirty="0" smtClean="0"/>
              <a:t>              </a:t>
            </a:r>
            <a:r>
              <a:rPr lang="zh-TW" altLang="zh-TW" dirty="0" smtClean="0"/>
              <a:t>到</a:t>
            </a:r>
            <a:r>
              <a:rPr lang="en-US" altLang="zh-TW" dirty="0" smtClean="0"/>
              <a:t>          (     </a:t>
            </a:r>
            <a:r>
              <a:rPr lang="zh-TW" altLang="zh-TW" dirty="0" smtClean="0"/>
              <a:t>在</a:t>
            </a:r>
            <a:r>
              <a:rPr lang="en-US" altLang="zh-TW" dirty="0" smtClean="0"/>
              <a:t>          ) </a:t>
            </a:r>
            <a:r>
              <a:rPr lang="zh-TW" altLang="zh-TW" dirty="0"/>
              <a:t>為負值，並</a:t>
            </a:r>
            <a:r>
              <a:rPr lang="zh-TW" altLang="zh-TW" dirty="0" smtClean="0"/>
              <a:t>等於</a:t>
            </a:r>
            <a:r>
              <a:rPr lang="en-US" altLang="zh-TW" dirty="0" smtClean="0"/>
              <a:t>          </a:t>
            </a:r>
            <a:r>
              <a:rPr lang="zh-TW" altLang="zh-TW" dirty="0"/>
              <a:t>，此</a:t>
            </a:r>
            <a:r>
              <a:rPr lang="zh-TW" altLang="zh-TW" dirty="0" smtClean="0"/>
              <a:t>外在</a:t>
            </a:r>
            <a:endParaRPr lang="en-US" altLang="zh-TW" dirty="0" smtClean="0"/>
          </a:p>
          <a:p>
            <a:r>
              <a:rPr lang="en-US" altLang="zh-TW" dirty="0" smtClean="0"/>
              <a:t>          </a:t>
            </a:r>
            <a:r>
              <a:rPr lang="zh-TW" altLang="zh-TW" dirty="0" smtClean="0"/>
              <a:t>到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為</a:t>
            </a:r>
            <a:r>
              <a:rPr lang="zh-TW" altLang="zh-TW" dirty="0"/>
              <a:t>正值，並等於</a:t>
            </a:r>
            <a:r>
              <a:rPr lang="en-US" altLang="zh-TW" dirty="0"/>
              <a:t> </a:t>
            </a:r>
            <a:r>
              <a:rPr lang="en-US" altLang="zh-TW" dirty="0" smtClean="0"/>
              <a:t>         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3.5.1</a:t>
            </a:r>
            <a:r>
              <a:rPr lang="en-US" altLang="zh-TW" dirty="0" smtClean="0"/>
              <a:t>)</a:t>
            </a:r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假設</a:t>
            </a:r>
            <a:r>
              <a:rPr lang="zh-TW" altLang="zh-TW" dirty="0"/>
              <a:t>受子濃度大於施子濃度，即</a:t>
            </a:r>
            <a:r>
              <a:rPr lang="en-US" altLang="zh-TW" dirty="0"/>
              <a:t> </a:t>
            </a:r>
            <a:r>
              <a:rPr lang="en-US" altLang="zh-TW" dirty="0" smtClean="0"/>
              <a:t>             </a:t>
            </a:r>
            <a:r>
              <a:rPr lang="zh-TW" altLang="zh-TW" dirty="0" smtClean="0"/>
              <a:t>。</a:t>
            </a:r>
            <a:r>
              <a:rPr lang="zh-TW" altLang="zh-TW" dirty="0"/>
              <a:t>假如</a:t>
            </a:r>
            <a:r>
              <a:rPr lang="en-US" altLang="zh-TW" dirty="0"/>
              <a:t> </a:t>
            </a:r>
            <a:r>
              <a:rPr lang="en-US" altLang="zh-TW" dirty="0" smtClean="0"/>
              <a:t>            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則空乏區</a:t>
            </a:r>
            <a:r>
              <a:rPr lang="zh-TW" altLang="zh-TW" dirty="0"/>
              <a:t>幾乎全</a:t>
            </a:r>
            <a:r>
              <a:rPr lang="zh-TW" altLang="zh-TW" dirty="0" smtClean="0"/>
              <a:t>在</a:t>
            </a:r>
            <a:r>
              <a:rPr lang="en-US" altLang="zh-TW" dirty="0" smtClean="0"/>
              <a:t>    </a:t>
            </a:r>
            <a:r>
              <a:rPr lang="zh-TW" altLang="zh-TW" dirty="0"/>
              <a:t>側；我們一般將重摻雜區表為上標有正</a:t>
            </a:r>
            <a:r>
              <a:rPr lang="zh-TW" altLang="zh-TW" dirty="0" smtClean="0"/>
              <a:t>的</a:t>
            </a:r>
            <a:endParaRPr lang="en-US" altLang="zh-TW" dirty="0" smtClean="0"/>
          </a:p>
          <a:p>
            <a:r>
              <a:rPr lang="zh-TW" altLang="zh-TW" dirty="0" smtClean="0"/>
              <a:t>記號如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。</a:t>
            </a:r>
            <a:r>
              <a:rPr lang="zh-TW" altLang="zh-TW" dirty="0"/>
              <a:t>在任意點的電場</a:t>
            </a:r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，</a:t>
            </a:r>
            <a:r>
              <a:rPr lang="zh-TW" altLang="zh-TW" dirty="0"/>
              <a:t>淨空間</a:t>
            </a:r>
            <a:r>
              <a:rPr lang="zh-TW" altLang="zh-TW" dirty="0" smtClean="0"/>
              <a:t>電荷</a:t>
            </a:r>
            <a:r>
              <a:rPr lang="en-US" altLang="zh-TW" dirty="0" smtClean="0"/>
              <a:t>            </a:t>
            </a:r>
            <a:r>
              <a:rPr lang="zh-TW" altLang="zh-TW" dirty="0" smtClean="0"/>
              <a:t>可</a:t>
            </a:r>
            <a:r>
              <a:rPr lang="zh-TW" altLang="zh-TW" dirty="0"/>
              <a:t>藉由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                    </a:t>
            </a:r>
            <a:r>
              <a:rPr lang="zh-TW" altLang="zh-TW" dirty="0" smtClean="0"/>
              <a:t>得到</a:t>
            </a:r>
            <a:r>
              <a:rPr lang="zh-TW" altLang="zh-TW" dirty="0"/>
              <a:t>，</a:t>
            </a:r>
            <a:r>
              <a:rPr lang="zh-TW" altLang="zh-TW" dirty="0" smtClean="0"/>
              <a:t>其中</a:t>
            </a:r>
            <a:r>
              <a:rPr lang="en-US" altLang="zh-TW" dirty="0" smtClean="0"/>
              <a:t>              </a:t>
            </a:r>
            <a:r>
              <a:rPr lang="zh-TW" altLang="zh-TW" dirty="0"/>
              <a:t>為介質的介電係數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 </a:t>
            </a:r>
          </a:p>
          <a:p>
            <a:r>
              <a:rPr lang="zh-TW" altLang="zh-TW" dirty="0" smtClean="0"/>
              <a:t>及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絕對介電係數和半導體材料的相對介電係數來和靜電</a:t>
            </a:r>
            <a:r>
              <a:rPr lang="zh-TW" altLang="zh-TW" dirty="0" smtClean="0"/>
              <a:t>有</a:t>
            </a:r>
            <a:endParaRPr lang="en-US" altLang="zh-TW" dirty="0" smtClean="0"/>
          </a:p>
          <a:p>
            <a:r>
              <a:rPr lang="zh-TW" altLang="zh-TW" dirty="0" smtClean="0"/>
              <a:t>所關連</a:t>
            </a:r>
            <a:r>
              <a:rPr lang="zh-TW" altLang="en-US" dirty="0" smtClean="0"/>
              <a:t>。</a:t>
            </a:r>
            <a:endParaRPr lang="zh-TW" altLang="zh-TW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614303"/>
              </p:ext>
            </p:extLst>
          </p:nvPr>
        </p:nvGraphicFramePr>
        <p:xfrm>
          <a:off x="5616000" y="1108800"/>
          <a:ext cx="453429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37" name="Equation" r:id="rId3" imgW="215713" imgH="203024" progId="Equation.DSMT4">
                  <p:embed/>
                </p:oleObj>
              </mc:Choice>
              <mc:Fallback>
                <p:oleObj name="Equation" r:id="rId3" imgW="215713" imgH="20302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6000" y="1108800"/>
                        <a:ext cx="453429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8511987"/>
              </p:ext>
            </p:extLst>
          </p:nvPr>
        </p:nvGraphicFramePr>
        <p:xfrm>
          <a:off x="6894000" y="1196752"/>
          <a:ext cx="5872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38" name="Equation" r:id="rId5" imgW="279279" imgH="152334" progId="Equation.DSMT4">
                  <p:embed/>
                </p:oleObj>
              </mc:Choice>
              <mc:Fallback>
                <p:oleObj name="Equation" r:id="rId5" imgW="279279" imgH="15233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4000" y="1196752"/>
                        <a:ext cx="5872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8293015"/>
              </p:ext>
            </p:extLst>
          </p:nvPr>
        </p:nvGraphicFramePr>
        <p:xfrm>
          <a:off x="2510816" y="1628800"/>
          <a:ext cx="405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39" name="Equation" r:id="rId7" imgW="190417" imgH="152334" progId="Equation.DSMT4">
                  <p:embed/>
                </p:oleObj>
              </mc:Choice>
              <mc:Fallback>
                <p:oleObj name="Equation" r:id="rId7" imgW="190417" imgH="15233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0816" y="1628800"/>
                        <a:ext cx="405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531382"/>
              </p:ext>
            </p:extLst>
          </p:nvPr>
        </p:nvGraphicFramePr>
        <p:xfrm>
          <a:off x="4979338" y="1612800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40" name="Equation" r:id="rId9" imgW="177569" imgH="152202" progId="Equation.DSMT4">
                  <p:embed/>
                </p:oleObj>
              </mc:Choice>
              <mc:Fallback>
                <p:oleObj name="Equation" r:id="rId9" imgW="177569" imgH="152202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9338" y="1612800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6821458"/>
              </p:ext>
            </p:extLst>
          </p:nvPr>
        </p:nvGraphicFramePr>
        <p:xfrm>
          <a:off x="6804248" y="1952880"/>
          <a:ext cx="622286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41" name="Equation" r:id="rId11" imgW="317225" imgH="203024" progId="Equation.DSMT4">
                  <p:embed/>
                </p:oleObj>
              </mc:Choice>
              <mc:Fallback>
                <p:oleObj name="Equation" r:id="rId11" imgW="317225" imgH="203024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1952880"/>
                        <a:ext cx="622286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4876709"/>
              </p:ext>
            </p:extLst>
          </p:nvPr>
        </p:nvGraphicFramePr>
        <p:xfrm>
          <a:off x="702000" y="2394000"/>
          <a:ext cx="115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42" name="Equation" r:id="rId13" imgW="609600" imgH="228600" progId="Equation.DSMT4">
                  <p:embed/>
                </p:oleObj>
              </mc:Choice>
              <mc:Fallback>
                <p:oleObj name="Equation" r:id="rId13" imgW="609600" imgH="2286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00" y="2394000"/>
                        <a:ext cx="115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5028200"/>
              </p:ext>
            </p:extLst>
          </p:nvPr>
        </p:nvGraphicFramePr>
        <p:xfrm>
          <a:off x="2051720" y="2404800"/>
          <a:ext cx="792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43" name="Equation" r:id="rId15" imgW="380835" imgH="190417" progId="Equation.DSMT4">
                  <p:embed/>
                </p:oleObj>
              </mc:Choice>
              <mc:Fallback>
                <p:oleObj name="Equation" r:id="rId15" imgW="380835" imgH="190417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2404800"/>
                        <a:ext cx="792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0204591"/>
              </p:ext>
            </p:extLst>
          </p:nvPr>
        </p:nvGraphicFramePr>
        <p:xfrm>
          <a:off x="2987824" y="2384928"/>
          <a:ext cx="4554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44" name="Equation" r:id="rId17" imgW="215713" imgH="190335" progId="Equation.DSMT4">
                  <p:embed/>
                </p:oleObj>
              </mc:Choice>
              <mc:Fallback>
                <p:oleObj name="Equation" r:id="rId17" imgW="215713" imgH="190335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2384928"/>
                        <a:ext cx="4554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8930085"/>
              </p:ext>
            </p:extLst>
          </p:nvPr>
        </p:nvGraphicFramePr>
        <p:xfrm>
          <a:off x="3623376" y="2394000"/>
          <a:ext cx="732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45" name="Equation" r:id="rId19" imgW="355446" imgH="190417" progId="Equation.DSMT4">
                  <p:embed/>
                </p:oleObj>
              </mc:Choice>
              <mc:Fallback>
                <p:oleObj name="Equation" r:id="rId19" imgW="355446" imgH="190417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3376" y="2394000"/>
                        <a:ext cx="732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769947"/>
              </p:ext>
            </p:extLst>
          </p:nvPr>
        </p:nvGraphicFramePr>
        <p:xfrm>
          <a:off x="6742800" y="2365200"/>
          <a:ext cx="843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46" name="Equation" r:id="rId21" imgW="393529" imgH="203112" progId="Equation.DSMT4">
                  <p:embed/>
                </p:oleObj>
              </mc:Choice>
              <mc:Fallback>
                <p:oleObj name="Equation" r:id="rId21" imgW="393529" imgH="203112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2800" y="2365200"/>
                        <a:ext cx="843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6796860"/>
              </p:ext>
            </p:extLst>
          </p:nvPr>
        </p:nvGraphicFramePr>
        <p:xfrm>
          <a:off x="395624" y="2816976"/>
          <a:ext cx="792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47" name="Equation" r:id="rId23" imgW="380835" imgH="190417" progId="Equation.DSMT4">
                  <p:embed/>
                </p:oleObj>
              </mc:Choice>
              <mc:Fallback>
                <p:oleObj name="Equation" r:id="rId23" imgW="380835" imgH="190417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624" y="2816976"/>
                        <a:ext cx="792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455556"/>
              </p:ext>
            </p:extLst>
          </p:nvPr>
        </p:nvGraphicFramePr>
        <p:xfrm>
          <a:off x="1465200" y="2793600"/>
          <a:ext cx="658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48" name="Equation" r:id="rId25" imgW="304536" imgH="203024" progId="Equation.DSMT4">
                  <p:embed/>
                </p:oleObj>
              </mc:Choice>
              <mc:Fallback>
                <p:oleObj name="Equation" r:id="rId25" imgW="304536" imgH="203024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5200" y="2793600"/>
                        <a:ext cx="658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2616163"/>
              </p:ext>
            </p:extLst>
          </p:nvPr>
        </p:nvGraphicFramePr>
        <p:xfrm>
          <a:off x="4150285" y="2780976"/>
          <a:ext cx="843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49" name="Equation" r:id="rId27" imgW="393529" imgH="203112" progId="Equation.DSMT4">
                  <p:embed/>
                </p:oleObj>
              </mc:Choice>
              <mc:Fallback>
                <p:oleObj name="Equation" r:id="rId27" imgW="393529" imgH="203112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0285" y="2780976"/>
                        <a:ext cx="843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2701643"/>
              </p:ext>
            </p:extLst>
          </p:nvPr>
        </p:nvGraphicFramePr>
        <p:xfrm>
          <a:off x="3635896" y="3229200"/>
          <a:ext cx="1818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50" name="Equation" r:id="rId29" imgW="927100" imgH="228600" progId="Equation.DSMT4">
                  <p:embed/>
                </p:oleObj>
              </mc:Choice>
              <mc:Fallback>
                <p:oleObj name="Equation" r:id="rId29" imgW="927100" imgH="228600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3229200"/>
                        <a:ext cx="1818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8560" name="Picture 32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62" y="3284984"/>
            <a:ext cx="1008002" cy="2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175110"/>
              </p:ext>
            </p:extLst>
          </p:nvPr>
        </p:nvGraphicFramePr>
        <p:xfrm>
          <a:off x="5271637" y="3645024"/>
          <a:ext cx="11725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51" name="Equation" r:id="rId32" imgW="545626" imgH="203024" progId="Equation.DSMT4">
                  <p:embed/>
                </p:oleObj>
              </mc:Choice>
              <mc:Fallback>
                <p:oleObj name="Equation" r:id="rId32" imgW="545626" imgH="203024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1637" y="3645024"/>
                        <a:ext cx="117257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8563" name="Picture 35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717032"/>
            <a:ext cx="1057589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5" name="物件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443195"/>
              </p:ext>
            </p:extLst>
          </p:nvPr>
        </p:nvGraphicFramePr>
        <p:xfrm>
          <a:off x="2843808" y="4203120"/>
          <a:ext cx="363375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52" name="Equation" r:id="rId35" imgW="177569" imgH="152202" progId="Equation.DSMT4">
                  <p:embed/>
                </p:oleObj>
              </mc:Choice>
              <mc:Fallback>
                <p:oleObj name="Equation" r:id="rId35" imgW="177569" imgH="152202" progId="Equation.DSMT4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4203120"/>
                        <a:ext cx="363375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物件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6052563"/>
              </p:ext>
            </p:extLst>
          </p:nvPr>
        </p:nvGraphicFramePr>
        <p:xfrm>
          <a:off x="1277680" y="4509120"/>
          <a:ext cx="414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53" name="Equation" r:id="rId36" imgW="215806" imgH="228501" progId="Equation.DSMT4">
                  <p:embed/>
                </p:oleObj>
              </mc:Choice>
              <mc:Fallback>
                <p:oleObj name="Equation" r:id="rId36" imgW="215806" imgH="228501" progId="Equation.DSMT4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7680" y="4509120"/>
                        <a:ext cx="414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物件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5361234"/>
              </p:ext>
            </p:extLst>
          </p:nvPr>
        </p:nvGraphicFramePr>
        <p:xfrm>
          <a:off x="4094132" y="4527168"/>
          <a:ext cx="7659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54" name="Equation" r:id="rId38" imgW="355446" imgH="190417" progId="Equation.DSMT4">
                  <p:embed/>
                </p:oleObj>
              </mc:Choice>
              <mc:Fallback>
                <p:oleObj name="Equation" r:id="rId38" imgW="355446" imgH="190417" progId="Equation.DSMT4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4132" y="4527168"/>
                        <a:ext cx="7659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物件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3651719"/>
              </p:ext>
            </p:extLst>
          </p:nvPr>
        </p:nvGraphicFramePr>
        <p:xfrm>
          <a:off x="6588224" y="4509168"/>
          <a:ext cx="926571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55" name="Equation" r:id="rId40" imgW="444307" imgH="203112" progId="Equation.DSMT4">
                  <p:embed/>
                </p:oleObj>
              </mc:Choice>
              <mc:Fallback>
                <p:oleObj name="Equation" r:id="rId40" imgW="444307" imgH="203112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224" y="4509168"/>
                        <a:ext cx="926571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物件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2687692"/>
              </p:ext>
            </p:extLst>
          </p:nvPr>
        </p:nvGraphicFramePr>
        <p:xfrm>
          <a:off x="418951" y="4959216"/>
          <a:ext cx="2424857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56" name="Equation" r:id="rId42" imgW="1167893" imgH="203112" progId="Equation.DSMT4">
                  <p:embed/>
                </p:oleObj>
              </mc:Choice>
              <mc:Fallback>
                <p:oleObj name="Equation" r:id="rId42" imgW="1167893" imgH="203112" progId="Equation.DSMT4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951" y="4959216"/>
                        <a:ext cx="2424857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物件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5085932"/>
              </p:ext>
            </p:extLst>
          </p:nvPr>
        </p:nvGraphicFramePr>
        <p:xfrm>
          <a:off x="4355976" y="4941216"/>
          <a:ext cx="115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57" name="Equation" r:id="rId44" imgW="533169" imgH="203112" progId="Equation.DSMT4">
                  <p:embed/>
                </p:oleObj>
              </mc:Choice>
              <mc:Fallback>
                <p:oleObj name="Equation" r:id="rId44" imgW="533169" imgH="203112" progId="Equation.DSMT4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4941216"/>
                        <a:ext cx="115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物件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1691082"/>
              </p:ext>
            </p:extLst>
          </p:nvPr>
        </p:nvGraphicFramePr>
        <p:xfrm>
          <a:off x="8193019" y="4914000"/>
          <a:ext cx="411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58" name="Equation" r:id="rId46" imgW="190417" imgH="203112" progId="Equation.DSMT4">
                  <p:embed/>
                </p:oleObj>
              </mc:Choice>
              <mc:Fallback>
                <p:oleObj name="Equation" r:id="rId46" imgW="190417" imgH="203112" progId="Equation.DSMT4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3019" y="4914000"/>
                        <a:ext cx="411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物件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9646092"/>
              </p:ext>
            </p:extLst>
          </p:nvPr>
        </p:nvGraphicFramePr>
        <p:xfrm>
          <a:off x="714481" y="5346000"/>
          <a:ext cx="473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059" name="Equation" r:id="rId48" imgW="215713" imgH="203024" progId="Equation.DSMT4">
                  <p:embed/>
                </p:oleObj>
              </mc:Choice>
              <mc:Fallback>
                <p:oleObj name="Equation" r:id="rId48" imgW="215713" imgH="203024" progId="Equation.DSMT4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481" y="5346000"/>
                        <a:ext cx="473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868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在</a:t>
            </a:r>
            <a:r>
              <a:rPr lang="zh-TW" altLang="zh-TW" dirty="0"/>
              <a:t>任意</a:t>
            </a:r>
            <a:r>
              <a:rPr lang="zh-TW" altLang="zh-TW" dirty="0" smtClean="0"/>
              <a:t>點</a:t>
            </a:r>
            <a:r>
              <a:rPr lang="en-US" altLang="zh-TW" dirty="0" smtClean="0"/>
              <a:t>    </a:t>
            </a:r>
            <a:r>
              <a:rPr lang="zh-TW" altLang="zh-TW" dirty="0"/>
              <a:t>的</a:t>
            </a:r>
            <a:r>
              <a:rPr lang="zh-TW" altLang="zh-TW" dirty="0" smtClean="0"/>
              <a:t>電位</a:t>
            </a:r>
            <a:r>
              <a:rPr lang="en-US" altLang="zh-TW" dirty="0" smtClean="0"/>
              <a:t>         </a:t>
            </a:r>
            <a:r>
              <a:rPr lang="zh-TW" altLang="zh-TW" dirty="0"/>
              <a:t>，可由積分電場求得，這是因為</a:t>
            </a:r>
            <a:r>
              <a:rPr lang="zh-TW" altLang="zh-TW" dirty="0" smtClean="0"/>
              <a:t>由</a:t>
            </a:r>
            <a:endParaRPr lang="en-US" altLang="zh-TW" dirty="0" smtClean="0"/>
          </a:p>
          <a:p>
            <a:r>
              <a:rPr lang="zh-TW" altLang="zh-TW" dirty="0" smtClean="0"/>
              <a:t>定義</a:t>
            </a:r>
            <a:r>
              <a:rPr lang="en-US" altLang="zh-TW" dirty="0" smtClean="0"/>
              <a:t>                     </a:t>
            </a:r>
            <a:r>
              <a:rPr lang="zh-TW" altLang="zh-TW" dirty="0" smtClean="0"/>
              <a:t>，</a:t>
            </a:r>
            <a:r>
              <a:rPr lang="zh-TW" altLang="zh-TW" dirty="0"/>
              <a:t>注意，在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側</a:t>
            </a:r>
            <a:r>
              <a:rPr lang="zh-TW" altLang="zh-TW" dirty="0"/>
              <a:t>電位到達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，</a:t>
            </a:r>
            <a:r>
              <a:rPr lang="zh-TW" altLang="zh-TW" dirty="0"/>
              <a:t>稱為內建電位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/>
              <a:t>built-in potential)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>
              <a:lnSpc>
                <a:spcPts val="8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3.5.2</a:t>
            </a:r>
            <a:r>
              <a:rPr lang="en-US" altLang="zh-TW" dirty="0" smtClean="0"/>
              <a:t>)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3.5.3</a:t>
            </a:r>
            <a:r>
              <a:rPr lang="en-US" altLang="zh-TW" dirty="0" smtClean="0"/>
              <a:t>)</a:t>
            </a:r>
          </a:p>
          <a:p>
            <a:pPr>
              <a:lnSpc>
                <a:spcPts val="800"/>
              </a:lnSpc>
            </a:pPr>
            <a:endParaRPr lang="en-US" altLang="zh-TW" dirty="0" smtClean="0"/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        </a:t>
            </a:r>
            <a:r>
              <a:rPr lang="zh-TW" altLang="zh-TW" dirty="0" smtClean="0"/>
              <a:t>為</a:t>
            </a:r>
            <a:r>
              <a:rPr lang="zh-TW" altLang="zh-TW" dirty="0"/>
              <a:t>半導體介質的介電係數，</a:t>
            </a:r>
            <a:r>
              <a:rPr lang="zh-TW" altLang="zh-TW" dirty="0" smtClean="0"/>
              <a:t>且</a:t>
            </a:r>
            <a:r>
              <a:rPr lang="en-US" altLang="zh-TW" dirty="0" smtClean="0"/>
              <a:t>                        </a:t>
            </a:r>
            <a:r>
              <a:rPr lang="zh-TW" altLang="zh-TW" dirty="0"/>
              <a:t>為在</a:t>
            </a:r>
            <a:r>
              <a:rPr lang="zh-TW" altLang="zh-TW" dirty="0" smtClean="0"/>
              <a:t>開</a:t>
            </a:r>
            <a:endParaRPr lang="en-US" altLang="zh-TW" dirty="0" smtClean="0"/>
          </a:p>
          <a:p>
            <a:r>
              <a:rPr lang="zh-TW" altLang="zh-TW" dirty="0" smtClean="0"/>
              <a:t>路</a:t>
            </a:r>
            <a:r>
              <a:rPr lang="zh-TW" altLang="zh-TW" dirty="0"/>
              <a:t>下的總空乏區寬度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3.5.4</a:t>
            </a:r>
            <a:r>
              <a:rPr lang="en-US" altLang="zh-TW" dirty="0" smtClean="0"/>
              <a:t>)</a:t>
            </a:r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為</a:t>
            </a:r>
            <a:r>
              <a:rPr lang="zh-TW" altLang="zh-TW" dirty="0"/>
              <a:t>位能，就是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，</a:t>
            </a:r>
            <a:r>
              <a:rPr lang="zh-TW" altLang="zh-TW" dirty="0"/>
              <a:t>而</a:t>
            </a:r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zh-TW" dirty="0" smtClean="0"/>
              <a:t>是</a:t>
            </a:r>
            <a:r>
              <a:rPr lang="zh-TW" altLang="zh-TW" dirty="0"/>
              <a:t>電荷，</a:t>
            </a:r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zh-TW" dirty="0" smtClean="0"/>
              <a:t>為電壓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1842999"/>
              </p:ext>
            </p:extLst>
          </p:nvPr>
        </p:nvGraphicFramePr>
        <p:xfrm>
          <a:off x="2195736" y="1170000"/>
          <a:ext cx="4275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851" name="Equation" r:id="rId3" imgW="177569" imgH="152202" progId="Equation.DSMT4">
                  <p:embed/>
                </p:oleObj>
              </mc:Choice>
              <mc:Fallback>
                <p:oleObj name="Equation" r:id="rId3" imgW="177569" imgH="15220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1170000"/>
                        <a:ext cx="4275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5497903"/>
              </p:ext>
            </p:extLst>
          </p:nvPr>
        </p:nvGraphicFramePr>
        <p:xfrm>
          <a:off x="3491880" y="1124744"/>
          <a:ext cx="712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852" name="Equation" r:id="rId5" imgW="342751" imgH="190417" progId="Equation.DSMT4">
                  <p:embed/>
                </p:oleObj>
              </mc:Choice>
              <mc:Fallback>
                <p:oleObj name="Equation" r:id="rId5" imgW="342751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1124744"/>
                        <a:ext cx="712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349195"/>
              </p:ext>
            </p:extLst>
          </p:nvPr>
        </p:nvGraphicFramePr>
        <p:xfrm>
          <a:off x="1043608" y="1556792"/>
          <a:ext cx="16434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853" name="Equation" r:id="rId7" imgW="799920" imgH="190440" progId="Equation.DSMT4">
                  <p:embed/>
                </p:oleObj>
              </mc:Choice>
              <mc:Fallback>
                <p:oleObj name="Equation" r:id="rId7" imgW="799920" imgH="1904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1556792"/>
                        <a:ext cx="16434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8980944"/>
              </p:ext>
            </p:extLst>
          </p:nvPr>
        </p:nvGraphicFramePr>
        <p:xfrm>
          <a:off x="4139952" y="1620000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854" name="Equation" r:id="rId9" imgW="177569" imgH="152202" progId="Equation.DSMT4">
                  <p:embed/>
                </p:oleObj>
              </mc:Choice>
              <mc:Fallback>
                <p:oleObj name="Equation" r:id="rId9" imgW="177569" imgH="152202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1620000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5355423"/>
              </p:ext>
            </p:extLst>
          </p:nvPr>
        </p:nvGraphicFramePr>
        <p:xfrm>
          <a:off x="6012160" y="1520832"/>
          <a:ext cx="3771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855" name="Equation" r:id="rId11" imgW="190417" imgH="203112" progId="Equation.DSMT4">
                  <p:embed/>
                </p:oleObj>
              </mc:Choice>
              <mc:Fallback>
                <p:oleObj name="Equation" r:id="rId11" imgW="190417" imgH="20311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1520832"/>
                        <a:ext cx="3771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3165141"/>
              </p:ext>
            </p:extLst>
          </p:nvPr>
        </p:nvGraphicFramePr>
        <p:xfrm>
          <a:off x="3010652" y="2384968"/>
          <a:ext cx="2929500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856" name="Equation" r:id="rId13" imgW="1473200" imgH="381000" progId="Equation.DSMT4">
                  <p:embed/>
                </p:oleObj>
              </mc:Choice>
              <mc:Fallback>
                <p:oleObj name="Equation" r:id="rId13" imgW="1473200" imgH="3810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0652" y="2384968"/>
                        <a:ext cx="2929500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288231"/>
              </p:ext>
            </p:extLst>
          </p:nvPr>
        </p:nvGraphicFramePr>
        <p:xfrm>
          <a:off x="3112984" y="3140968"/>
          <a:ext cx="311520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857" name="Equation" r:id="rId15" imgW="1688367" imgH="431613" progId="Equation.DSMT4">
                  <p:embed/>
                </p:oleObj>
              </mc:Choice>
              <mc:Fallback>
                <p:oleObj name="Equation" r:id="rId15" imgW="1688367" imgH="431613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2984" y="3140968"/>
                        <a:ext cx="3115200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9569" name="Picture 17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64904"/>
            <a:ext cx="1045161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9570" name="Picture 1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0" y="3356992"/>
            <a:ext cx="1064829" cy="29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3300908"/>
              </p:ext>
            </p:extLst>
          </p:nvPr>
        </p:nvGraphicFramePr>
        <p:xfrm>
          <a:off x="995720" y="4005064"/>
          <a:ext cx="105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858" name="Equation" r:id="rId19" imgW="533169" imgH="203112" progId="Equation.DSMT4">
                  <p:embed/>
                </p:oleObj>
              </mc:Choice>
              <mc:Fallback>
                <p:oleObj name="Equation" r:id="rId19" imgW="533169" imgH="203112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5720" y="4005064"/>
                        <a:ext cx="105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8751965"/>
              </p:ext>
            </p:extLst>
          </p:nvPr>
        </p:nvGraphicFramePr>
        <p:xfrm>
          <a:off x="6012000" y="4005064"/>
          <a:ext cx="1856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859" name="Equation" r:id="rId21" imgW="939800" imgH="228600" progId="Equation.DSMT4">
                  <p:embed/>
                </p:oleObj>
              </mc:Choice>
              <mc:Fallback>
                <p:oleObj name="Equation" r:id="rId21" imgW="939800" imgH="2286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000" y="4005064"/>
                        <a:ext cx="1856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246274"/>
              </p:ext>
            </p:extLst>
          </p:nvPr>
        </p:nvGraphicFramePr>
        <p:xfrm>
          <a:off x="2974494" y="4869160"/>
          <a:ext cx="3469714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860" name="Equation" r:id="rId23" imgW="1676400" imgH="203200" progId="Equation.DSMT4">
                  <p:embed/>
                </p:oleObj>
              </mc:Choice>
              <mc:Fallback>
                <p:oleObj name="Equation" r:id="rId23" imgW="1676400" imgH="2032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4494" y="4869160"/>
                        <a:ext cx="3469714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9577" name="Picture 25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941168"/>
            <a:ext cx="983911" cy="30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594594"/>
              </p:ext>
            </p:extLst>
          </p:nvPr>
        </p:nvGraphicFramePr>
        <p:xfrm>
          <a:off x="971600" y="5328000"/>
          <a:ext cx="415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861" name="Equation" r:id="rId26" imgW="203112" imgH="190417" progId="Equation.DSMT4">
                  <p:embed/>
                </p:oleObj>
              </mc:Choice>
              <mc:Fallback>
                <p:oleObj name="Equation" r:id="rId26" imgW="203112" imgH="190417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328000"/>
                        <a:ext cx="415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1909659"/>
              </p:ext>
            </p:extLst>
          </p:nvPr>
        </p:nvGraphicFramePr>
        <p:xfrm>
          <a:off x="3150000" y="5337256"/>
          <a:ext cx="534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862" name="Equation" r:id="rId28" imgW="253890" imgH="190417" progId="Equation.DSMT4">
                  <p:embed/>
                </p:oleObj>
              </mc:Choice>
              <mc:Fallback>
                <p:oleObj name="Equation" r:id="rId28" imgW="253890" imgH="190417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0000" y="5337256"/>
                        <a:ext cx="534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4555793"/>
              </p:ext>
            </p:extLst>
          </p:nvPr>
        </p:nvGraphicFramePr>
        <p:xfrm>
          <a:off x="4115242" y="5373216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863" name="Equation" r:id="rId30" imgW="177569" imgH="152202" progId="Equation.DSMT4">
                  <p:embed/>
                </p:oleObj>
              </mc:Choice>
              <mc:Fallback>
                <p:oleObj name="Equation" r:id="rId30" imgW="177569" imgH="152202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5242" y="5373216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678202"/>
              </p:ext>
            </p:extLst>
          </p:nvPr>
        </p:nvGraphicFramePr>
        <p:xfrm>
          <a:off x="5603552" y="5337256"/>
          <a:ext cx="336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864" name="Equation" r:id="rId32" imgW="164957" imgH="190335" progId="Equation.DSMT4">
                  <p:embed/>
                </p:oleObj>
              </mc:Choice>
              <mc:Fallback>
                <p:oleObj name="Equation" r:id="rId32" imgW="164957" imgH="190335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3552" y="5337256"/>
                        <a:ext cx="336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746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3.5.5a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3.5.5b</a:t>
            </a:r>
            <a:r>
              <a:rPr lang="en-US" altLang="zh-TW" dirty="0" smtClean="0"/>
              <a:t>)</a:t>
            </a:r>
          </a:p>
          <a:p>
            <a:endParaRPr lang="en-US" altLang="zh-TW" dirty="0" smtClean="0"/>
          </a:p>
          <a:p>
            <a:pPr>
              <a:lnSpc>
                <a:spcPts val="10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3.5.6</a:t>
            </a:r>
            <a:r>
              <a:rPr lang="en-US" altLang="zh-TW" dirty="0" smtClean="0"/>
              <a:t>)</a:t>
            </a:r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zh-TW" altLang="en-US" dirty="0" smtClean="0"/>
              <a:t>　 　　　</a:t>
            </a:r>
            <a:r>
              <a:rPr lang="zh-TW" altLang="en-US" dirty="0"/>
              <a:t> </a:t>
            </a:r>
            <a:r>
              <a:rPr lang="zh-TW" altLang="en-US" dirty="0" smtClean="0"/>
              <a:t>  </a:t>
            </a:r>
            <a:r>
              <a:rPr lang="en-US" altLang="zh-TW" dirty="0" err="1" smtClean="0"/>
              <a:t>項稱為熱電壓</a:t>
            </a:r>
            <a:r>
              <a:rPr lang="en-US" altLang="zh-TW" dirty="0" smtClean="0"/>
              <a:t> </a:t>
            </a:r>
            <a:r>
              <a:rPr lang="en-US" altLang="zh-TW" dirty="0"/>
              <a:t>(thermal voltage) </a:t>
            </a:r>
            <a:r>
              <a:rPr lang="en-US" altLang="zh-TW" dirty="0" smtClean="0"/>
              <a:t>   ，</a:t>
            </a:r>
            <a:r>
              <a:rPr lang="en-US" altLang="zh-TW" dirty="0"/>
              <a:t>且在300 </a:t>
            </a:r>
            <a:r>
              <a:rPr lang="en-US" altLang="zh-TW" dirty="0" err="1"/>
              <a:t>K</a:t>
            </a:r>
            <a:r>
              <a:rPr lang="en-US" altLang="zh-TW" dirty="0" err="1" smtClean="0"/>
              <a:t>時約</a:t>
            </a:r>
            <a:endParaRPr lang="en-US" altLang="zh-TW" dirty="0" smtClean="0"/>
          </a:p>
          <a:p>
            <a:r>
              <a:rPr lang="en-US" altLang="zh-TW" dirty="0" smtClean="0"/>
              <a:t>為</a:t>
            </a:r>
            <a:r>
              <a:rPr lang="en-US" altLang="zh-TW" dirty="0"/>
              <a:t>26 mV。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727982"/>
              </p:ext>
            </p:extLst>
          </p:nvPr>
        </p:nvGraphicFramePr>
        <p:xfrm>
          <a:off x="3030910" y="1052736"/>
          <a:ext cx="2981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92" name="Equation" r:id="rId3" imgW="1511300" imgH="228600" progId="Equation.DSMT4">
                  <p:embed/>
                </p:oleObj>
              </mc:Choice>
              <mc:Fallback>
                <p:oleObj name="Equation" r:id="rId3" imgW="15113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0910" y="1052736"/>
                        <a:ext cx="2981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5189229"/>
              </p:ext>
            </p:extLst>
          </p:nvPr>
        </p:nvGraphicFramePr>
        <p:xfrm>
          <a:off x="2955910" y="1484784"/>
          <a:ext cx="3056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93" name="Equation" r:id="rId5" imgW="1549400" imgH="228600" progId="Equation.DSMT4">
                  <p:embed/>
                </p:oleObj>
              </mc:Choice>
              <mc:Fallback>
                <p:oleObj name="Equation" r:id="rId5" imgW="154940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5910" y="1484784"/>
                        <a:ext cx="3056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7709331"/>
              </p:ext>
            </p:extLst>
          </p:nvPr>
        </p:nvGraphicFramePr>
        <p:xfrm>
          <a:off x="1331640" y="1933200"/>
          <a:ext cx="6568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94" name="Equation" r:id="rId7" imgW="3340080" imgH="228600" progId="Equation.DSMT4">
                  <p:embed/>
                </p:oleObj>
              </mc:Choice>
              <mc:Fallback>
                <p:oleObj name="Equation" r:id="rId7" imgW="3340080" imgH="228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933200"/>
                        <a:ext cx="6568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330237"/>
              </p:ext>
            </p:extLst>
          </p:nvPr>
        </p:nvGraphicFramePr>
        <p:xfrm>
          <a:off x="3545737" y="2420888"/>
          <a:ext cx="2106383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95" name="Equation" r:id="rId9" imgW="1193800" imgH="444500" progId="Equation.DSMT4">
                  <p:embed/>
                </p:oleObj>
              </mc:Choice>
              <mc:Fallback>
                <p:oleObj name="Equation" r:id="rId9" imgW="1193800" imgH="4445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5737" y="2420888"/>
                        <a:ext cx="2106383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0585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0" y="2628300"/>
            <a:ext cx="908129" cy="30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1104291"/>
              </p:ext>
            </p:extLst>
          </p:nvPr>
        </p:nvGraphicFramePr>
        <p:xfrm>
          <a:off x="971600" y="3268800"/>
          <a:ext cx="987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96" name="Equation" r:id="rId12" imgW="457002" imgH="203112" progId="Equation.DSMT4">
                  <p:embed/>
                </p:oleObj>
              </mc:Choice>
              <mc:Fallback>
                <p:oleObj name="Equation" r:id="rId12" imgW="457002" imgH="203112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3268800"/>
                        <a:ext cx="987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420001"/>
              </p:ext>
            </p:extLst>
          </p:nvPr>
        </p:nvGraphicFramePr>
        <p:xfrm>
          <a:off x="6082502" y="3284984"/>
          <a:ext cx="433714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97" name="Equation" r:id="rId14" imgW="215713" imgH="203024" progId="Equation.DSMT4">
                  <p:embed/>
                </p:oleObj>
              </mc:Choice>
              <mc:Fallback>
                <p:oleObj name="Equation" r:id="rId14" imgW="215713" imgH="203024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2502" y="3284984"/>
                        <a:ext cx="433714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099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B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順</a:t>
            </a:r>
            <a:r>
              <a:rPr lang="zh-TW" altLang="zh-TW" sz="2800" dirty="0"/>
              <a:t>向偏壓和蕭克里二極體</a:t>
            </a:r>
            <a:r>
              <a:rPr lang="zh-TW" altLang="zh-TW" sz="2800" dirty="0" smtClean="0"/>
              <a:t>方程式</a:t>
            </a:r>
            <a:endParaRPr lang="en-US" altLang="zh-TW" sz="2800" dirty="0" smtClean="0"/>
          </a:p>
          <a:p>
            <a:endParaRPr lang="zh-TW" altLang="en-US" dirty="0"/>
          </a:p>
        </p:txBody>
      </p:sp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7344816" cy="465433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482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在</a:t>
            </a:r>
            <a:r>
              <a:rPr lang="zh-TW" altLang="zh-TW" dirty="0"/>
              <a:t>空乏區外側，電洞濃度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          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3.5.7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遵守</a:t>
            </a:r>
            <a:r>
              <a:rPr lang="zh-TW" altLang="zh-TW" dirty="0"/>
              <a:t>波茲曼方程式，由於電洞位能</a:t>
            </a:r>
            <a:r>
              <a:rPr lang="zh-TW" altLang="zh-TW" dirty="0" smtClean="0"/>
              <a:t>從</a:t>
            </a:r>
            <a:r>
              <a:rPr lang="en-US" altLang="zh-TW" dirty="0" smtClean="0"/>
              <a:t>              </a:t>
            </a:r>
            <a:r>
              <a:rPr lang="zh-TW" altLang="zh-TW" dirty="0" smtClean="0"/>
              <a:t>至</a:t>
            </a:r>
            <a:r>
              <a:rPr lang="en-US" altLang="zh-TW" dirty="0" smtClean="0"/>
              <a:t>           </a:t>
            </a:r>
            <a:r>
              <a:rPr lang="zh-TW" altLang="zh-TW" dirty="0" smtClean="0"/>
              <a:t>上</a:t>
            </a:r>
            <a:endParaRPr lang="en-US" altLang="zh-TW" dirty="0" smtClean="0"/>
          </a:p>
          <a:p>
            <a:r>
              <a:rPr lang="zh-TW" altLang="zh-TW" dirty="0" smtClean="0"/>
              <a:t>升</a:t>
            </a:r>
            <a:r>
              <a:rPr lang="en-US" altLang="zh-TW" dirty="0" smtClean="0"/>
              <a:t>              </a:t>
            </a:r>
            <a:r>
              <a:rPr lang="zh-TW" altLang="zh-TW" dirty="0" smtClean="0"/>
              <a:t>，從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下降至</a:t>
            </a:r>
            <a:r>
              <a:rPr lang="en-US" altLang="zh-TW" dirty="0" smtClean="0"/>
              <a:t>         </a:t>
            </a:r>
            <a:r>
              <a:rPr lang="zh-TW" altLang="zh-TW" dirty="0" smtClean="0"/>
              <a:t>；</a:t>
            </a:r>
            <a:r>
              <a:rPr lang="zh-TW" altLang="zh-TW" dirty="0"/>
              <a:t>直接得到外加電壓所造成</a:t>
            </a:r>
            <a:r>
              <a:rPr lang="zh-TW" altLang="zh-TW" dirty="0" smtClean="0"/>
              <a:t>的</a:t>
            </a:r>
            <a:endParaRPr lang="en-US" altLang="zh-TW" dirty="0" smtClean="0"/>
          </a:p>
          <a:p>
            <a:r>
              <a:rPr lang="zh-TW" altLang="zh-TW" dirty="0" smtClean="0"/>
              <a:t>效應</a:t>
            </a:r>
            <a:r>
              <a:rPr lang="zh-TW" altLang="zh-TW" dirty="0"/>
              <a:t>，其顯示電壓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如何</a:t>
            </a:r>
            <a:r>
              <a:rPr lang="zh-TW" altLang="zh-TW" dirty="0"/>
              <a:t>決定超額電洞擴散並到達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區</a:t>
            </a:r>
            <a:r>
              <a:rPr lang="zh-TW" altLang="zh-TW" dirty="0"/>
              <a:t>的</a:t>
            </a:r>
            <a:r>
              <a:rPr lang="zh-TW" altLang="zh-TW" dirty="0" smtClean="0"/>
              <a:t>數量</a:t>
            </a:r>
            <a:endParaRPr lang="en-US" altLang="zh-TW" dirty="0" smtClean="0"/>
          </a:p>
          <a:p>
            <a:r>
              <a:rPr lang="zh-TW" altLang="zh-TW" dirty="0" smtClean="0"/>
              <a:t>如下式</a:t>
            </a:r>
            <a:endParaRPr lang="en-US" altLang="zh-TW" dirty="0" smtClean="0"/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                                                                                      (</a:t>
            </a:r>
            <a:r>
              <a:rPr lang="en-US" altLang="zh-TW" dirty="0"/>
              <a:t>3.5.8</a:t>
            </a:r>
            <a:r>
              <a:rPr lang="en-US" altLang="zh-TW" dirty="0" smtClean="0"/>
              <a:t>)</a:t>
            </a:r>
          </a:p>
          <a:p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3.5.9)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9738489"/>
              </p:ext>
            </p:extLst>
          </p:nvPr>
        </p:nvGraphicFramePr>
        <p:xfrm>
          <a:off x="4374000" y="1069200"/>
          <a:ext cx="2267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841" name="Equation" r:id="rId3" imgW="1091726" imgH="203112" progId="Equation.DSMT4">
                  <p:embed/>
                </p:oleObj>
              </mc:Choice>
              <mc:Fallback>
                <p:oleObj name="Equation" r:id="rId3" imgW="1091726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4000" y="1069200"/>
                        <a:ext cx="2267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6438103"/>
              </p:ext>
            </p:extLst>
          </p:nvPr>
        </p:nvGraphicFramePr>
        <p:xfrm>
          <a:off x="3131840" y="1520872"/>
          <a:ext cx="2830979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842" name="Equation" r:id="rId5" imgW="1675673" imgH="444307" progId="Equation.DSMT4">
                  <p:embed/>
                </p:oleObj>
              </mc:Choice>
              <mc:Fallback>
                <p:oleObj name="Equation" r:id="rId5" imgW="1675673" imgH="44430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1520872"/>
                        <a:ext cx="2830979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26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64113"/>
            <a:ext cx="952517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1219076"/>
              </p:ext>
            </p:extLst>
          </p:nvPr>
        </p:nvGraphicFramePr>
        <p:xfrm>
          <a:off x="5922000" y="2348880"/>
          <a:ext cx="1125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843" name="Equation" r:id="rId8" imgW="571252" imgH="228501" progId="Equation.DSMT4">
                  <p:embed/>
                </p:oleObj>
              </mc:Choice>
              <mc:Fallback>
                <p:oleObj name="Equation" r:id="rId8" imgW="571252" imgH="228501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2000" y="2348880"/>
                        <a:ext cx="1125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2832320"/>
              </p:ext>
            </p:extLst>
          </p:nvPr>
        </p:nvGraphicFramePr>
        <p:xfrm>
          <a:off x="7236296" y="2348880"/>
          <a:ext cx="924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844" name="Equation" r:id="rId10" imgW="469696" imgH="203112" progId="Equation.DSMT4">
                  <p:embed/>
                </p:oleObj>
              </mc:Choice>
              <mc:Fallback>
                <p:oleObj name="Equation" r:id="rId10" imgW="469696" imgH="203112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6296" y="2348880"/>
                        <a:ext cx="924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6376043"/>
              </p:ext>
            </p:extLst>
          </p:nvPr>
        </p:nvGraphicFramePr>
        <p:xfrm>
          <a:off x="756000" y="2779200"/>
          <a:ext cx="113142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845" name="Equation" r:id="rId12" imgW="571252" imgH="203112" progId="Equation.DSMT4">
                  <p:embed/>
                </p:oleObj>
              </mc:Choice>
              <mc:Fallback>
                <p:oleObj name="Equation" r:id="rId12" imgW="571252" imgH="203112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000" y="2779200"/>
                        <a:ext cx="113142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8417540"/>
              </p:ext>
            </p:extLst>
          </p:nvPr>
        </p:nvGraphicFramePr>
        <p:xfrm>
          <a:off x="2411760" y="2780928"/>
          <a:ext cx="60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846" name="Equation" r:id="rId14" imgW="304668" imgH="228501" progId="Equation.DSMT4">
                  <p:embed/>
                </p:oleObj>
              </mc:Choice>
              <mc:Fallback>
                <p:oleObj name="Equation" r:id="rId14" imgW="304668" imgH="228501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2780928"/>
                        <a:ext cx="60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0909919"/>
              </p:ext>
            </p:extLst>
          </p:nvPr>
        </p:nvGraphicFramePr>
        <p:xfrm>
          <a:off x="3835722" y="2764800"/>
          <a:ext cx="808286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847" name="Equation" r:id="rId16" imgW="393529" imgH="203112" progId="Equation.DSMT4">
                  <p:embed/>
                </p:oleObj>
              </mc:Choice>
              <mc:Fallback>
                <p:oleObj name="Equation" r:id="rId16" imgW="393529" imgH="203112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5722" y="2764800"/>
                        <a:ext cx="808286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1196435"/>
              </p:ext>
            </p:extLst>
          </p:nvPr>
        </p:nvGraphicFramePr>
        <p:xfrm>
          <a:off x="2862000" y="3229200"/>
          <a:ext cx="39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848" name="Equation" r:id="rId18" imgW="190417" imgH="190417" progId="Equation.DSMT4">
                  <p:embed/>
                </p:oleObj>
              </mc:Choice>
              <mc:Fallback>
                <p:oleObj name="Equation" r:id="rId18" imgW="190417" imgH="190417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2000" y="3229200"/>
                        <a:ext cx="39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2747028"/>
              </p:ext>
            </p:extLst>
          </p:nvPr>
        </p:nvGraphicFramePr>
        <p:xfrm>
          <a:off x="7120800" y="3284984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849" name="Equation" r:id="rId20" imgW="177569" imgH="152202" progId="Equation.DSMT4">
                  <p:embed/>
                </p:oleObj>
              </mc:Choice>
              <mc:Fallback>
                <p:oleObj name="Equation" r:id="rId20" imgW="177569" imgH="152202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0800" y="3284984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0848061"/>
              </p:ext>
            </p:extLst>
          </p:nvPr>
        </p:nvGraphicFramePr>
        <p:xfrm>
          <a:off x="3131840" y="4077160"/>
          <a:ext cx="2274893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850" name="Equation" r:id="rId22" imgW="1282700" imgH="444500" progId="Equation.DSMT4">
                  <p:embed/>
                </p:oleObj>
              </mc:Choice>
              <mc:Fallback>
                <p:oleObj name="Equation" r:id="rId22" imgW="1282700" imgH="44450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4077160"/>
                        <a:ext cx="2274893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2651" name="Picture 27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0" y="4275063"/>
            <a:ext cx="903273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9427637"/>
              </p:ext>
            </p:extLst>
          </p:nvPr>
        </p:nvGraphicFramePr>
        <p:xfrm>
          <a:off x="3131840" y="4924800"/>
          <a:ext cx="2274894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851" name="Equation" r:id="rId25" imgW="1282700" imgH="444500" progId="Equation.DSMT4">
                  <p:embed/>
                </p:oleObj>
              </mc:Choice>
              <mc:Fallback>
                <p:oleObj name="Equation" r:id="rId25" imgW="1282700" imgH="444500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4924800"/>
                        <a:ext cx="2274894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9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當</a:t>
            </a:r>
            <a:r>
              <a:rPr lang="zh-TW" altLang="zh-TW" dirty="0"/>
              <a:t>電洞</a:t>
            </a:r>
            <a:r>
              <a:rPr lang="en-US" altLang="zh-TW" dirty="0"/>
              <a:t> ( </a:t>
            </a:r>
            <a:r>
              <a:rPr lang="zh-TW" altLang="zh-TW" dirty="0"/>
              <a:t>少數載子</a:t>
            </a:r>
            <a:r>
              <a:rPr lang="en-US" altLang="zh-TW" dirty="0"/>
              <a:t> ) </a:t>
            </a:r>
            <a:r>
              <a:rPr lang="zh-TW" altLang="zh-TW" dirty="0"/>
              <a:t>注入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側</a:t>
            </a:r>
            <a:r>
              <a:rPr lang="zh-TW" altLang="zh-TW" dirty="0"/>
              <a:t>，它將在這個區域擴散，</a:t>
            </a:r>
            <a:r>
              <a:rPr lang="zh-TW" altLang="zh-TW" dirty="0" smtClean="0"/>
              <a:t>因</a:t>
            </a:r>
            <a:endParaRPr lang="en-US" altLang="zh-TW" dirty="0" smtClean="0"/>
          </a:p>
          <a:p>
            <a:r>
              <a:rPr lang="zh-TW" altLang="zh-TW" dirty="0" smtClean="0"/>
              <a:t>為</a:t>
            </a:r>
            <a:r>
              <a:rPr lang="zh-TW" altLang="zh-TW" dirty="0"/>
              <a:t>在中性的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區</a:t>
            </a:r>
            <a:r>
              <a:rPr lang="zh-TW" altLang="zh-TW" dirty="0"/>
              <a:t>有很小的電場產生漂移。最後，電洞將與</a:t>
            </a:r>
            <a:r>
              <a:rPr lang="zh-TW" altLang="zh-TW" dirty="0" smtClean="0"/>
              <a:t>電子</a:t>
            </a:r>
            <a:endParaRPr lang="en-US" altLang="zh-TW" dirty="0" smtClean="0"/>
          </a:p>
          <a:p>
            <a:r>
              <a:rPr lang="en-US" altLang="zh-TW" dirty="0" smtClean="0"/>
              <a:t> </a:t>
            </a:r>
            <a:r>
              <a:rPr lang="en-US" altLang="zh-TW" dirty="0"/>
              <a:t>( </a:t>
            </a:r>
            <a:r>
              <a:rPr lang="zh-TW" altLang="zh-TW" dirty="0"/>
              <a:t>多數載子</a:t>
            </a:r>
            <a:r>
              <a:rPr lang="en-US" altLang="zh-TW" dirty="0"/>
              <a:t> ) </a:t>
            </a:r>
            <a:r>
              <a:rPr lang="zh-TW" altLang="zh-TW" dirty="0"/>
              <a:t>復合</a:t>
            </a:r>
            <a:r>
              <a:rPr lang="zh-TW" altLang="zh-TW" dirty="0" smtClean="0"/>
              <a:t>。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側</a:t>
            </a:r>
            <a:r>
              <a:rPr lang="zh-TW" altLang="zh-TW" dirty="0"/>
              <a:t>中，電洞</a:t>
            </a:r>
            <a:r>
              <a:rPr lang="en-US" altLang="zh-TW" dirty="0"/>
              <a:t> ( </a:t>
            </a:r>
            <a:r>
              <a:rPr lang="zh-TW" altLang="zh-TW" dirty="0"/>
              <a:t>少數載子</a:t>
            </a:r>
            <a:r>
              <a:rPr lang="en-US" altLang="zh-TW" dirty="0"/>
              <a:t> ) </a:t>
            </a:r>
            <a:r>
              <a:rPr lang="zh-TW" altLang="zh-TW" dirty="0"/>
              <a:t>與電子復合所</a:t>
            </a:r>
            <a:r>
              <a:rPr lang="zh-TW" altLang="zh-TW" dirty="0" smtClean="0"/>
              <a:t>花</a:t>
            </a:r>
            <a:endParaRPr lang="en-US" altLang="zh-TW" dirty="0" smtClean="0"/>
          </a:p>
          <a:p>
            <a:r>
              <a:rPr lang="zh-TW" altLang="zh-TW" dirty="0" smtClean="0"/>
              <a:t>費</a:t>
            </a:r>
            <a:r>
              <a:rPr lang="zh-TW" altLang="zh-TW" dirty="0"/>
              <a:t>的平均時間，稱為少數載子復合時間</a:t>
            </a:r>
            <a:r>
              <a:rPr lang="en-US" altLang="zh-TW" dirty="0"/>
              <a:t> (minority carrier </a:t>
            </a:r>
            <a:endParaRPr lang="en-US" altLang="zh-TW" dirty="0" smtClean="0"/>
          </a:p>
          <a:p>
            <a:r>
              <a:rPr lang="en-US" altLang="zh-TW" dirty="0" smtClean="0"/>
              <a:t>recombination </a:t>
            </a:r>
            <a:r>
              <a:rPr lang="en-US" altLang="zh-TW" dirty="0"/>
              <a:t>time) </a:t>
            </a:r>
            <a:r>
              <a:rPr lang="zh-TW" altLang="zh-TW" dirty="0"/>
              <a:t>或生命期</a:t>
            </a:r>
            <a:r>
              <a:rPr lang="en-US" altLang="zh-TW" dirty="0"/>
              <a:t> (lifetime)  </a:t>
            </a:r>
            <a:r>
              <a:rPr lang="en-US" altLang="zh-TW" dirty="0" smtClean="0"/>
              <a:t>  </a:t>
            </a:r>
            <a:r>
              <a:rPr lang="zh-TW" altLang="zh-TW" dirty="0" smtClean="0"/>
              <a:t>。倒數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則</a:t>
            </a:r>
            <a:r>
              <a:rPr lang="zh-TW" altLang="zh-TW" dirty="0"/>
              <a:t>為每</a:t>
            </a:r>
            <a:r>
              <a:rPr lang="zh-TW" altLang="zh-TW" dirty="0" smtClean="0"/>
              <a:t>單</a:t>
            </a:r>
            <a:endParaRPr lang="en-US" altLang="zh-TW" dirty="0" smtClean="0"/>
          </a:p>
          <a:p>
            <a:r>
              <a:rPr lang="zh-TW" altLang="zh-TW" dirty="0" smtClean="0"/>
              <a:t>位</a:t>
            </a:r>
            <a:r>
              <a:rPr lang="zh-TW" altLang="zh-TW" dirty="0"/>
              <a:t>時間電洞復合和消失的平均機率。半導體中電洞擴散的</a:t>
            </a:r>
            <a:r>
              <a:rPr lang="zh-TW" altLang="zh-TW" dirty="0" smtClean="0"/>
              <a:t>能力</a:t>
            </a:r>
            <a:endParaRPr lang="en-US" altLang="zh-TW" dirty="0" smtClean="0"/>
          </a:p>
          <a:p>
            <a:r>
              <a:rPr lang="zh-TW" altLang="zh-TW" dirty="0" smtClean="0"/>
              <a:t>，</a:t>
            </a:r>
            <a:r>
              <a:rPr lang="zh-TW" altLang="zh-TW" dirty="0"/>
              <a:t>以其擴散係數</a:t>
            </a:r>
            <a:r>
              <a:rPr lang="en-US" altLang="zh-TW" dirty="0"/>
              <a:t> (diffusion coefficient)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表示</a:t>
            </a:r>
            <a:r>
              <a:rPr lang="zh-TW" altLang="zh-TW" dirty="0"/>
              <a:t>，它藉由愛因</a:t>
            </a:r>
            <a:r>
              <a:rPr lang="zh-TW" altLang="zh-TW" dirty="0" smtClean="0"/>
              <a:t>斯</a:t>
            </a:r>
            <a:endParaRPr lang="en-US" altLang="zh-TW" dirty="0" smtClean="0"/>
          </a:p>
          <a:p>
            <a:r>
              <a:rPr lang="zh-TW" altLang="zh-TW" dirty="0" smtClean="0"/>
              <a:t>坦</a:t>
            </a:r>
            <a:r>
              <a:rPr lang="zh-TW" altLang="zh-TW" dirty="0"/>
              <a:t>關係與其漂移</a:t>
            </a:r>
            <a:r>
              <a:rPr lang="zh-TW" altLang="zh-TW" dirty="0" smtClean="0"/>
              <a:t>率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有關</a:t>
            </a:r>
            <a:r>
              <a:rPr lang="zh-TW" altLang="zh-TW" dirty="0"/>
              <a:t>。</a:t>
            </a:r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zh-TW" dirty="0" smtClean="0"/>
              <a:t>側</a:t>
            </a:r>
            <a:r>
              <a:rPr lang="zh-TW" altLang="zh-TW" dirty="0"/>
              <a:t>的電洞，在與電子復合前的</a:t>
            </a:r>
            <a:r>
              <a:rPr lang="zh-TW" altLang="zh-TW" dirty="0" smtClean="0"/>
              <a:t>擴</a:t>
            </a:r>
            <a:endParaRPr lang="en-US" altLang="zh-TW" dirty="0" smtClean="0"/>
          </a:p>
          <a:p>
            <a:r>
              <a:rPr lang="zh-TW" altLang="zh-TW" dirty="0" smtClean="0"/>
              <a:t>散</a:t>
            </a:r>
            <a:r>
              <a:rPr lang="zh-TW" altLang="zh-TW" dirty="0"/>
              <a:t>平均距離，稱為擴散長度</a:t>
            </a:r>
            <a:r>
              <a:rPr lang="en-US" altLang="zh-TW" dirty="0"/>
              <a:t> (diffusion length)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，</a:t>
            </a:r>
            <a:r>
              <a:rPr lang="zh-TW" altLang="zh-TW" dirty="0"/>
              <a:t>可由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  </a:t>
            </a:r>
            <a:r>
              <a:rPr lang="zh-TW" altLang="zh-TW" dirty="0" smtClean="0"/>
              <a:t>求</a:t>
            </a:r>
            <a:r>
              <a:rPr lang="zh-TW" altLang="zh-TW" dirty="0"/>
              <a:t>出。我們可以</a:t>
            </a:r>
            <a:r>
              <a:rPr lang="zh-TW" altLang="zh-TW" dirty="0" smtClean="0"/>
              <a:t>類似</a:t>
            </a:r>
            <a:r>
              <a:rPr lang="en-US" altLang="zh-TW" dirty="0" smtClean="0"/>
              <a:t>          </a:t>
            </a:r>
            <a:r>
              <a:rPr lang="zh-TW" altLang="zh-TW" dirty="0"/>
              <a:t>的方式，將倒數</a:t>
            </a:r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解釋成</a:t>
            </a:r>
            <a:endParaRPr lang="en-US" altLang="zh-TW" dirty="0" smtClean="0"/>
          </a:p>
          <a:p>
            <a:r>
              <a:rPr lang="zh-TW" altLang="zh-TW" dirty="0" smtClean="0"/>
              <a:t>在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側</a:t>
            </a:r>
            <a:r>
              <a:rPr lang="zh-TW" altLang="zh-TW" dirty="0"/>
              <a:t>的電洞，在其沿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擴散</a:t>
            </a:r>
            <a:r>
              <a:rPr lang="zh-TW" altLang="zh-TW" dirty="0"/>
              <a:t>時每單位距離與電子復合的</a:t>
            </a:r>
            <a:r>
              <a:rPr lang="zh-TW" altLang="zh-TW" dirty="0" smtClean="0"/>
              <a:t>機率</a:t>
            </a:r>
            <a:endParaRPr lang="en-US" altLang="zh-TW" dirty="0" smtClean="0"/>
          </a:p>
          <a:p>
            <a:r>
              <a:rPr lang="zh-TW" altLang="zh-TW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9707732"/>
              </p:ext>
            </p:extLst>
          </p:nvPr>
        </p:nvGraphicFramePr>
        <p:xfrm>
          <a:off x="4269600" y="1177200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944" name="Equation" r:id="rId3" imgW="177569" imgH="152202" progId="Equation.DSMT4">
                  <p:embed/>
                </p:oleObj>
              </mc:Choice>
              <mc:Fallback>
                <p:oleObj name="Equation" r:id="rId3" imgW="177569" imgH="15220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9600" y="1177200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6749940"/>
              </p:ext>
            </p:extLst>
          </p:nvPr>
        </p:nvGraphicFramePr>
        <p:xfrm>
          <a:off x="1907704" y="1612800"/>
          <a:ext cx="3841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945" name="Equation" r:id="rId5" imgW="177569" imgH="152202" progId="Equation.DSMT4">
                  <p:embed/>
                </p:oleObj>
              </mc:Choice>
              <mc:Fallback>
                <p:oleObj name="Equation" r:id="rId5" imgW="177569" imgH="152202" progId="Equation.DSMT4">
                  <p:embed/>
                  <p:pic>
                    <p:nvPicPr>
                      <p:cNvPr id="0" name="物件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1612800"/>
                        <a:ext cx="3841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8407026"/>
              </p:ext>
            </p:extLst>
          </p:nvPr>
        </p:nvGraphicFramePr>
        <p:xfrm>
          <a:off x="2963689" y="2044800"/>
          <a:ext cx="3841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946" name="Equation" r:id="rId6" imgW="177569" imgH="152202" progId="Equation.DSMT4">
                  <p:embed/>
                </p:oleObj>
              </mc:Choice>
              <mc:Fallback>
                <p:oleObj name="Equation" r:id="rId6" imgW="177569" imgH="152202" progId="Equation.DSMT4">
                  <p:embed/>
                  <p:pic>
                    <p:nvPicPr>
                      <p:cNvPr id="0" name="物件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3689" y="2044800"/>
                        <a:ext cx="3841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4228342"/>
              </p:ext>
            </p:extLst>
          </p:nvPr>
        </p:nvGraphicFramePr>
        <p:xfrm>
          <a:off x="5683017" y="2780928"/>
          <a:ext cx="329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947" name="Equation" r:id="rId7" imgW="152268" imgH="203024" progId="Equation.DSMT4">
                  <p:embed/>
                </p:oleObj>
              </mc:Choice>
              <mc:Fallback>
                <p:oleObj name="Equation" r:id="rId7" imgW="152268" imgH="20302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3017" y="2780928"/>
                        <a:ext cx="329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099906"/>
              </p:ext>
            </p:extLst>
          </p:nvPr>
        </p:nvGraphicFramePr>
        <p:xfrm>
          <a:off x="6845471" y="2816976"/>
          <a:ext cx="67885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948" name="Equation" r:id="rId9" imgW="342751" imgH="203112" progId="Equation.DSMT4">
                  <p:embed/>
                </p:oleObj>
              </mc:Choice>
              <mc:Fallback>
                <p:oleObj name="Equation" r:id="rId9" imgW="342751" imgH="203112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5471" y="2816976"/>
                        <a:ext cx="678857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7644359"/>
              </p:ext>
            </p:extLst>
          </p:nvPr>
        </p:nvGraphicFramePr>
        <p:xfrm>
          <a:off x="5400000" y="3645024"/>
          <a:ext cx="57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949" name="Equation" r:id="rId11" imgW="266469" imgH="203024" progId="Equation.DSMT4">
                  <p:embed/>
                </p:oleObj>
              </mc:Choice>
              <mc:Fallback>
                <p:oleObj name="Equation" r:id="rId11" imgW="266469" imgH="203024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0000" y="3645024"/>
                        <a:ext cx="57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1109635"/>
              </p:ext>
            </p:extLst>
          </p:nvPr>
        </p:nvGraphicFramePr>
        <p:xfrm>
          <a:off x="2851200" y="4068000"/>
          <a:ext cx="514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950" name="Equation" r:id="rId13" imgW="241195" imgH="203112" progId="Equation.DSMT4">
                  <p:embed/>
                </p:oleObj>
              </mc:Choice>
              <mc:Fallback>
                <p:oleObj name="Equation" r:id="rId13" imgW="241195" imgH="203112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1200" y="4068000"/>
                        <a:ext cx="514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物件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4431323"/>
              </p:ext>
            </p:extLst>
          </p:nvPr>
        </p:nvGraphicFramePr>
        <p:xfrm>
          <a:off x="4139952" y="4185270"/>
          <a:ext cx="3841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951" name="Equation" r:id="rId15" imgW="177569" imgH="152202" progId="Equation.DSMT4">
                  <p:embed/>
                </p:oleObj>
              </mc:Choice>
              <mc:Fallback>
                <p:oleObj name="Equation" r:id="rId15" imgW="177569" imgH="152202" progId="Equation.DSMT4">
                  <p:embed/>
                  <p:pic>
                    <p:nvPicPr>
                      <p:cNvPr id="0" name="物件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4185270"/>
                        <a:ext cx="3841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物件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4335796"/>
              </p:ext>
            </p:extLst>
          </p:nvPr>
        </p:nvGraphicFramePr>
        <p:xfrm>
          <a:off x="6372200" y="4482000"/>
          <a:ext cx="43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952" name="Equation" r:id="rId16" imgW="203024" imgH="203024" progId="Equation.DSMT4">
                  <p:embed/>
                </p:oleObj>
              </mc:Choice>
              <mc:Fallback>
                <p:oleObj name="Equation" r:id="rId16" imgW="203024" imgH="203024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00" y="4482000"/>
                        <a:ext cx="43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物件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3945856"/>
              </p:ext>
            </p:extLst>
          </p:nvPr>
        </p:nvGraphicFramePr>
        <p:xfrm>
          <a:off x="7596336" y="4518000"/>
          <a:ext cx="700445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953" name="Equation" r:id="rId18" imgW="330120" imgH="203040" progId="Equation.DSMT4">
                  <p:embed/>
                </p:oleObj>
              </mc:Choice>
              <mc:Fallback>
                <p:oleObj name="Equation" r:id="rId18" imgW="330120" imgH="20304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36" y="4518000"/>
                        <a:ext cx="700445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0022462"/>
              </p:ext>
            </p:extLst>
          </p:nvPr>
        </p:nvGraphicFramePr>
        <p:xfrm>
          <a:off x="397664" y="4888800"/>
          <a:ext cx="115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954" name="Equation" r:id="rId20" imgW="583920" imgH="228600" progId="Equation.DSMT4">
                  <p:embed/>
                </p:oleObj>
              </mc:Choice>
              <mc:Fallback>
                <p:oleObj name="Equation" r:id="rId20" imgW="5839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97664" y="4888800"/>
                        <a:ext cx="1150000" cy="45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4993385"/>
              </p:ext>
            </p:extLst>
          </p:nvPr>
        </p:nvGraphicFramePr>
        <p:xfrm>
          <a:off x="4253199" y="4941168"/>
          <a:ext cx="822857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955" name="Equation" r:id="rId22" imgW="380835" imgH="203112" progId="Equation.DSMT4">
                  <p:embed/>
                </p:oleObj>
              </mc:Choice>
              <mc:Fallback>
                <p:oleObj name="Equation" r:id="rId22" imgW="380835" imgH="203112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3199" y="4941168"/>
                        <a:ext cx="822857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8705736"/>
              </p:ext>
            </p:extLst>
          </p:nvPr>
        </p:nvGraphicFramePr>
        <p:xfrm>
          <a:off x="7123225" y="4941168"/>
          <a:ext cx="761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956" name="Equation" r:id="rId24" imgW="355292" imgH="203024" progId="Equation.DSMT4">
                  <p:embed/>
                </p:oleObj>
              </mc:Choice>
              <mc:Fallback>
                <p:oleObj name="Equation" r:id="rId24" imgW="355292" imgH="203024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3225" y="4941168"/>
                        <a:ext cx="761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物件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4703086"/>
              </p:ext>
            </p:extLst>
          </p:nvPr>
        </p:nvGraphicFramePr>
        <p:xfrm>
          <a:off x="683568" y="5481414"/>
          <a:ext cx="3841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957" name="Equation" r:id="rId26" imgW="177569" imgH="152202" progId="Equation.DSMT4">
                  <p:embed/>
                </p:oleObj>
              </mc:Choice>
              <mc:Fallback>
                <p:oleObj name="Equation" r:id="rId26" imgW="177569" imgH="152202" progId="Equation.DSMT4">
                  <p:embed/>
                  <p:pic>
                    <p:nvPicPr>
                      <p:cNvPr id="0" name="物件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5481414"/>
                        <a:ext cx="3841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物件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0908543"/>
              </p:ext>
            </p:extLst>
          </p:nvPr>
        </p:nvGraphicFramePr>
        <p:xfrm>
          <a:off x="3491880" y="5445224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958" name="Equation" r:id="rId27" imgW="152268" imgH="152268" progId="Equation.DSMT4">
                  <p:embed/>
                </p:oleObj>
              </mc:Choice>
              <mc:Fallback>
                <p:oleObj name="Equation" r:id="rId27" imgW="152268" imgH="152268" progId="Equation.DSMT4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5445224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587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若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區</a:t>
            </a:r>
            <a:r>
              <a:rPr lang="en-US" altLang="zh-TW" dirty="0" smtClean="0"/>
              <a:t>     </a:t>
            </a:r>
            <a:r>
              <a:rPr lang="zh-TW" altLang="zh-TW" dirty="0"/>
              <a:t>的長度遠大於少數載子擴散</a:t>
            </a:r>
            <a:r>
              <a:rPr lang="zh-TW" altLang="zh-TW" dirty="0" smtClean="0"/>
              <a:t>長度</a:t>
            </a:r>
            <a:r>
              <a:rPr lang="en-US" altLang="zh-TW" dirty="0" smtClean="0"/>
              <a:t>    </a:t>
            </a:r>
            <a:r>
              <a:rPr lang="zh-TW" altLang="zh-TW" dirty="0"/>
              <a:t>，在到達</a:t>
            </a:r>
            <a:r>
              <a:rPr lang="zh-TW" altLang="zh-TW" dirty="0" smtClean="0"/>
              <a:t>負電</a:t>
            </a:r>
            <a:endParaRPr lang="en-US" altLang="zh-TW" dirty="0" smtClean="0"/>
          </a:p>
          <a:p>
            <a:r>
              <a:rPr lang="zh-TW" altLang="zh-TW" dirty="0" smtClean="0"/>
              <a:t>極</a:t>
            </a:r>
            <a:r>
              <a:rPr lang="zh-TW" altLang="zh-TW" dirty="0"/>
              <a:t>之前，大多數</a:t>
            </a:r>
            <a:r>
              <a:rPr lang="en-US" altLang="zh-TW" dirty="0"/>
              <a:t> ( </a:t>
            </a:r>
            <a:r>
              <a:rPr lang="zh-TW" altLang="zh-TW" dirty="0"/>
              <a:t>幾乎所有的</a:t>
            </a:r>
            <a:r>
              <a:rPr lang="en-US" altLang="zh-TW" dirty="0"/>
              <a:t> ) </a:t>
            </a:r>
            <a:r>
              <a:rPr lang="zh-TW" altLang="zh-TW" dirty="0"/>
              <a:t>注入的電洞終將復合。電洞</a:t>
            </a:r>
            <a:r>
              <a:rPr lang="zh-TW" altLang="zh-TW" dirty="0" smtClean="0"/>
              <a:t>的</a:t>
            </a:r>
            <a:endParaRPr lang="en-US" altLang="zh-TW" dirty="0" smtClean="0"/>
          </a:p>
          <a:p>
            <a:r>
              <a:rPr lang="zh-TW" altLang="zh-TW" dirty="0" smtClean="0"/>
              <a:t>濃度</a:t>
            </a:r>
            <a:r>
              <a:rPr lang="zh-TW" altLang="zh-TW" dirty="0"/>
              <a:t>分布</a:t>
            </a:r>
            <a:r>
              <a:rPr lang="en-US" altLang="zh-TW" dirty="0"/>
              <a:t> </a:t>
            </a:r>
            <a:r>
              <a:rPr lang="en-US" altLang="zh-TW" dirty="0" smtClean="0"/>
              <a:t>           </a:t>
            </a:r>
            <a:r>
              <a:rPr lang="zh-TW" altLang="zh-TW" dirty="0" smtClean="0"/>
              <a:t>對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因此</a:t>
            </a:r>
            <a:r>
              <a:rPr lang="zh-TW" altLang="zh-TW" dirty="0"/>
              <a:t>從</a:t>
            </a:r>
            <a:r>
              <a:rPr lang="en-US" altLang="zh-TW" dirty="0"/>
              <a:t> </a:t>
            </a:r>
            <a:r>
              <a:rPr lang="en-US" altLang="zh-TW" dirty="0" smtClean="0"/>
              <a:t>          </a:t>
            </a:r>
            <a:r>
              <a:rPr lang="zh-TW" altLang="zh-TW" dirty="0" smtClean="0"/>
              <a:t>向</a:t>
            </a:r>
            <a:r>
              <a:rPr lang="zh-TW" altLang="zh-TW" dirty="0"/>
              <a:t>熱平衡值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衰減</a:t>
            </a:r>
            <a:r>
              <a:rPr lang="zh-TW" altLang="zh-TW" dirty="0" smtClean="0"/>
              <a:t>，考慮</a:t>
            </a:r>
            <a:r>
              <a:rPr lang="en-US" altLang="zh-TW" dirty="0" smtClean="0"/>
              <a:t>  </a:t>
            </a:r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                     </a:t>
            </a:r>
            <a:r>
              <a:rPr lang="zh-TW" altLang="zh-TW" dirty="0" smtClean="0"/>
              <a:t>，</a:t>
            </a:r>
            <a:r>
              <a:rPr lang="zh-TW" altLang="zh-TW" dirty="0"/>
              <a:t>這是多餘的載子濃度</a:t>
            </a:r>
            <a:r>
              <a:rPr lang="en-US" altLang="zh-TW" dirty="0"/>
              <a:t> (excess carrier </a:t>
            </a:r>
            <a:endParaRPr lang="en-US" altLang="zh-TW" dirty="0" smtClean="0"/>
          </a:p>
          <a:p>
            <a:r>
              <a:rPr lang="en-US" altLang="zh-TW" dirty="0" smtClean="0"/>
              <a:t>concentration</a:t>
            </a:r>
            <a:r>
              <a:rPr lang="en-US" altLang="zh-TW" dirty="0"/>
              <a:t>)</a:t>
            </a:r>
            <a:r>
              <a:rPr lang="zh-TW" altLang="zh-TW" dirty="0"/>
              <a:t>，則在經過一段因復合所致的</a:t>
            </a:r>
            <a:r>
              <a:rPr lang="zh-TW" altLang="zh-TW" dirty="0" smtClean="0"/>
              <a:t>距離</a:t>
            </a:r>
            <a:r>
              <a:rPr lang="en-US" altLang="zh-TW" dirty="0" smtClean="0"/>
              <a:t>     </a:t>
            </a:r>
            <a:r>
              <a:rPr lang="zh-TW" altLang="zh-TW" dirty="0"/>
              <a:t>，其</a:t>
            </a:r>
            <a:r>
              <a:rPr lang="zh-TW" altLang="zh-TW" dirty="0" smtClean="0"/>
              <a:t>多餘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濃度改變</a:t>
            </a:r>
            <a:r>
              <a:rPr lang="zh-TW" altLang="zh-TW" dirty="0" smtClean="0"/>
              <a:t>量</a:t>
            </a:r>
            <a:r>
              <a:rPr lang="en-US" altLang="zh-TW" dirty="0" smtClean="0"/>
              <a:t>          </a:t>
            </a:r>
            <a:r>
              <a:rPr lang="zh-TW" altLang="zh-TW" dirty="0"/>
              <a:t>將取決於</a:t>
            </a:r>
            <a:r>
              <a:rPr lang="en-US" altLang="zh-TW" dirty="0"/>
              <a:t> 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本身</a:t>
            </a:r>
            <a:r>
              <a:rPr lang="zh-TW" altLang="zh-TW" dirty="0"/>
              <a:t>，也取決於復合機率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      </a:t>
            </a:r>
            <a:r>
              <a:rPr lang="zh-TW" altLang="zh-TW" dirty="0" smtClean="0"/>
              <a:t>，</a:t>
            </a:r>
            <a:r>
              <a:rPr lang="zh-TW" altLang="zh-TW" dirty="0"/>
              <a:t>所以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                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3.5.10</a:t>
            </a:r>
            <a:r>
              <a:rPr lang="en-US" altLang="zh-TW" dirty="0" smtClean="0"/>
              <a:t>)</a:t>
            </a:r>
          </a:p>
          <a:p>
            <a:r>
              <a:rPr lang="zh-TW" altLang="en-US" dirty="0" smtClean="0"/>
              <a:t>　           　</a:t>
            </a:r>
            <a:r>
              <a:rPr lang="zh-TW" altLang="zh-TW" dirty="0" smtClean="0"/>
              <a:t>時</a:t>
            </a:r>
            <a:r>
              <a:rPr lang="zh-TW" altLang="zh-TW" dirty="0"/>
              <a:t>的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接</a:t>
            </a:r>
            <a:r>
              <a:rPr lang="zh-TW" altLang="zh-TW" dirty="0"/>
              <a:t>面，稱為長二極管</a:t>
            </a:r>
            <a:r>
              <a:rPr lang="en-US" altLang="zh-TW" dirty="0"/>
              <a:t> (long diode)</a:t>
            </a:r>
            <a:r>
              <a:rPr lang="zh-TW" altLang="zh-TW" dirty="0" smtClean="0"/>
              <a:t>。</a:t>
            </a:r>
            <a:endParaRPr lang="en-US" altLang="zh-TW" dirty="0" smtClean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8268177"/>
              </p:ext>
            </p:extLst>
          </p:nvPr>
        </p:nvGraphicFramePr>
        <p:xfrm>
          <a:off x="1306930" y="1177200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974" name="Equation" r:id="rId3" imgW="177569" imgH="152202" progId="Equation.DSMT4">
                  <p:embed/>
                </p:oleObj>
              </mc:Choice>
              <mc:Fallback>
                <p:oleObj name="Equation" r:id="rId3" imgW="177569" imgH="15220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6930" y="1177200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6374406"/>
              </p:ext>
            </p:extLst>
          </p:nvPr>
        </p:nvGraphicFramePr>
        <p:xfrm>
          <a:off x="1962609" y="1108800"/>
          <a:ext cx="3771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975" name="Equation" r:id="rId5" imgW="190417" imgH="203112" progId="Equation.DSMT4">
                  <p:embed/>
                </p:oleObj>
              </mc:Choice>
              <mc:Fallback>
                <p:oleObj name="Equation" r:id="rId5" imgW="190417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2609" y="1108800"/>
                        <a:ext cx="3771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712227"/>
              </p:ext>
            </p:extLst>
          </p:nvPr>
        </p:nvGraphicFramePr>
        <p:xfrm>
          <a:off x="6588272" y="1080000"/>
          <a:ext cx="43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976" name="Equation" r:id="rId7" imgW="203024" imgH="203024" progId="Equation.DSMT4">
                  <p:embed/>
                </p:oleObj>
              </mc:Choice>
              <mc:Fallback>
                <p:oleObj name="Equation" r:id="rId7" imgW="203024" imgH="2030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272" y="1080000"/>
                        <a:ext cx="43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7682513"/>
              </p:ext>
            </p:extLst>
          </p:nvPr>
        </p:nvGraphicFramePr>
        <p:xfrm>
          <a:off x="1619672" y="1916832"/>
          <a:ext cx="966857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977" name="Equation" r:id="rId9" imgW="444307" imgH="203112" progId="Equation.DSMT4">
                  <p:embed/>
                </p:oleObj>
              </mc:Choice>
              <mc:Fallback>
                <p:oleObj name="Equation" r:id="rId9" imgW="444307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1916832"/>
                        <a:ext cx="966857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2255223"/>
              </p:ext>
            </p:extLst>
          </p:nvPr>
        </p:nvGraphicFramePr>
        <p:xfrm>
          <a:off x="2899656" y="1988840"/>
          <a:ext cx="376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978" name="Equation" r:id="rId11" imgW="177646" imgH="190335" progId="Equation.DSMT4">
                  <p:embed/>
                </p:oleObj>
              </mc:Choice>
              <mc:Fallback>
                <p:oleObj name="Equation" r:id="rId11" imgW="177646" imgH="190335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9656" y="1988840"/>
                        <a:ext cx="376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6557622"/>
              </p:ext>
            </p:extLst>
          </p:nvPr>
        </p:nvGraphicFramePr>
        <p:xfrm>
          <a:off x="4170913" y="1934880"/>
          <a:ext cx="867429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979" name="Equation" r:id="rId13" imgW="418918" imgH="203112" progId="Equation.DSMT4">
                  <p:embed/>
                </p:oleObj>
              </mc:Choice>
              <mc:Fallback>
                <p:oleObj name="Equation" r:id="rId13" imgW="418918" imgH="20311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0913" y="1934880"/>
                        <a:ext cx="867429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2129626"/>
              </p:ext>
            </p:extLst>
          </p:nvPr>
        </p:nvGraphicFramePr>
        <p:xfrm>
          <a:off x="6526574" y="1933200"/>
          <a:ext cx="637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980" name="Equation" r:id="rId15" imgW="291973" imgH="203112" progId="Equation.DSMT4">
                  <p:embed/>
                </p:oleObj>
              </mc:Choice>
              <mc:Fallback>
                <p:oleObj name="Equation" r:id="rId15" imgW="291973" imgH="203112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6574" y="1933200"/>
                        <a:ext cx="637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6913917"/>
              </p:ext>
            </p:extLst>
          </p:nvPr>
        </p:nvGraphicFramePr>
        <p:xfrm>
          <a:off x="361555" y="2348880"/>
          <a:ext cx="2654857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981" name="Equation" r:id="rId17" imgW="1282680" imgH="203040" progId="Equation.DSMT4">
                  <p:embed/>
                </p:oleObj>
              </mc:Choice>
              <mc:Fallback>
                <p:oleObj name="Equation" r:id="rId17" imgW="1282680" imgH="20304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555" y="2348880"/>
                        <a:ext cx="2654857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168283"/>
              </p:ext>
            </p:extLst>
          </p:nvPr>
        </p:nvGraphicFramePr>
        <p:xfrm>
          <a:off x="6876000" y="2836800"/>
          <a:ext cx="475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982" name="Equation" r:id="rId19" imgW="228600" imgH="190500" progId="Equation.DSMT4">
                  <p:embed/>
                </p:oleObj>
              </mc:Choice>
              <mc:Fallback>
                <p:oleObj name="Equation" r:id="rId19" imgW="228600" imgH="1905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000" y="2836800"/>
                        <a:ext cx="475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7832775"/>
              </p:ext>
            </p:extLst>
          </p:nvPr>
        </p:nvGraphicFramePr>
        <p:xfrm>
          <a:off x="2271261" y="3258000"/>
          <a:ext cx="802286" cy="42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983" name="Equation" r:id="rId21" imgW="380835" imgH="203112" progId="Equation.DSMT4">
                  <p:embed/>
                </p:oleObj>
              </mc:Choice>
              <mc:Fallback>
                <p:oleObj name="Equation" r:id="rId21" imgW="380835" imgH="203112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1261" y="3258000"/>
                        <a:ext cx="802286" cy="42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5065735"/>
              </p:ext>
            </p:extLst>
          </p:nvPr>
        </p:nvGraphicFramePr>
        <p:xfrm>
          <a:off x="4248000" y="3212976"/>
          <a:ext cx="571714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984" name="Equation" r:id="rId23" imgW="279279" imgH="203112" progId="Equation.DSMT4">
                  <p:embed/>
                </p:oleObj>
              </mc:Choice>
              <mc:Fallback>
                <p:oleObj name="Equation" r:id="rId23" imgW="279279" imgH="203112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8000" y="3212976"/>
                        <a:ext cx="571714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6204566"/>
              </p:ext>
            </p:extLst>
          </p:nvPr>
        </p:nvGraphicFramePr>
        <p:xfrm>
          <a:off x="357125" y="3650400"/>
          <a:ext cx="1478571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985" name="Equation" r:id="rId25" imgW="710891" imgH="203112" progId="Equation.DSMT4">
                  <p:embed/>
                </p:oleObj>
              </mc:Choice>
              <mc:Fallback>
                <p:oleObj name="Equation" r:id="rId25" imgW="710891" imgH="203112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25" y="3650400"/>
                        <a:ext cx="1478571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8490720"/>
              </p:ext>
            </p:extLst>
          </p:nvPr>
        </p:nvGraphicFramePr>
        <p:xfrm>
          <a:off x="2761802" y="3663072"/>
          <a:ext cx="2602286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986" name="Equation" r:id="rId27" imgW="1256755" imgH="203112" progId="Equation.DSMT4">
                  <p:embed/>
                </p:oleObj>
              </mc:Choice>
              <mc:Fallback>
                <p:oleObj name="Equation" r:id="rId27" imgW="1256755" imgH="203112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1802" y="3663072"/>
                        <a:ext cx="2602286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4757036"/>
              </p:ext>
            </p:extLst>
          </p:nvPr>
        </p:nvGraphicFramePr>
        <p:xfrm>
          <a:off x="2545898" y="4093200"/>
          <a:ext cx="3682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987" name="Equation" r:id="rId29" imgW="1701800" imgH="203200" progId="Equation.DSMT4">
                  <p:embed/>
                </p:oleObj>
              </mc:Choice>
              <mc:Fallback>
                <p:oleObj name="Equation" r:id="rId29" imgW="1701800" imgH="20320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5898" y="4093200"/>
                        <a:ext cx="3682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4715" name="Picture 43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68000"/>
            <a:ext cx="1008003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4716" name="Picture 44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953" y="4617168"/>
            <a:ext cx="782069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2003755"/>
              </p:ext>
            </p:extLst>
          </p:nvPr>
        </p:nvGraphicFramePr>
        <p:xfrm>
          <a:off x="2448000" y="4680000"/>
          <a:ext cx="516375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988" name="Equation" r:id="rId33" imgW="253780" imgH="152268" progId="Equation.DSMT4">
                  <p:embed/>
                </p:oleObj>
              </mc:Choice>
              <mc:Fallback>
                <p:oleObj name="Equation" r:id="rId33" imgW="253780" imgH="152268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8000" y="4680000"/>
                        <a:ext cx="516375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685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電</a:t>
            </a:r>
            <a:r>
              <a:rPr lang="zh-TW" altLang="zh-TW" dirty="0"/>
              <a:t>洞擴散電流密度</a:t>
            </a:r>
            <a:r>
              <a:rPr lang="en-US" altLang="zh-TW" dirty="0"/>
              <a:t> </a:t>
            </a:r>
            <a:r>
              <a:rPr lang="en-US" altLang="zh-TW" dirty="0" smtClean="0"/>
              <a:t>           </a:t>
            </a:r>
            <a:r>
              <a:rPr lang="zh-TW" altLang="zh-TW" dirty="0" smtClean="0"/>
              <a:t>是</a:t>
            </a:r>
            <a:r>
              <a:rPr lang="zh-TW" altLang="zh-TW" dirty="0"/>
              <a:t>電洞擴散流乘以電洞</a:t>
            </a:r>
            <a:r>
              <a:rPr lang="zh-TW" altLang="zh-TW" dirty="0" smtClean="0"/>
              <a:t>電荷</a:t>
            </a:r>
            <a:endParaRPr lang="en-US" altLang="zh-TW" dirty="0" smtClean="0"/>
          </a:p>
          <a:p>
            <a:endParaRPr lang="en-US" altLang="zh-TW" dirty="0"/>
          </a:p>
          <a:p>
            <a:pPr>
              <a:lnSpc>
                <a:spcPts val="4000"/>
              </a:lnSpc>
            </a:pPr>
            <a:endParaRPr lang="en-US" altLang="zh-TW" dirty="0" smtClean="0"/>
          </a:p>
          <a:p>
            <a:r>
              <a:rPr lang="zh-TW" altLang="zh-TW" dirty="0" smtClean="0"/>
              <a:t>亦即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                                                                      (</a:t>
            </a:r>
            <a:r>
              <a:rPr lang="en-US" altLang="zh-TW" dirty="0"/>
              <a:t>3.5.11</a:t>
            </a:r>
            <a:r>
              <a:rPr lang="en-US" altLang="zh-TW" dirty="0" smtClean="0"/>
              <a:t>)</a:t>
            </a:r>
          </a:p>
          <a:p>
            <a:pPr>
              <a:lnSpc>
                <a:spcPts val="1200"/>
              </a:lnSpc>
            </a:pPr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上述</a:t>
            </a:r>
            <a:r>
              <a:rPr lang="zh-TW" altLang="zh-TW" dirty="0"/>
              <a:t>的方程式顯示電洞擴散電流與位置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有關</a:t>
            </a:r>
            <a:r>
              <a:rPr lang="zh-TW" altLang="zh-TW" dirty="0"/>
              <a:t>，且由於</a:t>
            </a:r>
            <a:r>
              <a:rPr lang="zh-TW" altLang="zh-TW" dirty="0" smtClean="0"/>
              <a:t>復</a:t>
            </a:r>
            <a:endParaRPr lang="en-US" altLang="zh-TW" dirty="0" smtClean="0"/>
          </a:p>
          <a:p>
            <a:r>
              <a:rPr lang="zh-TW" altLang="zh-TW" dirty="0" smtClean="0"/>
              <a:t>合</a:t>
            </a:r>
            <a:r>
              <a:rPr lang="zh-TW" altLang="zh-TW" dirty="0"/>
              <a:t>導致電洞減少。然而，在任何位置的總電流是電子和電洞</a:t>
            </a:r>
            <a:r>
              <a:rPr lang="zh-TW" altLang="zh-TW" dirty="0" smtClean="0"/>
              <a:t>貢</a:t>
            </a:r>
            <a:endParaRPr lang="en-US" altLang="zh-TW" dirty="0" smtClean="0"/>
          </a:p>
          <a:p>
            <a:r>
              <a:rPr lang="zh-TW" altLang="zh-TW" dirty="0" smtClean="0"/>
              <a:t>獻</a:t>
            </a:r>
            <a:r>
              <a:rPr lang="zh-TW" altLang="zh-TW" dirty="0"/>
              <a:t>的總合，和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無關。</a:t>
            </a:r>
            <a:r>
              <a:rPr lang="zh-TW" altLang="zh-TW" dirty="0"/>
              <a:t>少數載子擴散電流</a:t>
            </a:r>
            <a:r>
              <a:rPr lang="zh-TW" altLang="zh-TW" dirty="0" smtClean="0"/>
              <a:t>隨</a:t>
            </a:r>
            <a:r>
              <a:rPr lang="en-US" altLang="zh-TW" dirty="0" smtClean="0"/>
              <a:t>     </a:t>
            </a:r>
            <a:r>
              <a:rPr lang="zh-TW" altLang="zh-TW" dirty="0"/>
              <a:t>減少，被多數</a:t>
            </a:r>
            <a:r>
              <a:rPr lang="zh-TW" altLang="zh-TW" dirty="0" smtClean="0"/>
              <a:t>載</a:t>
            </a:r>
            <a:endParaRPr lang="en-US" altLang="zh-TW" dirty="0" smtClean="0"/>
          </a:p>
          <a:p>
            <a:r>
              <a:rPr lang="zh-TW" altLang="zh-TW" dirty="0" smtClean="0"/>
              <a:t>子</a:t>
            </a:r>
            <a:r>
              <a:rPr lang="zh-TW" altLang="zh-TW" dirty="0"/>
              <a:t>的漂移電流增加所</a:t>
            </a:r>
            <a:r>
              <a:rPr lang="zh-TW" altLang="zh-TW" dirty="0" smtClean="0"/>
              <a:t>補償。</a:t>
            </a:r>
            <a:r>
              <a:rPr lang="zh-TW" altLang="zh-TW" dirty="0"/>
              <a:t>在中性區的電場並不全為零，</a:t>
            </a:r>
            <a:r>
              <a:rPr lang="zh-TW" altLang="zh-TW" dirty="0" smtClean="0"/>
              <a:t>而是</a:t>
            </a:r>
            <a:endParaRPr lang="en-US" altLang="zh-TW" dirty="0" smtClean="0"/>
          </a:p>
          <a:p>
            <a:r>
              <a:rPr lang="zh-TW" altLang="zh-TW" dirty="0" smtClean="0"/>
              <a:t>一小</a:t>
            </a:r>
            <a:r>
              <a:rPr lang="zh-TW" altLang="zh-TW" dirty="0"/>
              <a:t>值，恰好足夠使這裡多數的主要載子漂移，並維持一定</a:t>
            </a:r>
            <a:r>
              <a:rPr lang="zh-TW" altLang="zh-TW" dirty="0" smtClean="0"/>
              <a:t>電</a:t>
            </a:r>
            <a:endParaRPr lang="en-US" altLang="zh-TW" dirty="0" smtClean="0"/>
          </a:p>
          <a:p>
            <a:r>
              <a:rPr lang="zh-TW" altLang="zh-TW" dirty="0" smtClean="0"/>
              <a:t>流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9403766"/>
              </p:ext>
            </p:extLst>
          </p:nvPr>
        </p:nvGraphicFramePr>
        <p:xfrm>
          <a:off x="3509234" y="1106792"/>
          <a:ext cx="918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804" name="Equation" r:id="rId3" imgW="469900" imgH="228600" progId="Equation.DSMT4">
                  <p:embed/>
                </p:oleObj>
              </mc:Choice>
              <mc:Fallback>
                <p:oleObj name="Equation" r:id="rId3" imgW="4699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9234" y="1106792"/>
                        <a:ext cx="918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731249"/>
              </p:ext>
            </p:extLst>
          </p:nvPr>
        </p:nvGraphicFramePr>
        <p:xfrm>
          <a:off x="2093786" y="1520872"/>
          <a:ext cx="4710462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805" name="Equation" r:id="rId5" imgW="2311400" imgH="368300" progId="Equation.DSMT4">
                  <p:embed/>
                </p:oleObj>
              </mc:Choice>
              <mc:Fallback>
                <p:oleObj name="Equation" r:id="rId5" imgW="2311400" imgH="3683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3786" y="1520872"/>
                        <a:ext cx="4710462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2054797"/>
              </p:ext>
            </p:extLst>
          </p:nvPr>
        </p:nvGraphicFramePr>
        <p:xfrm>
          <a:off x="2994344" y="2322000"/>
          <a:ext cx="3521872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806" name="Equation" r:id="rId7" imgW="1993900" imgH="444500" progId="Equation.DSMT4">
                  <p:embed/>
                </p:oleObj>
              </mc:Choice>
              <mc:Fallback>
                <p:oleObj name="Equation" r:id="rId7" imgW="1993900" imgH="4445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4344" y="2322000"/>
                        <a:ext cx="3521872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864726"/>
              </p:ext>
            </p:extLst>
          </p:nvPr>
        </p:nvGraphicFramePr>
        <p:xfrm>
          <a:off x="6266932" y="3196800"/>
          <a:ext cx="3933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807" name="Equation" r:id="rId9" imgW="177646" imgH="190335" progId="Equation.DSMT4">
                  <p:embed/>
                </p:oleObj>
              </mc:Choice>
              <mc:Fallback>
                <p:oleObj name="Equation" r:id="rId9" imgW="177646" imgH="190335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6932" y="3196800"/>
                        <a:ext cx="3933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物件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75762"/>
              </p:ext>
            </p:extLst>
          </p:nvPr>
        </p:nvGraphicFramePr>
        <p:xfrm>
          <a:off x="2267744" y="4050000"/>
          <a:ext cx="392113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808" name="Equation" r:id="rId11" imgW="177646" imgH="190335" progId="Equation.DSMT4">
                  <p:embed/>
                </p:oleObj>
              </mc:Choice>
              <mc:Fallback>
                <p:oleObj name="Equation" r:id="rId11" imgW="177646" imgH="190335" progId="Equation.DSMT4">
                  <p:embed/>
                  <p:pic>
                    <p:nvPicPr>
                      <p:cNvPr id="0" name="物件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4050000"/>
                        <a:ext cx="392113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489215"/>
              </p:ext>
            </p:extLst>
          </p:nvPr>
        </p:nvGraphicFramePr>
        <p:xfrm>
          <a:off x="6282000" y="4050000"/>
          <a:ext cx="392112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809" name="Equation" r:id="rId12" imgW="177646" imgH="190335" progId="Equation.DSMT4">
                  <p:embed/>
                </p:oleObj>
              </mc:Choice>
              <mc:Fallback>
                <p:oleObj name="Equation" r:id="rId12" imgW="177646" imgH="190335" progId="Equation.DSMT4">
                  <p:embed/>
                  <p:pic>
                    <p:nvPicPr>
                      <p:cNvPr id="0" name="物件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2000" y="4050000"/>
                        <a:ext cx="392112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362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86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82752"/>
            <a:ext cx="4536504" cy="3949236"/>
          </a:xfrm>
          <a:prstGeom prst="rect">
            <a:avLst/>
          </a:prstGeom>
          <a:noFill/>
          <a:ln>
            <a:solidFill>
              <a:srgbClr val="000066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97389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(</a:t>
            </a:r>
            <a:r>
              <a:rPr lang="en-US" altLang="zh-TW" dirty="0"/>
              <a:t>3.5.12</a:t>
            </a:r>
            <a:r>
              <a:rPr lang="en-US" altLang="zh-TW" dirty="0" smtClean="0"/>
              <a:t>)</a:t>
            </a:r>
          </a:p>
          <a:p>
            <a:pPr>
              <a:lnSpc>
                <a:spcPts val="1200"/>
              </a:lnSpc>
            </a:pPr>
            <a:endParaRPr lang="en-US" altLang="zh-TW" dirty="0" smtClean="0"/>
          </a:p>
          <a:p>
            <a:r>
              <a:rPr lang="zh-TW" altLang="zh-TW" dirty="0"/>
              <a:t>在</a:t>
            </a:r>
            <a:r>
              <a:rPr lang="en-US" altLang="zh-TW" dirty="0"/>
              <a:t> </a:t>
            </a:r>
            <a:r>
              <a:rPr lang="en-US" altLang="zh-TW" dirty="0" smtClean="0"/>
              <a:t>            </a:t>
            </a:r>
            <a:r>
              <a:rPr lang="zh-TW" altLang="zh-TW" dirty="0" smtClean="0"/>
              <a:t>的</a:t>
            </a:r>
            <a:r>
              <a:rPr lang="zh-TW" altLang="zh-TW" dirty="0"/>
              <a:t>電流相等於</a:t>
            </a:r>
            <a:r>
              <a:rPr lang="zh-TW" altLang="zh-TW" dirty="0" smtClean="0"/>
              <a:t>在</a:t>
            </a:r>
            <a:r>
              <a:rPr lang="en-US" altLang="zh-TW" dirty="0" smtClean="0"/>
              <a:t>           </a:t>
            </a:r>
            <a:r>
              <a:rPr lang="zh-TW" altLang="zh-TW" dirty="0" smtClean="0"/>
              <a:t>，</a:t>
            </a:r>
            <a:r>
              <a:rPr lang="zh-TW" altLang="zh-TW" dirty="0"/>
              <a:t>總電流密度可因此表為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</a:t>
            </a:r>
            <a:r>
              <a:rPr lang="zh-TW" altLang="zh-TW" dirty="0" smtClean="0"/>
              <a:t>，亦即</a:t>
            </a:r>
            <a:endParaRPr lang="en-US" altLang="zh-TW" dirty="0" smtClean="0"/>
          </a:p>
          <a:p>
            <a:pPr>
              <a:lnSpc>
                <a:spcPts val="15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(</a:t>
            </a:r>
            <a:r>
              <a:rPr lang="en-US" altLang="zh-TW" dirty="0"/>
              <a:t>3.5.13a</a:t>
            </a:r>
            <a:r>
              <a:rPr lang="en-US" altLang="zh-TW" dirty="0" smtClean="0"/>
              <a:t>)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             </a:t>
            </a:r>
            <a:r>
              <a:rPr lang="zh-TW" altLang="zh-TW" dirty="0" smtClean="0"/>
              <a:t>或</a:t>
            </a:r>
            <a:r>
              <a:rPr lang="en-US" altLang="zh-TW" dirty="0" smtClean="0"/>
              <a:t>                                                                             (</a:t>
            </a:r>
            <a:r>
              <a:rPr lang="en-US" altLang="zh-TW" dirty="0"/>
              <a:t>3.5.13b</a:t>
            </a:r>
            <a:r>
              <a:rPr lang="en-US" altLang="zh-TW" dirty="0" smtClean="0"/>
              <a:t>)</a:t>
            </a:r>
          </a:p>
          <a:p>
            <a:pPr>
              <a:lnSpc>
                <a:spcPts val="1500"/>
              </a:lnSpc>
            </a:pPr>
            <a:endParaRPr lang="en-US" altLang="zh-TW" dirty="0" smtClean="0"/>
          </a:p>
          <a:p>
            <a:r>
              <a:rPr lang="zh-TW" altLang="en-US" dirty="0"/>
              <a:t>　</a:t>
            </a:r>
            <a:r>
              <a:rPr lang="zh-TW" altLang="en-US" dirty="0" smtClean="0"/>
              <a:t>　</a:t>
            </a:r>
            <a:r>
              <a:rPr lang="zh-TW" altLang="zh-TW" dirty="0" smtClean="0"/>
              <a:t>常數</a:t>
            </a:r>
            <a:r>
              <a:rPr lang="en-US" altLang="zh-TW" dirty="0" smtClean="0"/>
              <a:t>      </a:t>
            </a:r>
            <a:r>
              <a:rPr lang="zh-TW" altLang="zh-TW" dirty="0"/>
              <a:t>不只與摻質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、</a:t>
            </a:r>
            <a:r>
              <a:rPr lang="en-US" altLang="zh-TW" dirty="0" smtClean="0"/>
              <a:t>     </a:t>
            </a:r>
            <a:r>
              <a:rPr lang="zh-TW" altLang="zh-TW" dirty="0"/>
              <a:t>有關，更經由</a:t>
            </a:r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zh-TW" dirty="0" smtClean="0"/>
              <a:t>、</a:t>
            </a:r>
            <a:r>
              <a:rPr lang="en-US" altLang="zh-TW" dirty="0" smtClean="0"/>
              <a:t>   </a:t>
            </a:r>
            <a:r>
              <a:rPr lang="zh-TW" altLang="zh-TW" dirty="0" smtClean="0"/>
              <a:t>、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及</a:t>
            </a:r>
            <a:r>
              <a:rPr lang="en-US" altLang="zh-TW" dirty="0" smtClean="0"/>
              <a:t>  </a:t>
            </a:r>
          </a:p>
          <a:p>
            <a:r>
              <a:rPr lang="zh-TW" altLang="zh-TW" dirty="0" smtClean="0"/>
              <a:t>和</a:t>
            </a:r>
            <a:r>
              <a:rPr lang="zh-TW" altLang="zh-TW" dirty="0"/>
              <a:t>材料相關，這是熟稱的逆向飽和電流密度</a:t>
            </a:r>
            <a:r>
              <a:rPr lang="en-US" altLang="zh-TW" dirty="0"/>
              <a:t> (reverse </a:t>
            </a:r>
            <a:endParaRPr lang="en-US" altLang="zh-TW" dirty="0" smtClean="0"/>
          </a:p>
          <a:p>
            <a:r>
              <a:rPr lang="en-US" altLang="zh-TW" dirty="0" smtClean="0"/>
              <a:t>saturation </a:t>
            </a:r>
            <a:r>
              <a:rPr lang="en-US" altLang="zh-TW" dirty="0"/>
              <a:t>current density)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166786"/>
              </p:ext>
            </p:extLst>
          </p:nvPr>
        </p:nvGraphicFramePr>
        <p:xfrm>
          <a:off x="2699792" y="1108800"/>
          <a:ext cx="3378122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87" name="Equation" r:id="rId3" imgW="1993900" imgH="469900" progId="Equation.DSMT4">
                  <p:embed/>
                </p:oleObj>
              </mc:Choice>
              <mc:Fallback>
                <p:oleObj name="Equation" r:id="rId3" imgW="1993900" imgH="4699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1108800"/>
                        <a:ext cx="3378122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77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63" y="1252800"/>
            <a:ext cx="1062893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6829287"/>
              </p:ext>
            </p:extLst>
          </p:nvPr>
        </p:nvGraphicFramePr>
        <p:xfrm>
          <a:off x="683568" y="1970888"/>
          <a:ext cx="1125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88" name="Equation" r:id="rId6" imgW="571252" imgH="228501" progId="Equation.DSMT4">
                  <p:embed/>
                </p:oleObj>
              </mc:Choice>
              <mc:Fallback>
                <p:oleObj name="Equation" r:id="rId6" imgW="571252" imgH="228501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970888"/>
                        <a:ext cx="1125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979290"/>
              </p:ext>
            </p:extLst>
          </p:nvPr>
        </p:nvGraphicFramePr>
        <p:xfrm>
          <a:off x="3851920" y="1980000"/>
          <a:ext cx="892688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89" name="Equation" r:id="rId8" imgW="431640" imgH="203040" progId="Equation.DSMT4">
                  <p:embed/>
                </p:oleObj>
              </mc:Choice>
              <mc:Fallback>
                <p:oleObj name="Equation" r:id="rId8" imgW="431640" imgH="2030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1980000"/>
                        <a:ext cx="892688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3880876"/>
              </p:ext>
            </p:extLst>
          </p:nvPr>
        </p:nvGraphicFramePr>
        <p:xfrm>
          <a:off x="8028384" y="1989038"/>
          <a:ext cx="81300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90" name="Equation" r:id="rId10" imgW="431640" imgH="228600" progId="Equation.DSMT4">
                  <p:embed/>
                </p:oleObj>
              </mc:Choice>
              <mc:Fallback>
                <p:oleObj name="Equation" r:id="rId10" imgW="431640" imgH="228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1989038"/>
                        <a:ext cx="81300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物件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363683"/>
              </p:ext>
            </p:extLst>
          </p:nvPr>
        </p:nvGraphicFramePr>
        <p:xfrm>
          <a:off x="467648" y="2361600"/>
          <a:ext cx="93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91" name="Equation" r:id="rId12" imgW="495000" imgH="228600" progId="Equation.DSMT4">
                  <p:embed/>
                </p:oleObj>
              </mc:Choice>
              <mc:Fallback>
                <p:oleObj name="Equation" r:id="rId12" imgW="4950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67648" y="2361600"/>
                        <a:ext cx="936000" cy="43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物件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3637490"/>
              </p:ext>
            </p:extLst>
          </p:nvPr>
        </p:nvGraphicFramePr>
        <p:xfrm>
          <a:off x="2411760" y="2852936"/>
          <a:ext cx="3830694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92" name="Equation" r:id="rId14" imgW="2260600" imgH="469900" progId="Equation.DSMT4">
                  <p:embed/>
                </p:oleObj>
              </mc:Choice>
              <mc:Fallback>
                <p:oleObj name="Equation" r:id="rId14" imgW="2260600" imgH="4699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2852936"/>
                        <a:ext cx="3830694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物件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2552512"/>
              </p:ext>
            </p:extLst>
          </p:nvPr>
        </p:nvGraphicFramePr>
        <p:xfrm>
          <a:off x="3275856" y="3762000"/>
          <a:ext cx="2311347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93" name="Equation" r:id="rId16" imgW="1358900" imgH="469900" progId="Equation.DSMT4">
                  <p:embed/>
                </p:oleObj>
              </mc:Choice>
              <mc:Fallback>
                <p:oleObj name="Equation" r:id="rId16" imgW="1358900" imgH="4699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3762000"/>
                        <a:ext cx="2311347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7761" name="Picture 1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3024000"/>
            <a:ext cx="915159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7762" name="Picture 1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3933104"/>
            <a:ext cx="864000" cy="4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8" name="物件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801997"/>
              </p:ext>
            </p:extLst>
          </p:nvPr>
        </p:nvGraphicFramePr>
        <p:xfrm>
          <a:off x="1619672" y="4653136"/>
          <a:ext cx="571714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94" name="Equation" r:id="rId20" imgW="279279" imgH="203112" progId="Equation.DSMT4">
                  <p:embed/>
                </p:oleObj>
              </mc:Choice>
              <mc:Fallback>
                <p:oleObj name="Equation" r:id="rId20" imgW="279279" imgH="203112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4653136"/>
                        <a:ext cx="571714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物件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6199378"/>
              </p:ext>
            </p:extLst>
          </p:nvPr>
        </p:nvGraphicFramePr>
        <p:xfrm>
          <a:off x="3582000" y="4644000"/>
          <a:ext cx="473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95" name="Equation" r:id="rId22" imgW="228501" imgH="203112" progId="Equation.DSMT4">
                  <p:embed/>
                </p:oleObj>
              </mc:Choice>
              <mc:Fallback>
                <p:oleObj name="Equation" r:id="rId22" imgW="228501" imgH="203112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2000" y="4644000"/>
                        <a:ext cx="473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物件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668731"/>
              </p:ext>
            </p:extLst>
          </p:nvPr>
        </p:nvGraphicFramePr>
        <p:xfrm>
          <a:off x="4255738" y="4644000"/>
          <a:ext cx="532286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96" name="Equation" r:id="rId24" imgW="253780" imgH="203024" progId="Equation.DSMT4">
                  <p:embed/>
                </p:oleObj>
              </mc:Choice>
              <mc:Fallback>
                <p:oleObj name="Equation" r:id="rId24" imgW="253780" imgH="203024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5738" y="4644000"/>
                        <a:ext cx="532286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物件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0547559"/>
              </p:ext>
            </p:extLst>
          </p:nvPr>
        </p:nvGraphicFramePr>
        <p:xfrm>
          <a:off x="6483677" y="4653136"/>
          <a:ext cx="3205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97" name="Equation" r:id="rId26" imgW="164957" imgH="203024" progId="Equation.DSMT4">
                  <p:embed/>
                </p:oleObj>
              </mc:Choice>
              <mc:Fallback>
                <p:oleObj name="Equation" r:id="rId26" imgW="164957" imgH="203024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3677" y="4653136"/>
                        <a:ext cx="32057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物件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8601783"/>
              </p:ext>
            </p:extLst>
          </p:nvPr>
        </p:nvGraphicFramePr>
        <p:xfrm>
          <a:off x="6966312" y="4653136"/>
          <a:ext cx="414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98" name="Equation" r:id="rId28" imgW="203024" imgH="203024" progId="Equation.DSMT4">
                  <p:embed/>
                </p:oleObj>
              </mc:Choice>
              <mc:Fallback>
                <p:oleObj name="Equation" r:id="rId28" imgW="203024" imgH="203024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6312" y="4653136"/>
                        <a:ext cx="414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物件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4266326"/>
              </p:ext>
            </p:extLst>
          </p:nvPr>
        </p:nvGraphicFramePr>
        <p:xfrm>
          <a:off x="7524000" y="4653136"/>
          <a:ext cx="473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99" name="Equation" r:id="rId30" imgW="228501" imgH="203112" progId="Equation.DSMT4">
                  <p:embed/>
                </p:oleObj>
              </mc:Choice>
              <mc:Fallback>
                <p:oleObj name="Equation" r:id="rId30" imgW="228501" imgH="203112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000" y="4653136"/>
                        <a:ext cx="473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物件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5045011"/>
              </p:ext>
            </p:extLst>
          </p:nvPr>
        </p:nvGraphicFramePr>
        <p:xfrm>
          <a:off x="8244408" y="4654800"/>
          <a:ext cx="473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00" name="Equation" r:id="rId32" imgW="228501" imgH="203112" progId="Equation.DSMT4">
                  <p:embed/>
                </p:oleObj>
              </mc:Choice>
              <mc:Fallback>
                <p:oleObj name="Equation" r:id="rId32" imgW="228501" imgH="203112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4408" y="4654800"/>
                        <a:ext cx="473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520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中性</a:t>
            </a:r>
            <a:r>
              <a:rPr lang="zh-TW" altLang="zh-TW" dirty="0"/>
              <a:t>區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 </a:t>
            </a:r>
            <a:r>
              <a:rPr lang="zh-TW" altLang="zh-TW" dirty="0"/>
              <a:t>分別比擴散長度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短</a:t>
            </a:r>
            <a:r>
              <a:rPr lang="zh-TW" altLang="zh-TW" dirty="0"/>
              <a:t>的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接</a:t>
            </a:r>
            <a:r>
              <a:rPr lang="zh-TW" altLang="zh-TW" dirty="0"/>
              <a:t>面，</a:t>
            </a:r>
            <a:r>
              <a:rPr lang="zh-TW" altLang="zh-TW" dirty="0" smtClean="0"/>
              <a:t>稱</a:t>
            </a:r>
            <a:endParaRPr lang="en-US" altLang="zh-TW" dirty="0" smtClean="0"/>
          </a:p>
          <a:p>
            <a:r>
              <a:rPr lang="zh-TW" altLang="zh-TW" dirty="0" smtClean="0"/>
              <a:t>為</a:t>
            </a:r>
            <a:r>
              <a:rPr lang="zh-TW" altLang="zh-TW" dirty="0"/>
              <a:t>短二極管</a:t>
            </a:r>
            <a:r>
              <a:rPr lang="en-US" altLang="zh-TW" dirty="0"/>
              <a:t> (short diode</a:t>
            </a:r>
            <a:r>
              <a:rPr lang="en-US" altLang="zh-TW" dirty="0" smtClean="0"/>
              <a:t>)</a:t>
            </a:r>
            <a:r>
              <a:rPr lang="zh-TW" altLang="en-US" dirty="0" smtClean="0"/>
              <a:t>。</a:t>
            </a:r>
            <a:r>
              <a:rPr lang="zh-TW" altLang="zh-TW" dirty="0"/>
              <a:t>若電洞濃度梯度是恆定的，電洞</a:t>
            </a:r>
            <a:r>
              <a:rPr lang="zh-TW" altLang="zh-TW" dirty="0" smtClean="0"/>
              <a:t>的</a:t>
            </a:r>
            <a:endParaRPr lang="en-US" altLang="zh-TW" dirty="0" smtClean="0"/>
          </a:p>
          <a:p>
            <a:r>
              <a:rPr lang="zh-TW" altLang="zh-TW" dirty="0" smtClean="0"/>
              <a:t>擴散</a:t>
            </a:r>
            <a:r>
              <a:rPr lang="zh-TW" altLang="zh-TW" dirty="0"/>
              <a:t>電流將保持不變，亦即多餘的電洞濃度分布線性</a:t>
            </a:r>
            <a:r>
              <a:rPr lang="zh-TW" altLang="zh-TW" dirty="0" smtClean="0"/>
              <a:t>減小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3378267"/>
              </p:ext>
            </p:extLst>
          </p:nvPr>
        </p:nvGraphicFramePr>
        <p:xfrm>
          <a:off x="1979712" y="1098000"/>
          <a:ext cx="394286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855" name="Equation" r:id="rId3" imgW="190417" imgH="203112" progId="Equation.DSMT4">
                  <p:embed/>
                </p:oleObj>
              </mc:Choice>
              <mc:Fallback>
                <p:oleObj name="Equation" r:id="rId3" imgW="190417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1098000"/>
                        <a:ext cx="394286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5972232"/>
              </p:ext>
            </p:extLst>
          </p:nvPr>
        </p:nvGraphicFramePr>
        <p:xfrm>
          <a:off x="2627784" y="1098000"/>
          <a:ext cx="393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856" name="Equation" r:id="rId5" imgW="203112" imgH="228501" progId="Equation.DSMT4">
                  <p:embed/>
                </p:oleObj>
              </mc:Choice>
              <mc:Fallback>
                <p:oleObj name="Equation" r:id="rId5" imgW="203112" imgH="228501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1098000"/>
                        <a:ext cx="393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1293814"/>
              </p:ext>
            </p:extLst>
          </p:nvPr>
        </p:nvGraphicFramePr>
        <p:xfrm>
          <a:off x="5166000" y="1098000"/>
          <a:ext cx="473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857" name="Equation" r:id="rId7" imgW="228501" imgH="203112" progId="Equation.DSMT4">
                  <p:embed/>
                </p:oleObj>
              </mc:Choice>
              <mc:Fallback>
                <p:oleObj name="Equation" r:id="rId7" imgW="228501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6000" y="1098000"/>
                        <a:ext cx="473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9961850"/>
              </p:ext>
            </p:extLst>
          </p:nvPr>
        </p:nvGraphicFramePr>
        <p:xfrm>
          <a:off x="5868144" y="1098000"/>
          <a:ext cx="473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858" name="Equation" r:id="rId9" imgW="228501" imgH="203112" progId="Equation.DSMT4">
                  <p:embed/>
                </p:oleObj>
              </mc:Choice>
              <mc:Fallback>
                <p:oleObj name="Equation" r:id="rId9" imgW="228501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4" y="1098000"/>
                        <a:ext cx="473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0138935"/>
              </p:ext>
            </p:extLst>
          </p:nvPr>
        </p:nvGraphicFramePr>
        <p:xfrm>
          <a:off x="6840000" y="1224000"/>
          <a:ext cx="486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859" name="Equation" r:id="rId11" imgW="253780" imgH="152268" progId="Equation.DSMT4">
                  <p:embed/>
                </p:oleObj>
              </mc:Choice>
              <mc:Fallback>
                <p:oleObj name="Equation" r:id="rId11" imgW="253780" imgH="152268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0000" y="1224000"/>
                        <a:ext cx="486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8779" name="Picture 1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420888"/>
            <a:ext cx="3672408" cy="421698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187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dirty="0"/>
              <a:t>因此，</a:t>
            </a:r>
            <a:r>
              <a:rPr lang="en-US" altLang="zh-TW" dirty="0"/>
              <a:t> </a:t>
            </a:r>
            <a:r>
              <a:rPr lang="zh-TW" altLang="en-US" dirty="0"/>
              <a:t> </a:t>
            </a:r>
            <a:r>
              <a:rPr lang="zh-TW" altLang="en-US" dirty="0" smtClean="0"/>
              <a:t> </a:t>
            </a:r>
            <a:r>
              <a:rPr lang="zh-TW" altLang="zh-TW" dirty="0" smtClean="0"/>
              <a:t>側</a:t>
            </a:r>
            <a:r>
              <a:rPr lang="zh-TW" altLang="zh-TW" dirty="0"/>
              <a:t>的電洞擴散電流</a:t>
            </a:r>
            <a:r>
              <a:rPr lang="zh-TW" altLang="zh-TW" dirty="0" smtClean="0"/>
              <a:t>密度</a:t>
            </a:r>
            <a:r>
              <a:rPr lang="en-US" altLang="zh-TW" dirty="0" smtClean="0"/>
              <a:t>           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pPr>
              <a:lnSpc>
                <a:spcPts val="22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(</a:t>
            </a:r>
            <a:r>
              <a:rPr lang="en-US" altLang="zh-TW" dirty="0"/>
              <a:t>3.5.14)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4563081"/>
              </p:ext>
            </p:extLst>
          </p:nvPr>
        </p:nvGraphicFramePr>
        <p:xfrm>
          <a:off x="1296000" y="1180800"/>
          <a:ext cx="306000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86" name="Equation" r:id="rId3" imgW="152268" imgH="152268" progId="Equation.DSMT4">
                  <p:embed/>
                </p:oleObj>
              </mc:Choice>
              <mc:Fallback>
                <p:oleObj name="Equation" r:id="rId3" imgW="152268" imgH="152268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6000" y="1180800"/>
                        <a:ext cx="306000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425856"/>
              </p:ext>
            </p:extLst>
          </p:nvPr>
        </p:nvGraphicFramePr>
        <p:xfrm>
          <a:off x="4608000" y="1106792"/>
          <a:ext cx="918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87" name="Equation" r:id="rId5" imgW="469900" imgH="228600" progId="Equation.DSMT4">
                  <p:embed/>
                </p:oleObj>
              </mc:Choice>
              <mc:Fallback>
                <p:oleObj name="Equation" r:id="rId5" imgW="46990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8000" y="1106792"/>
                        <a:ext cx="918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0228540"/>
              </p:ext>
            </p:extLst>
          </p:nvPr>
        </p:nvGraphicFramePr>
        <p:xfrm>
          <a:off x="1043608" y="1592880"/>
          <a:ext cx="6518400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88" name="Equation" r:id="rId7" imgW="3695700" imgH="431800" progId="Equation.DSMT4">
                  <p:embed/>
                </p:oleObj>
              </mc:Choice>
              <mc:Fallback>
                <p:oleObj name="Equation" r:id="rId7" imgW="3695700" imgH="431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1592880"/>
                        <a:ext cx="6518400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3688118"/>
              </p:ext>
            </p:extLst>
          </p:nvPr>
        </p:nvGraphicFramePr>
        <p:xfrm>
          <a:off x="2764797" y="2420976"/>
          <a:ext cx="3103347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89" name="Equation" r:id="rId9" imgW="1828800" imgH="469900" progId="Equation.DSMT4">
                  <p:embed/>
                </p:oleObj>
              </mc:Choice>
              <mc:Fallback>
                <p:oleObj name="Equation" r:id="rId9" imgW="1828800" imgH="4699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4797" y="2420976"/>
                        <a:ext cx="3103347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1773399"/>
              </p:ext>
            </p:extLst>
          </p:nvPr>
        </p:nvGraphicFramePr>
        <p:xfrm>
          <a:off x="2598545" y="3321080"/>
          <a:ext cx="3701647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90" name="Equation" r:id="rId11" imgW="2171700" imgH="482600" progId="Equation.DSMT4">
                  <p:embed/>
                </p:oleObj>
              </mc:Choice>
              <mc:Fallback>
                <p:oleObj name="Equation" r:id="rId11" imgW="2171700" imgH="4826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8545" y="3321080"/>
                        <a:ext cx="3701647" cy="82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9803" name="Picture 1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64000"/>
            <a:ext cx="1052469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657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C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少數</a:t>
            </a:r>
            <a:r>
              <a:rPr lang="zh-TW" altLang="zh-TW" sz="2800" dirty="0"/>
              <a:t>載子電荷儲存在順向</a:t>
            </a:r>
            <a:r>
              <a:rPr lang="zh-TW" altLang="zh-TW" sz="2800" dirty="0" smtClean="0"/>
              <a:t>偏壓</a:t>
            </a:r>
            <a:endParaRPr lang="en-US" altLang="zh-TW" sz="2800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在</a:t>
            </a:r>
            <a:r>
              <a:rPr lang="zh-TW" altLang="zh-TW" dirty="0"/>
              <a:t>中性區注入多餘的少數載子電荷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en-US" dirty="0" smtClean="0"/>
              <a:t>。</a:t>
            </a:r>
            <a:r>
              <a:rPr lang="zh-TW" altLang="zh-TW" dirty="0"/>
              <a:t>對於長二極管，</a:t>
            </a:r>
            <a:r>
              <a:rPr lang="zh-TW" altLang="zh-TW" dirty="0" smtClean="0"/>
              <a:t>中</a:t>
            </a:r>
            <a:endParaRPr lang="en-US" altLang="zh-TW" dirty="0" smtClean="0"/>
          </a:p>
          <a:p>
            <a:r>
              <a:rPr lang="zh-TW" altLang="zh-TW" dirty="0" smtClean="0"/>
              <a:t>性</a:t>
            </a:r>
            <a:r>
              <a:rPr lang="en-US" altLang="zh-TW" dirty="0" smtClean="0"/>
              <a:t>    </a:t>
            </a:r>
            <a:r>
              <a:rPr lang="zh-TW" altLang="zh-TW" dirty="0"/>
              <a:t>側中多餘的電洞擴散且在少數載子的生命期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秒</a:t>
            </a:r>
            <a:r>
              <a:rPr lang="zh-TW" altLang="zh-TW" dirty="0"/>
              <a:t>後復合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電荷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因此</a:t>
            </a:r>
            <a:r>
              <a:rPr lang="zh-TW" altLang="zh-TW" dirty="0"/>
              <a:t>應該在</a:t>
            </a:r>
            <a:r>
              <a:rPr lang="zh-TW" altLang="zh-TW" dirty="0" smtClean="0"/>
              <a:t>時間</a:t>
            </a:r>
            <a:r>
              <a:rPr lang="en-US" altLang="zh-TW" dirty="0" smtClean="0"/>
              <a:t>     </a:t>
            </a:r>
            <a:r>
              <a:rPr lang="zh-TW" altLang="zh-TW" dirty="0"/>
              <a:t>後消失。因此，若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保持</a:t>
            </a:r>
            <a:r>
              <a:rPr lang="zh-TW" altLang="zh-TW" dirty="0"/>
              <a:t>在穩定</a:t>
            </a:r>
            <a:r>
              <a:rPr lang="zh-TW" altLang="zh-TW" dirty="0" smtClean="0"/>
              <a:t>狀</a:t>
            </a:r>
            <a:endParaRPr lang="en-US" altLang="zh-TW" dirty="0" smtClean="0"/>
          </a:p>
          <a:p>
            <a:r>
              <a:rPr lang="zh-TW" altLang="zh-TW" dirty="0" smtClean="0"/>
              <a:t>態</a:t>
            </a:r>
            <a:r>
              <a:rPr lang="en-US" altLang="zh-TW" dirty="0"/>
              <a:t>DC</a:t>
            </a:r>
            <a:r>
              <a:rPr lang="zh-TW" altLang="zh-TW" dirty="0"/>
              <a:t>操作，必須以速率</a:t>
            </a:r>
            <a:r>
              <a:rPr lang="en-US" altLang="zh-TW" dirty="0"/>
              <a:t> </a:t>
            </a:r>
            <a:r>
              <a:rPr lang="en-US" altLang="zh-TW" dirty="0" smtClean="0"/>
              <a:t>           </a:t>
            </a:r>
            <a:r>
              <a:rPr lang="zh-TW" altLang="zh-TW" dirty="0" smtClean="0"/>
              <a:t>補充</a:t>
            </a:r>
            <a:r>
              <a:rPr lang="zh-TW" altLang="zh-TW" dirty="0"/>
              <a:t>之。外部電流正以此</a:t>
            </a:r>
            <a:r>
              <a:rPr lang="zh-TW" altLang="zh-TW" dirty="0" smtClean="0"/>
              <a:t>速率</a:t>
            </a:r>
            <a:endParaRPr lang="en-US" altLang="zh-TW" dirty="0" smtClean="0"/>
          </a:p>
          <a:p>
            <a:r>
              <a:rPr lang="zh-TW" altLang="zh-TW" dirty="0" smtClean="0"/>
              <a:t>供應</a:t>
            </a:r>
            <a:r>
              <a:rPr lang="zh-TW" altLang="zh-TW" dirty="0"/>
              <a:t>電洞，以維持穩定的直流傳導。因此，</a:t>
            </a:r>
            <a:r>
              <a:rPr lang="en-US" altLang="zh-TW" dirty="0"/>
              <a:t> </a:t>
            </a:r>
            <a:r>
              <a:rPr lang="en-US" altLang="zh-TW" dirty="0" smtClean="0"/>
              <a:t>              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在</a:t>
            </a:r>
            <a:r>
              <a:rPr lang="zh-TW" altLang="zh-TW" dirty="0"/>
              <a:t>短二極管的情況下，注入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側</a:t>
            </a:r>
            <a:r>
              <a:rPr lang="zh-TW" altLang="zh-TW" dirty="0"/>
              <a:t>的電洞必須橫跨此中性</a:t>
            </a:r>
            <a:r>
              <a:rPr lang="zh-TW" altLang="zh-TW" dirty="0" smtClean="0"/>
              <a:t>區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寬度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擴散</a:t>
            </a:r>
            <a:r>
              <a:rPr lang="zh-TW" altLang="zh-TW" dirty="0"/>
              <a:t>以到達負電極。電洞橫跨</a:t>
            </a:r>
            <a:r>
              <a:rPr lang="zh-TW" altLang="zh-TW" dirty="0" smtClean="0"/>
              <a:t>中性</a:t>
            </a:r>
            <a:r>
              <a:rPr lang="en-US" altLang="zh-TW" dirty="0" smtClean="0"/>
              <a:t>    </a:t>
            </a:r>
            <a:r>
              <a:rPr lang="zh-TW" altLang="zh-TW" dirty="0"/>
              <a:t>區寬度所需的</a:t>
            </a:r>
            <a:r>
              <a:rPr lang="zh-TW" altLang="zh-TW" dirty="0" smtClean="0"/>
              <a:t>時</a:t>
            </a:r>
            <a:endParaRPr lang="en-US" altLang="zh-TW" dirty="0" smtClean="0"/>
          </a:p>
          <a:p>
            <a:r>
              <a:rPr lang="zh-TW" altLang="zh-TW" dirty="0" smtClean="0"/>
              <a:t>間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稱為</a:t>
            </a:r>
            <a:r>
              <a:rPr lang="zh-TW" altLang="zh-TW" dirty="0"/>
              <a:t>過渡時間</a:t>
            </a:r>
            <a:r>
              <a:rPr lang="en-US" altLang="zh-TW" dirty="0"/>
              <a:t> (transit time</a:t>
            </a:r>
            <a:r>
              <a:rPr lang="en-US" altLang="zh-TW" dirty="0" smtClean="0"/>
              <a:t>)    </a:t>
            </a:r>
            <a:r>
              <a:rPr lang="zh-TW" altLang="zh-TW" dirty="0" smtClean="0"/>
              <a:t>，</a:t>
            </a:r>
            <a:r>
              <a:rPr lang="zh-TW" altLang="zh-TW" dirty="0"/>
              <a:t>或擴散時間</a:t>
            </a:r>
            <a:r>
              <a:rPr lang="en-US" altLang="zh-TW" dirty="0"/>
              <a:t> (diffusion </a:t>
            </a:r>
            <a:endParaRPr lang="en-US" altLang="zh-TW" dirty="0" smtClean="0"/>
          </a:p>
          <a:p>
            <a:r>
              <a:rPr lang="en-US" altLang="zh-TW" dirty="0" smtClean="0"/>
              <a:t>time</a:t>
            </a:r>
            <a:r>
              <a:rPr lang="en-US" altLang="zh-TW" dirty="0"/>
              <a:t>)</a:t>
            </a:r>
            <a:r>
              <a:rPr lang="zh-TW" altLang="zh-TW" dirty="0" smtClean="0"/>
              <a:t>。</a:t>
            </a:r>
            <a:r>
              <a:rPr lang="zh-TW" altLang="en-US" dirty="0" smtClean="0"/>
              <a:t>    </a:t>
            </a:r>
            <a:r>
              <a:rPr lang="zh-TW" altLang="zh-TW" dirty="0" smtClean="0"/>
              <a:t>可由</a:t>
            </a:r>
            <a:r>
              <a:rPr lang="en-US" altLang="zh-TW" dirty="0" smtClean="0"/>
              <a:t>                  </a:t>
            </a:r>
            <a:r>
              <a:rPr lang="zh-TW" altLang="zh-TW" dirty="0"/>
              <a:t>得出。為了保持直流工作條件下，</a:t>
            </a:r>
            <a:r>
              <a:rPr lang="zh-TW" altLang="zh-TW" dirty="0" smtClean="0"/>
              <a:t>電</a:t>
            </a:r>
            <a:endParaRPr lang="en-US" altLang="zh-TW" dirty="0" smtClean="0"/>
          </a:p>
          <a:p>
            <a:r>
              <a:rPr lang="zh-TW" altLang="zh-TW" dirty="0" smtClean="0"/>
              <a:t>流</a:t>
            </a:r>
            <a:r>
              <a:rPr lang="zh-TW" altLang="zh-TW" dirty="0"/>
              <a:t>必須補充電洞，以完全相同的速率</a:t>
            </a:r>
            <a:r>
              <a:rPr lang="en-US" altLang="zh-TW" dirty="0"/>
              <a:t> </a:t>
            </a:r>
            <a:r>
              <a:rPr lang="en-US" altLang="zh-TW" dirty="0" smtClean="0"/>
              <a:t>          </a:t>
            </a:r>
            <a:r>
              <a:rPr lang="zh-TW" altLang="zh-TW" dirty="0" smtClean="0"/>
              <a:t>彌補</a:t>
            </a:r>
            <a:r>
              <a:rPr lang="zh-TW" altLang="zh-TW" dirty="0"/>
              <a:t>這些電洞</a:t>
            </a:r>
            <a:r>
              <a:rPr lang="zh-TW" altLang="zh-TW" dirty="0" smtClean="0"/>
              <a:t>達到</a:t>
            </a:r>
            <a:endParaRPr lang="en-US" altLang="zh-TW" dirty="0" smtClean="0"/>
          </a:p>
          <a:p>
            <a:r>
              <a:rPr lang="en-US" altLang="zh-TW" dirty="0" smtClean="0"/>
              <a:t>    </a:t>
            </a:r>
            <a:r>
              <a:rPr lang="zh-TW" altLang="zh-TW" dirty="0" smtClean="0"/>
              <a:t>側</a:t>
            </a:r>
            <a:r>
              <a:rPr lang="zh-TW" altLang="zh-TW" dirty="0"/>
              <a:t>端，亦即</a:t>
            </a:r>
            <a:r>
              <a:rPr lang="en-US" altLang="zh-TW" dirty="0"/>
              <a:t> </a:t>
            </a:r>
            <a:r>
              <a:rPr lang="en-US" altLang="zh-TW" dirty="0" smtClean="0"/>
              <a:t>               </a:t>
            </a:r>
            <a:r>
              <a:rPr lang="zh-TW" altLang="zh-TW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1376790"/>
              </p:ext>
            </p:extLst>
          </p:nvPr>
        </p:nvGraphicFramePr>
        <p:xfrm>
          <a:off x="5598000" y="1484784"/>
          <a:ext cx="453429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56" name="Equation" r:id="rId3" imgW="215713" imgH="203024" progId="Equation.DSMT4">
                  <p:embed/>
                </p:oleObj>
              </mc:Choice>
              <mc:Fallback>
                <p:oleObj name="Equation" r:id="rId3" imgW="215713" imgH="20302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8000" y="1484784"/>
                        <a:ext cx="453429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3698084"/>
              </p:ext>
            </p:extLst>
          </p:nvPr>
        </p:nvGraphicFramePr>
        <p:xfrm>
          <a:off x="702000" y="2060848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57" name="Equation" r:id="rId5" imgW="177569" imgH="152202" progId="Equation.DSMT4">
                  <p:embed/>
                </p:oleObj>
              </mc:Choice>
              <mc:Fallback>
                <p:oleObj name="Equation" r:id="rId5" imgW="177569" imgH="15220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00" y="2060848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3448114"/>
              </p:ext>
            </p:extLst>
          </p:nvPr>
        </p:nvGraphicFramePr>
        <p:xfrm>
          <a:off x="6804248" y="1934880"/>
          <a:ext cx="453429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58" name="Equation" r:id="rId7" imgW="215713" imgH="203024" progId="Equation.DSMT4">
                  <p:embed/>
                </p:oleObj>
              </mc:Choice>
              <mc:Fallback>
                <p:oleObj name="Equation" r:id="rId7" imgW="215713" imgH="2030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1934880"/>
                        <a:ext cx="453429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0642190"/>
              </p:ext>
            </p:extLst>
          </p:nvPr>
        </p:nvGraphicFramePr>
        <p:xfrm>
          <a:off x="1038521" y="2348880"/>
          <a:ext cx="5091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59" name="Equation" r:id="rId9" imgW="253780" imgH="203024" progId="Equation.DSMT4">
                  <p:embed/>
                </p:oleObj>
              </mc:Choice>
              <mc:Fallback>
                <p:oleObj name="Equation" r:id="rId9" imgW="253780" imgH="20302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8521" y="2348880"/>
                        <a:ext cx="5091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2483295"/>
              </p:ext>
            </p:extLst>
          </p:nvPr>
        </p:nvGraphicFramePr>
        <p:xfrm>
          <a:off x="3614515" y="2348880"/>
          <a:ext cx="453429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60" name="Equation" r:id="rId11" imgW="215713" imgH="203024" progId="Equation.DSMT4">
                  <p:embed/>
                </p:oleObj>
              </mc:Choice>
              <mc:Fallback>
                <p:oleObj name="Equation" r:id="rId11" imgW="215713" imgH="20302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4515" y="2348880"/>
                        <a:ext cx="453429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8820924"/>
              </p:ext>
            </p:extLst>
          </p:nvPr>
        </p:nvGraphicFramePr>
        <p:xfrm>
          <a:off x="6444209" y="2366928"/>
          <a:ext cx="5091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61" name="Equation" r:id="rId12" imgW="253780" imgH="203024" progId="Equation.DSMT4">
                  <p:embed/>
                </p:oleObj>
              </mc:Choice>
              <mc:Fallback>
                <p:oleObj name="Equation" r:id="rId12" imgW="253780" imgH="203024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209" y="2366928"/>
                        <a:ext cx="5091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7206742"/>
              </p:ext>
            </p:extLst>
          </p:nvPr>
        </p:nvGraphicFramePr>
        <p:xfrm>
          <a:off x="3636000" y="2772000"/>
          <a:ext cx="926571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62" name="Equation" r:id="rId13" imgW="444307" imgH="203112" progId="Equation.DSMT4">
                  <p:embed/>
                </p:oleObj>
              </mc:Choice>
              <mc:Fallback>
                <p:oleObj name="Equation" r:id="rId13" imgW="444307" imgH="203112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6000" y="2772000"/>
                        <a:ext cx="926571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28877"/>
              </p:ext>
            </p:extLst>
          </p:nvPr>
        </p:nvGraphicFramePr>
        <p:xfrm>
          <a:off x="6210320" y="3231024"/>
          <a:ext cx="124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63" name="Equation" r:id="rId15" imgW="596641" imgH="203112" progId="Equation.DSMT4">
                  <p:embed/>
                </p:oleObj>
              </mc:Choice>
              <mc:Fallback>
                <p:oleObj name="Equation" r:id="rId15" imgW="596641" imgH="203112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0320" y="3231024"/>
                        <a:ext cx="124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1443374"/>
              </p:ext>
            </p:extLst>
          </p:nvPr>
        </p:nvGraphicFramePr>
        <p:xfrm>
          <a:off x="4716016" y="3753072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64" name="Equation" r:id="rId17" imgW="177569" imgH="152202" progId="Equation.DSMT4">
                  <p:embed/>
                </p:oleObj>
              </mc:Choice>
              <mc:Fallback>
                <p:oleObj name="Equation" r:id="rId17" imgW="177569" imgH="152202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3753072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70763"/>
              </p:ext>
            </p:extLst>
          </p:nvPr>
        </p:nvGraphicFramePr>
        <p:xfrm>
          <a:off x="1356537" y="4095120"/>
          <a:ext cx="335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65" name="Equation" r:id="rId18" imgW="164957" imgH="203024" progId="Equation.DSMT4">
                  <p:embed/>
                </p:oleObj>
              </mc:Choice>
              <mc:Fallback>
                <p:oleObj name="Equation" r:id="rId18" imgW="164957" imgH="203024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6537" y="4095120"/>
                        <a:ext cx="335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486309"/>
              </p:ext>
            </p:extLst>
          </p:nvPr>
        </p:nvGraphicFramePr>
        <p:xfrm>
          <a:off x="6300192" y="4185120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66" name="Equation" r:id="rId20" imgW="177569" imgH="152202" progId="Equation.DSMT4">
                  <p:embed/>
                </p:oleObj>
              </mc:Choice>
              <mc:Fallback>
                <p:oleObj name="Equation" r:id="rId20" imgW="177569" imgH="152202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4185120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1506468"/>
              </p:ext>
            </p:extLst>
          </p:nvPr>
        </p:nvGraphicFramePr>
        <p:xfrm>
          <a:off x="683568" y="4527168"/>
          <a:ext cx="394286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67" name="Equation" r:id="rId21" imgW="190417" imgH="203112" progId="Equation.DSMT4">
                  <p:embed/>
                </p:oleObj>
              </mc:Choice>
              <mc:Fallback>
                <p:oleObj name="Equation" r:id="rId21" imgW="190417" imgH="203112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4527168"/>
                        <a:ext cx="394286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4021190"/>
              </p:ext>
            </p:extLst>
          </p:nvPr>
        </p:nvGraphicFramePr>
        <p:xfrm>
          <a:off x="4644008" y="4509120"/>
          <a:ext cx="335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68" name="Equation" r:id="rId23" imgW="164957" imgH="203024" progId="Equation.DSMT4">
                  <p:embed/>
                </p:oleObj>
              </mc:Choice>
              <mc:Fallback>
                <p:oleObj name="Equation" r:id="rId23" imgW="164957" imgH="203024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4509120"/>
                        <a:ext cx="335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04036"/>
              </p:ext>
            </p:extLst>
          </p:nvPr>
        </p:nvGraphicFramePr>
        <p:xfrm>
          <a:off x="1349688" y="4941168"/>
          <a:ext cx="414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69" name="Equation" r:id="rId25" imgW="203024" imgH="203024" progId="Equation.DSMT4">
                  <p:embed/>
                </p:oleObj>
              </mc:Choice>
              <mc:Fallback>
                <p:oleObj name="Equation" r:id="rId25" imgW="203024" imgH="203024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688" y="4941168"/>
                        <a:ext cx="414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3983438"/>
              </p:ext>
            </p:extLst>
          </p:nvPr>
        </p:nvGraphicFramePr>
        <p:xfrm>
          <a:off x="2286000" y="4932000"/>
          <a:ext cx="1440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70" name="Equation" r:id="rId27" imgW="761669" imgH="228501" progId="Equation.DSMT4">
                  <p:embed/>
                </p:oleObj>
              </mc:Choice>
              <mc:Fallback>
                <p:oleObj name="Equation" r:id="rId27" imgW="761669" imgH="228501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932000"/>
                        <a:ext cx="1440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物件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4122665"/>
              </p:ext>
            </p:extLst>
          </p:nvPr>
        </p:nvGraphicFramePr>
        <p:xfrm>
          <a:off x="5313600" y="5356800"/>
          <a:ext cx="887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71" name="Equation" r:id="rId29" imgW="431613" imgH="203112" progId="Equation.DSMT4">
                  <p:embed/>
                </p:oleObj>
              </mc:Choice>
              <mc:Fallback>
                <p:oleObj name="Equation" r:id="rId29" imgW="431613" imgH="203112" progId="Equation.DSMT4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3600" y="5356800"/>
                        <a:ext cx="887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物件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1464493"/>
              </p:ext>
            </p:extLst>
          </p:nvPr>
        </p:nvGraphicFramePr>
        <p:xfrm>
          <a:off x="395536" y="5904000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72" name="Equation" r:id="rId31" imgW="177569" imgH="152202" progId="Equation.DSMT4">
                  <p:embed/>
                </p:oleObj>
              </mc:Choice>
              <mc:Fallback>
                <p:oleObj name="Equation" r:id="rId31" imgW="177569" imgH="152202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5904000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物件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0227260"/>
              </p:ext>
            </p:extLst>
          </p:nvPr>
        </p:nvGraphicFramePr>
        <p:xfrm>
          <a:off x="2249880" y="5823312"/>
          <a:ext cx="124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73" name="Equation" r:id="rId32" imgW="596641" imgH="203112" progId="Equation.DSMT4">
                  <p:embed/>
                </p:oleObj>
              </mc:Choice>
              <mc:Fallback>
                <p:oleObj name="Equation" r:id="rId32" imgW="596641" imgH="203112" progId="Equation.DSMT4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9880" y="5823312"/>
                        <a:ext cx="124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287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3.5.15</a:t>
            </a:r>
            <a:r>
              <a:rPr lang="en-US" altLang="zh-TW" dirty="0" smtClean="0"/>
              <a:t>)</a:t>
            </a:r>
          </a:p>
          <a:p>
            <a:r>
              <a:rPr lang="zh-TW" altLang="zh-TW" dirty="0" smtClean="0"/>
              <a:t>其中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為</a:t>
            </a:r>
            <a:r>
              <a:rPr lang="zh-TW" altLang="zh-TW" dirty="0"/>
              <a:t>有效少數載子生命期</a:t>
            </a:r>
            <a:r>
              <a:rPr lang="en-US" altLang="zh-TW" dirty="0"/>
              <a:t> (effective minority carrier </a:t>
            </a:r>
            <a:endParaRPr lang="en-US" altLang="zh-TW" dirty="0" smtClean="0"/>
          </a:p>
          <a:p>
            <a:r>
              <a:rPr lang="en-US" altLang="zh-TW" dirty="0" smtClean="0"/>
              <a:t>lifetime</a:t>
            </a:r>
            <a:r>
              <a:rPr lang="en-US" altLang="zh-TW" dirty="0"/>
              <a:t>)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                        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有效過渡時間</a:t>
            </a:r>
            <a:r>
              <a:rPr lang="en-US" altLang="zh-TW" dirty="0"/>
              <a:t> (effective </a:t>
            </a:r>
            <a:endParaRPr lang="en-US" altLang="zh-TW" dirty="0" smtClean="0"/>
          </a:p>
          <a:p>
            <a:r>
              <a:rPr lang="en-US" altLang="zh-TW" dirty="0" smtClean="0"/>
              <a:t>transit </a:t>
            </a:r>
            <a:r>
              <a:rPr lang="en-US" altLang="zh-TW" dirty="0"/>
              <a:t>time)</a:t>
            </a:r>
            <a:r>
              <a:rPr lang="zh-TW" altLang="zh-TW" dirty="0"/>
              <a:t>，</a:t>
            </a:r>
            <a:r>
              <a:rPr lang="zh-TW" altLang="zh-TW" dirty="0" smtClean="0"/>
              <a:t>亦即</a:t>
            </a:r>
            <a:r>
              <a:rPr lang="en-US" altLang="zh-TW" dirty="0" smtClean="0"/>
              <a:t>                               </a:t>
            </a:r>
            <a:r>
              <a:rPr lang="zh-TW" altLang="zh-TW" dirty="0" smtClean="0"/>
              <a:t>；</a:t>
            </a:r>
            <a:r>
              <a:rPr lang="zh-TW" altLang="zh-TW" dirty="0"/>
              <a:t>下標分別是指在</a:t>
            </a:r>
            <a:r>
              <a:rPr lang="zh-TW" altLang="zh-TW" dirty="0" smtClean="0"/>
              <a:t>中性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zh-TW" dirty="0" smtClean="0"/>
              <a:t>側</a:t>
            </a:r>
            <a:r>
              <a:rPr lang="zh-TW" altLang="zh-TW" dirty="0"/>
              <a:t>和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側</a:t>
            </a:r>
            <a:r>
              <a:rPr lang="zh-TW" altLang="zh-TW" dirty="0"/>
              <a:t>的電洞和電子。式</a:t>
            </a:r>
            <a:r>
              <a:rPr lang="en-US" altLang="zh-TW" dirty="0"/>
              <a:t> (3.5.15) </a:t>
            </a:r>
            <a:r>
              <a:rPr lang="zh-TW" altLang="zh-TW" dirty="0"/>
              <a:t>只適用於</a:t>
            </a:r>
            <a:r>
              <a:rPr lang="en-US" altLang="zh-TW" dirty="0"/>
              <a:t>DC</a:t>
            </a:r>
            <a:r>
              <a:rPr lang="zh-TW" altLang="zh-TW" dirty="0"/>
              <a:t>情況下</a:t>
            </a:r>
            <a:r>
              <a:rPr lang="zh-TW" altLang="zh-TW" dirty="0" smtClean="0"/>
              <a:t>。</a:t>
            </a:r>
            <a:endParaRPr lang="en-US" altLang="zh-TW" dirty="0" smtClean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441114"/>
              </p:ext>
            </p:extLst>
          </p:nvPr>
        </p:nvGraphicFramePr>
        <p:xfrm>
          <a:off x="504000" y="1098000"/>
          <a:ext cx="7216147" cy="42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957" name="Equation" r:id="rId3" imgW="3429000" imgH="203040" progId="Equation.DSMT4">
                  <p:embed/>
                </p:oleObj>
              </mc:Choice>
              <mc:Fallback>
                <p:oleObj name="Equation" r:id="rId3" imgW="3429000" imgH="20304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000" y="1098000"/>
                        <a:ext cx="7216147" cy="42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9645982"/>
              </p:ext>
            </p:extLst>
          </p:nvPr>
        </p:nvGraphicFramePr>
        <p:xfrm>
          <a:off x="987390" y="1628800"/>
          <a:ext cx="3442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958" name="Equation" r:id="rId5" imgW="164957" imgH="152268" progId="Equation.DSMT4">
                  <p:embed/>
                </p:oleObj>
              </mc:Choice>
              <mc:Fallback>
                <p:oleObj name="Equation" r:id="rId5" imgW="164957" imgH="152268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7390" y="1628800"/>
                        <a:ext cx="3442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4652992"/>
              </p:ext>
            </p:extLst>
          </p:nvPr>
        </p:nvGraphicFramePr>
        <p:xfrm>
          <a:off x="1794785" y="1962000"/>
          <a:ext cx="2129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959" name="Equation" r:id="rId7" imgW="1028520" imgH="203040" progId="Equation.DSMT4">
                  <p:embed/>
                </p:oleObj>
              </mc:Choice>
              <mc:Fallback>
                <p:oleObj name="Equation" r:id="rId7" imgW="1028520" imgH="2030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4785" y="1962000"/>
                        <a:ext cx="2129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3446642"/>
              </p:ext>
            </p:extLst>
          </p:nvPr>
        </p:nvGraphicFramePr>
        <p:xfrm>
          <a:off x="4141706" y="1952880"/>
          <a:ext cx="358286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960" name="Equation" r:id="rId9" imgW="177569" imgH="202936" progId="Equation.DSMT4">
                  <p:embed/>
                </p:oleObj>
              </mc:Choice>
              <mc:Fallback>
                <p:oleObj name="Equation" r:id="rId9" imgW="177569" imgH="202936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1706" y="1952880"/>
                        <a:ext cx="358286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6911056"/>
              </p:ext>
            </p:extLst>
          </p:nvPr>
        </p:nvGraphicFramePr>
        <p:xfrm>
          <a:off x="3016800" y="2394000"/>
          <a:ext cx="2365714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961" name="Equation" r:id="rId11" imgW="1143000" imgH="203040" progId="Equation.DSMT4">
                  <p:embed/>
                </p:oleObj>
              </mc:Choice>
              <mc:Fallback>
                <p:oleObj name="Equation" r:id="rId11" imgW="1143000" imgH="2030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6800" y="2394000"/>
                        <a:ext cx="2365714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9426068"/>
              </p:ext>
            </p:extLst>
          </p:nvPr>
        </p:nvGraphicFramePr>
        <p:xfrm>
          <a:off x="342000" y="2888976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962" name="Equation" r:id="rId13" imgW="177569" imgH="152202" progId="Equation.DSMT4">
                  <p:embed/>
                </p:oleObj>
              </mc:Choice>
              <mc:Fallback>
                <p:oleObj name="Equation" r:id="rId13" imgW="177569" imgH="152202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000" y="2888976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5815569"/>
              </p:ext>
            </p:extLst>
          </p:nvPr>
        </p:nvGraphicFramePr>
        <p:xfrm>
          <a:off x="1206000" y="2906976"/>
          <a:ext cx="382500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963" name="Equation" r:id="rId15" imgW="190417" imgH="152334" progId="Equation.DSMT4">
                  <p:embed/>
                </p:oleObj>
              </mc:Choice>
              <mc:Fallback>
                <p:oleObj name="Equation" r:id="rId15" imgW="190417" imgH="152334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000" y="2906976"/>
                        <a:ext cx="382500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755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D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復合</a:t>
            </a:r>
            <a:r>
              <a:rPr lang="zh-TW" altLang="zh-TW" sz="2800" dirty="0"/>
              <a:t>電流和總</a:t>
            </a:r>
            <a:r>
              <a:rPr lang="zh-TW" altLang="zh-TW" sz="2800" dirty="0" smtClean="0"/>
              <a:t>電流</a:t>
            </a:r>
            <a:endParaRPr lang="en-US" altLang="zh-TW" sz="2800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有</a:t>
            </a:r>
            <a:r>
              <a:rPr lang="zh-TW" altLang="zh-TW" dirty="0"/>
              <a:t>一些少數載子將在空乏區復合，外部電流也因此必須</a:t>
            </a:r>
            <a:r>
              <a:rPr lang="zh-TW" altLang="zh-TW" dirty="0" smtClean="0"/>
              <a:t>補</a:t>
            </a:r>
            <a:endParaRPr lang="en-US" altLang="zh-TW" dirty="0" smtClean="0"/>
          </a:p>
          <a:p>
            <a:r>
              <a:rPr lang="zh-TW" altLang="zh-TW" dirty="0" smtClean="0"/>
              <a:t>充</a:t>
            </a:r>
            <a:r>
              <a:rPr lang="zh-TW" altLang="zh-TW" dirty="0"/>
              <a:t>在</a:t>
            </a:r>
            <a:r>
              <a:rPr lang="en-US" altLang="zh-TW" dirty="0"/>
              <a:t>SCL</a:t>
            </a:r>
            <a:r>
              <a:rPr lang="zh-TW" altLang="zh-TW" dirty="0"/>
              <a:t>中經過復合過程所損失的載</a:t>
            </a:r>
            <a:r>
              <a:rPr lang="zh-TW" altLang="zh-TW" dirty="0" smtClean="0"/>
              <a:t>子</a:t>
            </a:r>
            <a:r>
              <a:rPr lang="zh-TW" altLang="en-US" dirty="0" smtClean="0"/>
              <a:t>。</a:t>
            </a:r>
            <a:r>
              <a:rPr lang="zh-TW" altLang="zh-TW" dirty="0"/>
              <a:t>在順向偏壓下，接</a:t>
            </a:r>
            <a:r>
              <a:rPr lang="zh-TW" altLang="zh-TW" dirty="0" smtClean="0"/>
              <a:t>面</a:t>
            </a:r>
            <a:endParaRPr lang="en-US" altLang="zh-TW" dirty="0" smtClean="0"/>
          </a:p>
          <a:p>
            <a:r>
              <a:rPr lang="zh-TW" altLang="zh-TW" dirty="0" smtClean="0"/>
              <a:t>的中點</a:t>
            </a:r>
            <a:r>
              <a:rPr lang="zh-TW" altLang="en-US" dirty="0"/>
              <a:t> </a:t>
            </a:r>
            <a:r>
              <a:rPr lang="zh-TW" altLang="en-US" dirty="0" smtClean="0"/>
              <a:t>  </a:t>
            </a:r>
            <a:r>
              <a:rPr lang="zh-TW" altLang="zh-TW" dirty="0" smtClean="0"/>
              <a:t>，</a:t>
            </a:r>
            <a:r>
              <a:rPr lang="zh-TW" altLang="zh-TW" dirty="0"/>
              <a:t>電洞和電子</a:t>
            </a:r>
            <a:r>
              <a:rPr lang="zh-TW" altLang="zh-TW" dirty="0" smtClean="0"/>
              <a:t>濃度</a:t>
            </a:r>
            <a:r>
              <a:rPr lang="en-US" altLang="zh-TW" dirty="0" smtClean="0"/>
              <a:t>       </a:t>
            </a:r>
            <a:r>
              <a:rPr lang="zh-TW" altLang="zh-TW" dirty="0"/>
              <a:t>和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是</a:t>
            </a:r>
            <a:r>
              <a:rPr lang="zh-TW" altLang="zh-TW" dirty="0"/>
              <a:t>相等的，我們可由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側</a:t>
            </a:r>
            <a:endParaRPr lang="en-US" altLang="zh-TW" dirty="0" smtClean="0"/>
          </a:p>
          <a:p>
            <a:r>
              <a:rPr lang="zh-TW" altLang="zh-TW" dirty="0" smtClean="0"/>
              <a:t>在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內</a:t>
            </a:r>
            <a:r>
              <a:rPr lang="zh-TW" altLang="zh-TW" dirty="0"/>
              <a:t>的電子復合，以及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側</a:t>
            </a:r>
            <a:r>
              <a:rPr lang="zh-TW" altLang="zh-TW" dirty="0"/>
              <a:t>在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內</a:t>
            </a:r>
            <a:r>
              <a:rPr lang="zh-TW" altLang="zh-TW" dirty="0"/>
              <a:t>的電洞復合找到</a:t>
            </a:r>
            <a:r>
              <a:rPr lang="en-US" altLang="zh-TW" dirty="0"/>
              <a:t>SCL</a:t>
            </a:r>
            <a:r>
              <a:rPr lang="zh-TW" altLang="zh-TW" dirty="0" smtClean="0"/>
              <a:t>中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復合</a:t>
            </a:r>
            <a:r>
              <a:rPr lang="zh-TW" altLang="zh-TW" dirty="0" smtClean="0"/>
              <a:t>電流</a:t>
            </a:r>
            <a:r>
              <a:rPr lang="zh-TW" altLang="zh-TW" dirty="0"/>
              <a:t>。假設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中的</a:t>
            </a:r>
            <a:r>
              <a:rPr lang="zh-TW" altLang="zh-TW" dirty="0"/>
              <a:t>平均電洞復合時間</a:t>
            </a:r>
            <a:r>
              <a:rPr lang="en-US" altLang="zh-TW" dirty="0"/>
              <a:t> (mean hole </a:t>
            </a:r>
            <a:r>
              <a:rPr lang="en-US" altLang="zh-TW" dirty="0" smtClean="0"/>
              <a:t>re-</a:t>
            </a:r>
          </a:p>
          <a:p>
            <a:r>
              <a:rPr lang="en-US" altLang="zh-TW" dirty="0" smtClean="0"/>
              <a:t>combination </a:t>
            </a:r>
            <a:r>
              <a:rPr lang="en-US" altLang="zh-TW" dirty="0"/>
              <a:t>time) </a:t>
            </a:r>
            <a:r>
              <a:rPr lang="zh-TW" altLang="zh-TW" dirty="0"/>
              <a:t>為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及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中的</a:t>
            </a:r>
            <a:r>
              <a:rPr lang="zh-TW" altLang="zh-TW" dirty="0"/>
              <a:t>平均電子復合時間</a:t>
            </a:r>
            <a:r>
              <a:rPr lang="en-US" altLang="zh-TW" dirty="0"/>
              <a:t> (</a:t>
            </a:r>
            <a:r>
              <a:rPr lang="en-US" altLang="zh-TW" dirty="0" smtClean="0"/>
              <a:t>mean</a:t>
            </a:r>
          </a:p>
          <a:p>
            <a:r>
              <a:rPr lang="en-US" altLang="zh-TW" dirty="0" smtClean="0"/>
              <a:t> </a:t>
            </a:r>
            <a:r>
              <a:rPr lang="en-US" altLang="zh-TW" dirty="0"/>
              <a:t>electron re-combination time) </a:t>
            </a:r>
            <a:r>
              <a:rPr lang="zh-TW" altLang="zh-TW" dirty="0"/>
              <a:t>為</a:t>
            </a:r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zh-TW" dirty="0" smtClean="0"/>
              <a:t>，</a:t>
            </a:r>
            <a:r>
              <a:rPr lang="zh-TW" altLang="zh-TW" dirty="0"/>
              <a:t>則電子</a:t>
            </a:r>
            <a:r>
              <a:rPr lang="zh-TW" altLang="zh-TW" dirty="0" smtClean="0"/>
              <a:t>在</a:t>
            </a:r>
            <a:r>
              <a:rPr lang="en-US" altLang="zh-TW" dirty="0" smtClean="0"/>
              <a:t>          </a:t>
            </a:r>
            <a:r>
              <a:rPr lang="zh-TW" altLang="zh-TW" dirty="0"/>
              <a:t>復合的</a:t>
            </a:r>
            <a:r>
              <a:rPr lang="zh-TW" altLang="zh-TW" dirty="0" smtClean="0"/>
              <a:t>速</a:t>
            </a:r>
            <a:endParaRPr lang="en-US" altLang="zh-TW" dirty="0" smtClean="0"/>
          </a:p>
          <a:p>
            <a:r>
              <a:rPr lang="zh-TW" altLang="zh-TW" dirty="0" smtClean="0"/>
              <a:t>率</a:t>
            </a:r>
            <a:r>
              <a:rPr lang="zh-TW" altLang="zh-TW" dirty="0"/>
              <a:t>為</a:t>
            </a:r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面積</a:t>
            </a:r>
            <a:r>
              <a:rPr lang="en-US" altLang="zh-TW" dirty="0" smtClean="0"/>
              <a:t> </a:t>
            </a:r>
            <a:r>
              <a:rPr lang="en-US" altLang="zh-TW" dirty="0"/>
              <a:t>( </a:t>
            </a:r>
            <a:r>
              <a:rPr lang="zh-TW" altLang="zh-TW" dirty="0"/>
              <a:t>幾乎包括所有的注入電子 </a:t>
            </a:r>
            <a:r>
              <a:rPr lang="en-US" altLang="zh-TW" dirty="0"/>
              <a:t>) </a:t>
            </a:r>
            <a:r>
              <a:rPr lang="zh-TW" altLang="zh-TW" dirty="0"/>
              <a:t>除以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，</a:t>
            </a:r>
            <a:r>
              <a:rPr lang="zh-TW" altLang="zh-TW" dirty="0"/>
              <a:t>電子可</a:t>
            </a:r>
            <a:r>
              <a:rPr lang="zh-TW" altLang="zh-TW" dirty="0" smtClean="0"/>
              <a:t>由</a:t>
            </a:r>
            <a:endParaRPr lang="en-US" altLang="zh-TW" dirty="0" smtClean="0"/>
          </a:p>
          <a:p>
            <a:r>
              <a:rPr lang="zh-TW" altLang="zh-TW" dirty="0" smtClean="0"/>
              <a:t>二極體</a:t>
            </a:r>
            <a:r>
              <a:rPr lang="zh-TW" altLang="zh-TW" dirty="0"/>
              <a:t>電流補充，同樣地，電洞</a:t>
            </a:r>
            <a:r>
              <a:rPr lang="zh-TW" altLang="zh-TW" dirty="0" smtClean="0"/>
              <a:t>在</a:t>
            </a:r>
            <a:r>
              <a:rPr lang="en-US" altLang="zh-TW" dirty="0" smtClean="0"/>
              <a:t>          </a:t>
            </a:r>
            <a:r>
              <a:rPr lang="zh-TW" altLang="zh-TW" dirty="0"/>
              <a:t>復合的速率為</a:t>
            </a:r>
            <a:r>
              <a:rPr lang="en-US" altLang="zh-TW" dirty="0"/>
              <a:t> </a:t>
            </a:r>
            <a:r>
              <a:rPr lang="en-US" altLang="zh-TW" dirty="0" smtClean="0"/>
              <a:t>         </a:t>
            </a:r>
            <a:r>
              <a:rPr lang="zh-TW" altLang="zh-TW" dirty="0" smtClean="0"/>
              <a:t>面</a:t>
            </a:r>
            <a:endParaRPr lang="en-US" altLang="zh-TW" dirty="0" smtClean="0"/>
          </a:p>
          <a:p>
            <a:r>
              <a:rPr lang="zh-TW" altLang="zh-TW" dirty="0" smtClean="0"/>
              <a:t>積</a:t>
            </a:r>
            <a:r>
              <a:rPr lang="zh-TW" altLang="zh-TW" dirty="0"/>
              <a:t>除以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，</a:t>
            </a:r>
            <a:r>
              <a:rPr lang="zh-TW" altLang="zh-TW" dirty="0"/>
              <a:t>因此復合電流密度為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5157681"/>
              </p:ext>
            </p:extLst>
          </p:nvPr>
        </p:nvGraphicFramePr>
        <p:xfrm>
          <a:off x="1331640" y="2420888"/>
          <a:ext cx="34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63" name="Equation" r:id="rId3" imgW="177646" imgH="190335" progId="Equation.DSMT4">
                  <p:embed/>
                </p:oleObj>
              </mc:Choice>
              <mc:Fallback>
                <p:oleObj name="Equation" r:id="rId3" imgW="177646" imgH="19033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420888"/>
                        <a:ext cx="34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2671054"/>
              </p:ext>
            </p:extLst>
          </p:nvPr>
        </p:nvGraphicFramePr>
        <p:xfrm>
          <a:off x="3995936" y="2366928"/>
          <a:ext cx="611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64" name="Equation" r:id="rId5" imgW="291973" imgH="203112" progId="Equation.DSMT4">
                  <p:embed/>
                </p:oleObj>
              </mc:Choice>
              <mc:Fallback>
                <p:oleObj name="Equation" r:id="rId5" imgW="291973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2366928"/>
                        <a:ext cx="611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9945864"/>
              </p:ext>
            </p:extLst>
          </p:nvPr>
        </p:nvGraphicFramePr>
        <p:xfrm>
          <a:off x="4836088" y="2384928"/>
          <a:ext cx="528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65" name="Equation" r:id="rId7" imgW="266469" imgH="203024" progId="Equation.DSMT4">
                  <p:embed/>
                </p:oleObj>
              </mc:Choice>
              <mc:Fallback>
                <p:oleObj name="Equation" r:id="rId7" imgW="266469" imgH="2030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6088" y="2384928"/>
                        <a:ext cx="528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31765"/>
              </p:ext>
            </p:extLst>
          </p:nvPr>
        </p:nvGraphicFramePr>
        <p:xfrm>
          <a:off x="7983424" y="2476800"/>
          <a:ext cx="405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66" name="Equation" r:id="rId9" imgW="190417" imgH="152334" progId="Equation.DSMT4">
                  <p:embed/>
                </p:oleObj>
              </mc:Choice>
              <mc:Fallback>
                <p:oleObj name="Equation" r:id="rId9" imgW="190417" imgH="15233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3424" y="2476800"/>
                        <a:ext cx="405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0881479"/>
              </p:ext>
            </p:extLst>
          </p:nvPr>
        </p:nvGraphicFramePr>
        <p:xfrm>
          <a:off x="738000" y="2800800"/>
          <a:ext cx="525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67" name="Equation" r:id="rId11" imgW="266584" imgH="228501" progId="Equation.DSMT4">
                  <p:embed/>
                </p:oleObj>
              </mc:Choice>
              <mc:Fallback>
                <p:oleObj name="Equation" r:id="rId11" imgW="266584" imgH="228501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00" y="2800800"/>
                        <a:ext cx="525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5201503"/>
              </p:ext>
            </p:extLst>
          </p:nvPr>
        </p:nvGraphicFramePr>
        <p:xfrm>
          <a:off x="3995936" y="2908800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68" name="Equation" r:id="rId13" imgW="177569" imgH="152202" progId="Equation.DSMT4">
                  <p:embed/>
                </p:oleObj>
              </mc:Choice>
              <mc:Fallback>
                <p:oleObj name="Equation" r:id="rId13" imgW="177569" imgH="15220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2908800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2419508"/>
              </p:ext>
            </p:extLst>
          </p:nvPr>
        </p:nvGraphicFramePr>
        <p:xfrm>
          <a:off x="4903810" y="2798976"/>
          <a:ext cx="532286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69" name="Equation" r:id="rId15" imgW="253780" imgH="203024" progId="Equation.DSMT4">
                  <p:embed/>
                </p:oleObj>
              </mc:Choice>
              <mc:Fallback>
                <p:oleObj name="Equation" r:id="rId15" imgW="253780" imgH="203024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3810" y="2798976"/>
                        <a:ext cx="532286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1025189"/>
              </p:ext>
            </p:extLst>
          </p:nvPr>
        </p:nvGraphicFramePr>
        <p:xfrm>
          <a:off x="2915816" y="3231024"/>
          <a:ext cx="532286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70" name="Equation" r:id="rId17" imgW="253780" imgH="203024" progId="Equation.DSMT4">
                  <p:embed/>
                </p:oleObj>
              </mc:Choice>
              <mc:Fallback>
                <p:oleObj name="Equation" r:id="rId17" imgW="253780" imgH="203024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3231024"/>
                        <a:ext cx="532286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483542"/>
              </p:ext>
            </p:extLst>
          </p:nvPr>
        </p:nvGraphicFramePr>
        <p:xfrm>
          <a:off x="3131840" y="3663072"/>
          <a:ext cx="453429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71" name="Equation" r:id="rId18" imgW="215713" imgH="203024" progId="Equation.DSMT4">
                  <p:embed/>
                </p:oleObj>
              </mc:Choice>
              <mc:Fallback>
                <p:oleObj name="Equation" r:id="rId18" imgW="215713" imgH="203024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3663072"/>
                        <a:ext cx="453429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6469094"/>
              </p:ext>
            </p:extLst>
          </p:nvPr>
        </p:nvGraphicFramePr>
        <p:xfrm>
          <a:off x="3870000" y="3672000"/>
          <a:ext cx="525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72" name="Equation" r:id="rId20" imgW="266584" imgH="228501" progId="Equation.DSMT4">
                  <p:embed/>
                </p:oleObj>
              </mc:Choice>
              <mc:Fallback>
                <p:oleObj name="Equation" r:id="rId20" imgW="266584" imgH="228501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0000" y="3672000"/>
                        <a:ext cx="525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0008231"/>
              </p:ext>
            </p:extLst>
          </p:nvPr>
        </p:nvGraphicFramePr>
        <p:xfrm>
          <a:off x="4716016" y="4077072"/>
          <a:ext cx="374571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73" name="Equation" r:id="rId21" imgW="177569" imgH="202936" progId="Equation.DSMT4">
                  <p:embed/>
                </p:oleObj>
              </mc:Choice>
              <mc:Fallback>
                <p:oleObj name="Equation" r:id="rId21" imgW="177569" imgH="202936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4077072"/>
                        <a:ext cx="374571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2236780"/>
              </p:ext>
            </p:extLst>
          </p:nvPr>
        </p:nvGraphicFramePr>
        <p:xfrm>
          <a:off x="6516216" y="4095120"/>
          <a:ext cx="828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74" name="Equation" r:id="rId23" imgW="380835" imgH="190417" progId="Equation.DSMT4">
                  <p:embed/>
                </p:oleObj>
              </mc:Choice>
              <mc:Fallback>
                <p:oleObj name="Equation" r:id="rId23" imgW="380835" imgH="190417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216" y="4095120"/>
                        <a:ext cx="828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物件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6999675"/>
              </p:ext>
            </p:extLst>
          </p:nvPr>
        </p:nvGraphicFramePr>
        <p:xfrm>
          <a:off x="971600" y="4528418"/>
          <a:ext cx="82708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75" name="Equation" r:id="rId25" imgW="380835" imgH="190417" progId="Equation.DSMT4">
                  <p:embed/>
                </p:oleObj>
              </mc:Choice>
              <mc:Fallback>
                <p:oleObj name="Equation" r:id="rId25" imgW="380835" imgH="190417" progId="Equation.DSMT4">
                  <p:embed/>
                  <p:pic>
                    <p:nvPicPr>
                      <p:cNvPr id="0" name="物件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528418"/>
                        <a:ext cx="827087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物件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9860692"/>
              </p:ext>
            </p:extLst>
          </p:nvPr>
        </p:nvGraphicFramePr>
        <p:xfrm>
          <a:off x="6806002" y="4509120"/>
          <a:ext cx="358286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76" name="Equation" r:id="rId26" imgW="177569" imgH="202936" progId="Equation.DSMT4">
                  <p:embed/>
                </p:oleObj>
              </mc:Choice>
              <mc:Fallback>
                <p:oleObj name="Equation" r:id="rId26" imgW="177569" imgH="202936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6002" y="4509120"/>
                        <a:ext cx="358286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物件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222567"/>
              </p:ext>
            </p:extLst>
          </p:nvPr>
        </p:nvGraphicFramePr>
        <p:xfrm>
          <a:off x="4968136" y="4959216"/>
          <a:ext cx="828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77" name="Equation" r:id="rId28" imgW="380835" imgH="190417" progId="Equation.DSMT4">
                  <p:embed/>
                </p:oleObj>
              </mc:Choice>
              <mc:Fallback>
                <p:oleObj name="Equation" r:id="rId28" imgW="380835" imgH="190417" progId="Equation.DSMT4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8136" y="4959216"/>
                        <a:ext cx="828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物件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3812368"/>
              </p:ext>
            </p:extLst>
          </p:nvPr>
        </p:nvGraphicFramePr>
        <p:xfrm>
          <a:off x="7542000" y="4959216"/>
          <a:ext cx="828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78" name="Equation" r:id="rId30" imgW="380835" imgH="190417" progId="Equation.DSMT4">
                  <p:embed/>
                </p:oleObj>
              </mc:Choice>
              <mc:Fallback>
                <p:oleObj name="Equation" r:id="rId30" imgW="380835" imgH="190417" progId="Equation.DSMT4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2000" y="4959216"/>
                        <a:ext cx="828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物件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7116825"/>
              </p:ext>
            </p:extLst>
          </p:nvPr>
        </p:nvGraphicFramePr>
        <p:xfrm>
          <a:off x="1331640" y="5373216"/>
          <a:ext cx="358286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79" name="Equation" r:id="rId32" imgW="177569" imgH="202936" progId="Equation.DSMT4">
                  <p:embed/>
                </p:oleObj>
              </mc:Choice>
              <mc:Fallback>
                <p:oleObj name="Equation" r:id="rId32" imgW="177569" imgH="202936" progId="Equation.DSMT4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5373216"/>
                        <a:ext cx="358286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物件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7402880"/>
              </p:ext>
            </p:extLst>
          </p:nvPr>
        </p:nvGraphicFramePr>
        <p:xfrm>
          <a:off x="3131840" y="5805352"/>
          <a:ext cx="263386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80" name="Equation" r:id="rId34" imgW="1358310" imgH="406224" progId="Equation.DSMT4">
                  <p:embed/>
                </p:oleObj>
              </mc:Choice>
              <mc:Fallback>
                <p:oleObj name="Equation" r:id="rId34" imgW="1358310" imgH="406224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5805352"/>
                        <a:ext cx="2633860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8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93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13" y="1718320"/>
            <a:ext cx="7291487" cy="403244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915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(</a:t>
            </a:r>
            <a:r>
              <a:rPr lang="en-US" altLang="zh-TW" dirty="0"/>
              <a:t>3.5.16</a:t>
            </a:r>
            <a:r>
              <a:rPr lang="en-US" altLang="zh-TW" dirty="0" smtClean="0"/>
              <a:t>)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(</a:t>
            </a:r>
            <a:r>
              <a:rPr lang="en-US" altLang="zh-TW" dirty="0"/>
              <a:t>3.5.17a</a:t>
            </a:r>
            <a:r>
              <a:rPr lang="en-US" altLang="zh-TW" dirty="0" smtClean="0"/>
              <a:t>)</a:t>
            </a:r>
          </a:p>
          <a:p>
            <a:pPr>
              <a:lnSpc>
                <a:spcPts val="20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(</a:t>
            </a:r>
            <a:r>
              <a:rPr lang="en-US" altLang="zh-TW" dirty="0"/>
              <a:t>3.5.17b</a:t>
            </a:r>
            <a:r>
              <a:rPr lang="en-US" altLang="zh-TW" dirty="0" smtClean="0"/>
              <a:t>)</a:t>
            </a:r>
          </a:p>
          <a:p>
            <a:pPr>
              <a:lnSpc>
                <a:spcPts val="200"/>
              </a:lnSpc>
            </a:pPr>
            <a:endParaRPr lang="en-US" altLang="zh-TW" dirty="0" smtClean="0"/>
          </a:p>
          <a:p>
            <a:r>
              <a:rPr lang="zh-TW" altLang="zh-TW" dirty="0" smtClean="0"/>
              <a:t>其中</a:t>
            </a:r>
            <a:r>
              <a:rPr lang="en-US" altLang="zh-TW" dirty="0" smtClean="0"/>
              <a:t>      </a:t>
            </a:r>
            <a:r>
              <a:rPr lang="en-US" altLang="zh-TW" dirty="0" err="1" smtClean="0"/>
              <a:t>為指數前常數</a:t>
            </a:r>
            <a:r>
              <a:rPr lang="en-US" altLang="zh-TW" dirty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69299"/>
              </p:ext>
            </p:extLst>
          </p:nvPr>
        </p:nvGraphicFramePr>
        <p:xfrm>
          <a:off x="2773760" y="1052736"/>
          <a:ext cx="3238400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016" name="Equation" r:id="rId3" imgW="1676400" imgH="431800" progId="Equation.DSMT4">
                  <p:embed/>
                </p:oleObj>
              </mc:Choice>
              <mc:Fallback>
                <p:oleObj name="Equation" r:id="rId3" imgW="1676400" imgH="4318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3760" y="1052736"/>
                        <a:ext cx="3238400" cy="82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6642431"/>
              </p:ext>
            </p:extLst>
          </p:nvPr>
        </p:nvGraphicFramePr>
        <p:xfrm>
          <a:off x="3225567" y="1916832"/>
          <a:ext cx="2426553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017" name="Equation" r:id="rId5" imgW="1371600" imgH="444500" progId="Equation.DSMT4">
                  <p:embed/>
                </p:oleObj>
              </mc:Choice>
              <mc:Fallback>
                <p:oleObj name="Equation" r:id="rId5" imgW="1371600" imgH="4445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5567" y="1916832"/>
                        <a:ext cx="2426553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6150514"/>
              </p:ext>
            </p:extLst>
          </p:nvPr>
        </p:nvGraphicFramePr>
        <p:xfrm>
          <a:off x="3419872" y="2780928"/>
          <a:ext cx="2072681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018" name="Equation" r:id="rId7" imgW="1167893" imgH="444307" progId="Equation.DSMT4">
                  <p:embed/>
                </p:oleObj>
              </mc:Choice>
              <mc:Fallback>
                <p:oleObj name="Equation" r:id="rId7" imgW="1167893" imgH="44430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2780928"/>
                        <a:ext cx="2072681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2675711"/>
              </p:ext>
            </p:extLst>
          </p:nvPr>
        </p:nvGraphicFramePr>
        <p:xfrm>
          <a:off x="2638907" y="3645024"/>
          <a:ext cx="3589277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019" name="Equation" r:id="rId9" imgW="2032000" imgH="444500" progId="Equation.DSMT4">
                  <p:embed/>
                </p:oleObj>
              </mc:Choice>
              <mc:Fallback>
                <p:oleObj name="Equation" r:id="rId9" imgW="2032000" imgH="4445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8907" y="3645024"/>
                        <a:ext cx="3589277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4442122"/>
              </p:ext>
            </p:extLst>
          </p:nvPr>
        </p:nvGraphicFramePr>
        <p:xfrm>
          <a:off x="2699792" y="4581128"/>
          <a:ext cx="3867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020" name="Equation" r:id="rId11" imgW="1790700" imgH="203200" progId="Equation.DSMT4">
                  <p:embed/>
                </p:oleObj>
              </mc:Choice>
              <mc:Fallback>
                <p:oleObj name="Equation" r:id="rId11" imgW="1790700" imgH="2032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4581128"/>
                        <a:ext cx="3867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9422231"/>
              </p:ext>
            </p:extLst>
          </p:nvPr>
        </p:nvGraphicFramePr>
        <p:xfrm>
          <a:off x="971600" y="5157192"/>
          <a:ext cx="5965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021" name="Equation" r:id="rId13" imgW="279279" imgH="203112" progId="Equation.DSMT4">
                  <p:embed/>
                </p:oleObj>
              </mc:Choice>
              <mc:Fallback>
                <p:oleObj name="Equation" r:id="rId13" imgW="279279" imgH="20311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157192"/>
                        <a:ext cx="59657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4925" name="Picture 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0" y="4509176"/>
            <a:ext cx="1017693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178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3.5.18</a:t>
            </a:r>
            <a:r>
              <a:rPr lang="en-US" altLang="zh-TW" dirty="0" smtClean="0"/>
              <a:t>)</a:t>
            </a:r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為</a:t>
            </a:r>
            <a:r>
              <a:rPr lang="zh-TW" altLang="zh-TW" dirty="0"/>
              <a:t>前指數因子常數，它取決於表面復合過程，以及</a:t>
            </a:r>
            <a:r>
              <a:rPr lang="zh-TW" altLang="zh-TW" dirty="0" smtClean="0"/>
              <a:t>復</a:t>
            </a:r>
            <a:endParaRPr lang="en-US" altLang="zh-TW" dirty="0" smtClean="0"/>
          </a:p>
          <a:p>
            <a:r>
              <a:rPr lang="zh-TW" altLang="zh-TW" dirty="0" smtClean="0"/>
              <a:t>合</a:t>
            </a:r>
            <a:r>
              <a:rPr lang="zh-TW" altLang="zh-TW" dirty="0"/>
              <a:t>涉及的表面積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>
              <a:lnSpc>
                <a:spcPts val="1000"/>
              </a:lnSpc>
            </a:pPr>
            <a:endParaRPr lang="zh-TW" altLang="zh-TW" dirty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3.5.19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常數，以及稱為二極體的理想因子</a:t>
            </a:r>
            <a:r>
              <a:rPr lang="en-US" altLang="zh-TW" dirty="0"/>
              <a:t> (diode ideality </a:t>
            </a:r>
            <a:endParaRPr lang="en-US" altLang="zh-TW" dirty="0" smtClean="0"/>
          </a:p>
          <a:p>
            <a:r>
              <a:rPr lang="en-US" altLang="zh-TW" dirty="0" smtClean="0"/>
              <a:t>factor</a:t>
            </a:r>
            <a:r>
              <a:rPr lang="en-US" altLang="zh-TW" dirty="0"/>
              <a:t>) </a:t>
            </a:r>
            <a:r>
              <a:rPr lang="en-US" altLang="zh-TW" dirty="0" smtClean="0"/>
              <a:t>  </a:t>
            </a:r>
            <a:r>
              <a:rPr lang="zh-TW" altLang="zh-TW" dirty="0" smtClean="0"/>
              <a:t>，</a:t>
            </a:r>
            <a:r>
              <a:rPr lang="zh-TW" altLang="zh-TW" dirty="0"/>
              <a:t>在擴散控制時為</a:t>
            </a:r>
            <a:r>
              <a:rPr lang="en-US" altLang="zh-TW" dirty="0"/>
              <a:t>1</a:t>
            </a:r>
            <a:r>
              <a:rPr lang="zh-TW" altLang="zh-TW" dirty="0"/>
              <a:t>，復合控制順向電流特性時為</a:t>
            </a:r>
            <a:r>
              <a:rPr lang="en-US" altLang="zh-TW" dirty="0"/>
              <a:t>2</a:t>
            </a:r>
            <a:r>
              <a:rPr lang="zh-TW" altLang="zh-TW" dirty="0"/>
              <a:t>。</a:t>
            </a:r>
          </a:p>
          <a:p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1461677"/>
              </p:ext>
            </p:extLst>
          </p:nvPr>
        </p:nvGraphicFramePr>
        <p:xfrm>
          <a:off x="2720571" y="1044000"/>
          <a:ext cx="3702857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19" name="Equation" r:id="rId3" imgW="1714500" imgH="203200" progId="Equation.DSMT4">
                  <p:embed/>
                </p:oleObj>
              </mc:Choice>
              <mc:Fallback>
                <p:oleObj name="Equation" r:id="rId3" imgW="1714500" imgH="2032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0571" y="1044000"/>
                        <a:ext cx="3702857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593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0" y="980728"/>
            <a:ext cx="988616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1746821"/>
              </p:ext>
            </p:extLst>
          </p:nvPr>
        </p:nvGraphicFramePr>
        <p:xfrm>
          <a:off x="1008529" y="1530000"/>
          <a:ext cx="611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20" name="Equation" r:id="rId6" imgW="291973" imgH="203112" progId="Equation.DSMT4">
                  <p:embed/>
                </p:oleObj>
              </mc:Choice>
              <mc:Fallback>
                <p:oleObj name="Equation" r:id="rId6" imgW="291973" imgH="203112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8529" y="1530000"/>
                        <a:ext cx="611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510292"/>
              </p:ext>
            </p:extLst>
          </p:nvPr>
        </p:nvGraphicFramePr>
        <p:xfrm>
          <a:off x="3301092" y="2365200"/>
          <a:ext cx="227902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21" name="Equation" r:id="rId8" imgW="1346200" imgH="469900" progId="Equation.DSMT4">
                  <p:embed/>
                </p:oleObj>
              </mc:Choice>
              <mc:Fallback>
                <p:oleObj name="Equation" r:id="rId8" imgW="1346200" imgH="4699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1092" y="2365200"/>
                        <a:ext cx="2279020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0695804"/>
              </p:ext>
            </p:extLst>
          </p:nvPr>
        </p:nvGraphicFramePr>
        <p:xfrm>
          <a:off x="1022227" y="3212976"/>
          <a:ext cx="453429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22" name="Equation" r:id="rId10" imgW="215713" imgH="203024" progId="Equation.DSMT4">
                  <p:embed/>
                </p:oleObj>
              </mc:Choice>
              <mc:Fallback>
                <p:oleObj name="Equation" r:id="rId10" imgW="215713" imgH="203024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227" y="3212976"/>
                        <a:ext cx="453429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3608831"/>
              </p:ext>
            </p:extLst>
          </p:nvPr>
        </p:nvGraphicFramePr>
        <p:xfrm>
          <a:off x="1280848" y="3708000"/>
          <a:ext cx="33882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23" name="Equation" r:id="rId12" imgW="152268" imgH="164957" progId="Equation.DSMT4">
                  <p:embed/>
                </p:oleObj>
              </mc:Choice>
              <mc:Fallback>
                <p:oleObj name="Equation" r:id="rId12" imgW="152268" imgH="164957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0848" y="3708000"/>
                        <a:ext cx="338824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5948" name="Picture 1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0" y="2529300"/>
            <a:ext cx="969603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200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3.5  </a:t>
            </a:r>
            <a:r>
              <a:rPr lang="en-US" altLang="zh-TW" i="1" dirty="0" err="1"/>
              <a:t>pn</a:t>
            </a:r>
            <a:r>
              <a:rPr lang="zh-TW" altLang="zh-TW" dirty="0"/>
              <a:t>接面原理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須</a:t>
            </a:r>
            <a:r>
              <a:rPr lang="zh-TW" altLang="zh-TW" dirty="0"/>
              <a:t>注意的是在一給定的電流，例如</a:t>
            </a:r>
            <a:r>
              <a:rPr lang="en-US" altLang="zh-TW" dirty="0"/>
              <a:t>1 mA</a:t>
            </a:r>
            <a:r>
              <a:rPr lang="zh-TW" altLang="zh-TW" dirty="0"/>
              <a:t>，鍺二極體</a:t>
            </a:r>
            <a:r>
              <a:rPr lang="zh-TW" altLang="zh-TW" dirty="0" smtClean="0"/>
              <a:t>兩端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電壓約為</a:t>
            </a:r>
            <a:r>
              <a:rPr lang="en-US" altLang="zh-TW" dirty="0"/>
              <a:t>0.2 V</a:t>
            </a:r>
            <a:r>
              <a:rPr lang="zh-TW" altLang="zh-TW" dirty="0"/>
              <a:t>，矽二極體兩端電壓為</a:t>
            </a:r>
            <a:r>
              <a:rPr lang="en-US" altLang="zh-TW" dirty="0"/>
              <a:t>0.7 V</a:t>
            </a:r>
            <a:r>
              <a:rPr lang="zh-TW" altLang="zh-TW" dirty="0"/>
              <a:t>，砷化鎵</a:t>
            </a:r>
            <a:r>
              <a:rPr lang="zh-TW" altLang="zh-TW" dirty="0" smtClean="0"/>
              <a:t>二極體</a:t>
            </a:r>
            <a:endParaRPr lang="en-US" altLang="zh-TW" dirty="0" smtClean="0"/>
          </a:p>
          <a:p>
            <a:r>
              <a:rPr lang="zh-TW" altLang="zh-TW" dirty="0" smtClean="0"/>
              <a:t>兩端</a:t>
            </a:r>
            <a:r>
              <a:rPr lang="zh-TW" altLang="zh-TW" dirty="0"/>
              <a:t>電壓幾乎是</a:t>
            </a:r>
            <a:r>
              <a:rPr lang="en-US" altLang="zh-TW" dirty="0"/>
              <a:t>1.1 V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pic>
        <p:nvPicPr>
          <p:cNvPr id="296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101" y="1181617"/>
            <a:ext cx="4531155" cy="361553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65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3.6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en-US" altLang="zh-TW" i="1" dirty="0" err="1" smtClean="0"/>
              <a:t>pn</a:t>
            </a:r>
            <a:r>
              <a:rPr lang="zh-TW" altLang="zh-TW" dirty="0"/>
              <a:t>接面逆向電流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97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598" y="1434083"/>
            <a:ext cx="6772794" cy="4515197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939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3.6  </a:t>
            </a:r>
            <a:r>
              <a:rPr lang="en-US" altLang="zh-TW" i="1" dirty="0" err="1" smtClean="0"/>
              <a:t>pn</a:t>
            </a:r>
            <a:r>
              <a:rPr lang="zh-TW" altLang="zh-TW" dirty="0"/>
              <a:t>接面逆向電流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假設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是</a:t>
            </a:r>
            <a:r>
              <a:rPr lang="zh-TW" altLang="zh-TW" dirty="0"/>
              <a:t>因為晶格熱振動而產生電子</a:t>
            </a:r>
            <a:r>
              <a:rPr lang="en-US" altLang="zh-TW" dirty="0"/>
              <a:t> - </a:t>
            </a:r>
            <a:r>
              <a:rPr lang="zh-TW" altLang="zh-TW" dirty="0"/>
              <a:t>電洞對的平均</a:t>
            </a:r>
            <a:r>
              <a:rPr lang="zh-TW" altLang="zh-TW" dirty="0" smtClean="0"/>
              <a:t>時間</a:t>
            </a:r>
            <a:endParaRPr lang="en-US" altLang="zh-TW" dirty="0" smtClean="0"/>
          </a:p>
          <a:p>
            <a:r>
              <a:rPr lang="en-US" altLang="zh-TW" dirty="0" smtClean="0"/>
              <a:t> </a:t>
            </a:r>
            <a:r>
              <a:rPr lang="en-US" altLang="zh-TW" dirty="0"/>
              <a:t>(mean time to generate an electron-hole pair)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也</a:t>
            </a:r>
            <a:r>
              <a:rPr lang="zh-TW" altLang="zh-TW" dirty="0"/>
              <a:t>稱為</a:t>
            </a:r>
            <a:r>
              <a:rPr lang="zh-TW" altLang="zh-TW" dirty="0" smtClean="0"/>
              <a:t>平均</a:t>
            </a:r>
            <a:endParaRPr lang="en-US" altLang="zh-TW" dirty="0" smtClean="0"/>
          </a:p>
          <a:p>
            <a:r>
              <a:rPr lang="zh-TW" altLang="zh-TW" dirty="0" smtClean="0"/>
              <a:t>熱</a:t>
            </a:r>
            <a:r>
              <a:rPr lang="zh-TW" altLang="zh-TW" dirty="0"/>
              <a:t>產生時間</a:t>
            </a:r>
            <a:r>
              <a:rPr lang="en-US" altLang="zh-TW" dirty="0"/>
              <a:t> (mean thermal </a:t>
            </a:r>
            <a:r>
              <a:rPr lang="en-US" altLang="zh-TW" dirty="0" err="1"/>
              <a:t>gneration</a:t>
            </a:r>
            <a:r>
              <a:rPr lang="en-US" altLang="zh-TW" dirty="0"/>
              <a:t> time)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>
              <a:lnSpc>
                <a:spcPts val="13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3.6.1</a:t>
            </a:r>
            <a:r>
              <a:rPr lang="en-US" altLang="zh-TW" dirty="0" smtClean="0"/>
              <a:t>)</a:t>
            </a:r>
          </a:p>
          <a:p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3.6.2)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6315900"/>
              </p:ext>
            </p:extLst>
          </p:nvPr>
        </p:nvGraphicFramePr>
        <p:xfrm>
          <a:off x="1674000" y="1108800"/>
          <a:ext cx="43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75" name="Equation" r:id="rId3" imgW="228600" imgH="228600" progId="Equation.DSMT4">
                  <p:embed/>
                </p:oleObj>
              </mc:Choice>
              <mc:Fallback>
                <p:oleObj name="Equation" r:id="rId3" imgW="2286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4000" y="1108800"/>
                        <a:ext cx="43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9486894"/>
              </p:ext>
            </p:extLst>
          </p:nvPr>
        </p:nvGraphicFramePr>
        <p:xfrm>
          <a:off x="6642000" y="1530000"/>
          <a:ext cx="378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76" name="Equation" r:id="rId5" imgW="203112" imgH="228501" progId="Equation.DSMT4">
                  <p:embed/>
                </p:oleObj>
              </mc:Choice>
              <mc:Fallback>
                <p:oleObj name="Equation" r:id="rId5" imgW="203112" imgH="228501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2000" y="1530000"/>
                        <a:ext cx="378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5614797"/>
              </p:ext>
            </p:extLst>
          </p:nvPr>
        </p:nvGraphicFramePr>
        <p:xfrm>
          <a:off x="3636048" y="2420888"/>
          <a:ext cx="136800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77" name="Equation" r:id="rId7" imgW="723586" imgH="418918" progId="Equation.DSMT4">
                  <p:embed/>
                </p:oleObj>
              </mc:Choice>
              <mc:Fallback>
                <p:oleObj name="Equation" r:id="rId7" imgW="723586" imgH="418918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6048" y="2420888"/>
                        <a:ext cx="1368000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3030150"/>
              </p:ext>
            </p:extLst>
          </p:nvPr>
        </p:nvGraphicFramePr>
        <p:xfrm>
          <a:off x="2946830" y="3284984"/>
          <a:ext cx="3353362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78" name="Equation" r:id="rId9" imgW="1892300" imgH="444500" progId="Equation.DSMT4">
                  <p:embed/>
                </p:oleObj>
              </mc:Choice>
              <mc:Fallback>
                <p:oleObj name="Equation" r:id="rId9" imgW="1892300" imgH="4445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830" y="3284984"/>
                        <a:ext cx="3353362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9017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92896"/>
            <a:ext cx="969231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9018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0" y="3501008"/>
            <a:ext cx="1128775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915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3.6  </a:t>
            </a:r>
            <a:r>
              <a:rPr lang="en-US" altLang="zh-TW" i="1" dirty="0" err="1"/>
              <a:t>pn</a:t>
            </a:r>
            <a:r>
              <a:rPr lang="zh-TW" altLang="zh-TW" dirty="0"/>
              <a:t>接面逆向電流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00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588" y="1124744"/>
            <a:ext cx="5978824" cy="525658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966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3.7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en-US" altLang="zh-TW" i="1" dirty="0" err="1" smtClean="0"/>
              <a:t>pn</a:t>
            </a:r>
            <a:r>
              <a:rPr lang="zh-TW" altLang="zh-TW" dirty="0"/>
              <a:t>接面動態電阻和電容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A. </a:t>
            </a:r>
            <a:r>
              <a:rPr lang="zh-TW" altLang="zh-TW" sz="2800" dirty="0" smtClean="0"/>
              <a:t>空乏</a:t>
            </a:r>
            <a:r>
              <a:rPr lang="zh-TW" altLang="zh-TW" sz="2800" dirty="0"/>
              <a:t>層</a:t>
            </a:r>
            <a:r>
              <a:rPr lang="zh-TW" altLang="zh-TW" sz="2800" dirty="0" smtClean="0"/>
              <a:t>電容</a:t>
            </a:r>
            <a:endParaRPr lang="en-US" altLang="zh-TW" sz="2800" dirty="0" smtClean="0"/>
          </a:p>
          <a:p>
            <a:endParaRPr lang="zh-TW" altLang="en-US" dirty="0"/>
          </a:p>
        </p:txBody>
      </p:sp>
      <p:pic>
        <p:nvPicPr>
          <p:cNvPr id="301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00806"/>
            <a:ext cx="6675809" cy="433270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200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3.7  </a:t>
            </a:r>
            <a:r>
              <a:rPr lang="en-US" altLang="zh-TW" i="1" dirty="0" err="1"/>
              <a:t>pn</a:t>
            </a:r>
            <a:r>
              <a:rPr lang="zh-TW" altLang="zh-TW" dirty="0"/>
              <a:t>接面動態電阻和電容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空乏</a:t>
            </a:r>
            <a:r>
              <a:rPr lang="zh-TW" altLang="zh-TW" dirty="0"/>
              <a:t>層電容</a:t>
            </a:r>
            <a:r>
              <a:rPr lang="en-US" altLang="zh-TW" dirty="0"/>
              <a:t> (depletion layer capacitance)  </a:t>
            </a:r>
            <a:r>
              <a:rPr lang="zh-TW" altLang="en-US" dirty="0" smtClean="0"/>
              <a:t>　  </a:t>
            </a:r>
            <a:r>
              <a:rPr lang="zh-TW" altLang="zh-TW" dirty="0" smtClean="0"/>
              <a:t>定義成</a:t>
            </a:r>
            <a:endParaRPr lang="en-US" altLang="zh-TW" dirty="0" smtClean="0"/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 (</a:t>
            </a:r>
            <a:r>
              <a:rPr lang="en-US" altLang="zh-TW" dirty="0"/>
              <a:t>3.7.1</a:t>
            </a:r>
            <a:r>
              <a:rPr lang="en-US" altLang="zh-TW" dirty="0" smtClean="0"/>
              <a:t>)</a:t>
            </a:r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假如</a:t>
            </a:r>
            <a:r>
              <a:rPr lang="zh-TW" altLang="zh-TW" dirty="0"/>
              <a:t>外加電壓為</a:t>
            </a:r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zh-TW" dirty="0" smtClean="0"/>
              <a:t>，</a:t>
            </a:r>
            <a:r>
              <a:rPr lang="zh-TW" altLang="zh-TW" dirty="0"/>
              <a:t>則跨於空乏</a:t>
            </a:r>
            <a:r>
              <a:rPr lang="zh-TW" altLang="zh-TW" dirty="0" smtClean="0"/>
              <a:t>區</a:t>
            </a:r>
            <a:r>
              <a:rPr lang="en-US" altLang="zh-TW" dirty="0" smtClean="0"/>
              <a:t>     </a:t>
            </a:r>
            <a:r>
              <a:rPr lang="zh-TW" altLang="zh-TW" dirty="0"/>
              <a:t>的電壓</a:t>
            </a:r>
            <a:r>
              <a:rPr lang="zh-TW" altLang="zh-TW" dirty="0" smtClean="0"/>
              <a:t>是</a:t>
            </a:r>
            <a:r>
              <a:rPr lang="en-US" altLang="zh-TW" dirty="0" smtClean="0"/>
              <a:t>           </a:t>
            </a:r>
            <a:r>
              <a:rPr lang="zh-TW" altLang="zh-TW" dirty="0" smtClean="0"/>
              <a:t>，且</a:t>
            </a:r>
            <a:endParaRPr lang="en-US" altLang="zh-TW" dirty="0" smtClean="0"/>
          </a:p>
          <a:p>
            <a:r>
              <a:rPr lang="zh-TW" altLang="zh-TW" dirty="0" smtClean="0"/>
              <a:t>空乏</a:t>
            </a:r>
            <a:r>
              <a:rPr lang="zh-TW" altLang="zh-TW" dirty="0"/>
              <a:t>區寬度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pPr>
              <a:lnSpc>
                <a:spcPts val="2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3.7.2</a:t>
            </a:r>
            <a:r>
              <a:rPr lang="en-US" altLang="zh-TW" dirty="0" smtClean="0"/>
              <a:t>)</a:t>
            </a:r>
          </a:p>
          <a:p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3.7.3</a:t>
            </a:r>
            <a:r>
              <a:rPr lang="en-US" altLang="zh-TW" dirty="0" smtClean="0"/>
              <a:t>)</a:t>
            </a:r>
          </a:p>
          <a:p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3.7.4)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7145896"/>
              </p:ext>
            </p:extLst>
          </p:nvPr>
        </p:nvGraphicFramePr>
        <p:xfrm>
          <a:off x="6426000" y="1108800"/>
          <a:ext cx="57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209" name="Equation" r:id="rId3" imgW="304668" imgH="228501" progId="Equation.DSMT4">
                  <p:embed/>
                </p:oleObj>
              </mc:Choice>
              <mc:Fallback>
                <p:oleObj name="Equation" r:id="rId3" imgW="304668" imgH="228501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6000" y="1108800"/>
                        <a:ext cx="57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7610337"/>
              </p:ext>
            </p:extLst>
          </p:nvPr>
        </p:nvGraphicFramePr>
        <p:xfrm>
          <a:off x="3677908" y="1556792"/>
          <a:ext cx="132614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210" name="Equation" r:id="rId5" imgW="685502" imgH="406224" progId="Equation.DSMT4">
                  <p:embed/>
                </p:oleObj>
              </mc:Choice>
              <mc:Fallback>
                <p:oleObj name="Equation" r:id="rId5" imgW="685502" imgH="4062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7908" y="1556792"/>
                        <a:ext cx="1326140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4112650"/>
              </p:ext>
            </p:extLst>
          </p:nvPr>
        </p:nvGraphicFramePr>
        <p:xfrm>
          <a:off x="3131840" y="2492944"/>
          <a:ext cx="3672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211" name="Equation" r:id="rId7" imgW="164957" imgH="190335" progId="Equation.DSMT4">
                  <p:embed/>
                </p:oleObj>
              </mc:Choice>
              <mc:Fallback>
                <p:oleObj name="Equation" r:id="rId7" imgW="164957" imgH="19033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2492944"/>
                        <a:ext cx="3672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3396334"/>
              </p:ext>
            </p:extLst>
          </p:nvPr>
        </p:nvGraphicFramePr>
        <p:xfrm>
          <a:off x="5508104" y="2476800"/>
          <a:ext cx="5184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212" name="Equation" r:id="rId9" imgW="228600" imgH="190500" progId="Equation.DSMT4">
                  <p:embed/>
                </p:oleObj>
              </mc:Choice>
              <mc:Fallback>
                <p:oleObj name="Equation" r:id="rId9" imgW="228600" imgH="1905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2476800"/>
                        <a:ext cx="5184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1440783"/>
              </p:ext>
            </p:extLst>
          </p:nvPr>
        </p:nvGraphicFramePr>
        <p:xfrm>
          <a:off x="7146000" y="2476800"/>
          <a:ext cx="905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213" name="Equation" r:id="rId11" imgW="418918" imgH="203112" progId="Equation.DSMT4">
                  <p:embed/>
                </p:oleObj>
              </mc:Choice>
              <mc:Fallback>
                <p:oleObj name="Equation" r:id="rId11" imgW="418918" imgH="203112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6000" y="2476800"/>
                        <a:ext cx="905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2837422"/>
              </p:ext>
            </p:extLst>
          </p:nvPr>
        </p:nvGraphicFramePr>
        <p:xfrm>
          <a:off x="2987824" y="3356992"/>
          <a:ext cx="3184941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214" name="Equation" r:id="rId13" imgW="1790700" imgH="482600" progId="Equation.DSMT4">
                  <p:embed/>
                </p:oleObj>
              </mc:Choice>
              <mc:Fallback>
                <p:oleObj name="Equation" r:id="rId13" imgW="1790700" imgH="482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3356992"/>
                        <a:ext cx="3184941" cy="86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2984529"/>
              </p:ext>
            </p:extLst>
          </p:nvPr>
        </p:nvGraphicFramePr>
        <p:xfrm>
          <a:off x="2483768" y="4257184"/>
          <a:ext cx="3912706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215" name="Equation" r:id="rId15" imgW="2298700" imgH="482600" progId="Equation.DSMT4">
                  <p:embed/>
                </p:oleObj>
              </mc:Choice>
              <mc:Fallback>
                <p:oleObj name="Equation" r:id="rId15" imgW="2298700" imgH="4826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4257184"/>
                        <a:ext cx="3912706" cy="82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804753"/>
              </p:ext>
            </p:extLst>
          </p:nvPr>
        </p:nvGraphicFramePr>
        <p:xfrm>
          <a:off x="3571901" y="5157192"/>
          <a:ext cx="2224235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216" name="Equation" r:id="rId17" imgW="1307532" imgH="482391" progId="Equation.DSMT4">
                  <p:embed/>
                </p:oleObj>
              </mc:Choice>
              <mc:Fallback>
                <p:oleObj name="Equation" r:id="rId17" imgW="1307532" imgH="482391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901" y="5157192"/>
                        <a:ext cx="2224235" cy="82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630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3.7  </a:t>
            </a:r>
            <a:r>
              <a:rPr lang="en-US" altLang="zh-TW" i="1" dirty="0" err="1"/>
              <a:t>pn</a:t>
            </a:r>
            <a:r>
              <a:rPr lang="zh-TW" altLang="zh-TW" dirty="0"/>
              <a:t>接面動態電阻和電容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B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小</a:t>
            </a:r>
            <a:r>
              <a:rPr lang="zh-TW" altLang="zh-TW" sz="2800" dirty="0"/>
              <a:t>訊號的動態電阻和擴散</a:t>
            </a:r>
            <a:r>
              <a:rPr lang="zh-TW" altLang="zh-TW" sz="2800" dirty="0" smtClean="0"/>
              <a:t>電容</a:t>
            </a:r>
            <a:endParaRPr lang="en-US" altLang="zh-TW" sz="2800" dirty="0" smtClean="0"/>
          </a:p>
          <a:p>
            <a:endParaRPr lang="zh-TW" altLang="en-US" dirty="0"/>
          </a:p>
        </p:txBody>
      </p:sp>
      <p:pic>
        <p:nvPicPr>
          <p:cNvPr id="303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658" y="1628800"/>
            <a:ext cx="6788734" cy="453650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037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3.7  </a:t>
            </a:r>
            <a:r>
              <a:rPr lang="en-US" altLang="zh-TW" i="1" dirty="0" err="1"/>
              <a:t>pn</a:t>
            </a:r>
            <a:r>
              <a:rPr lang="zh-TW" altLang="zh-TW" dirty="0"/>
              <a:t>接面動態電阻和電容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動態</a:t>
            </a:r>
            <a:r>
              <a:rPr lang="zh-TW" altLang="zh-TW" dirty="0"/>
              <a:t>電阻</a:t>
            </a:r>
            <a:r>
              <a:rPr lang="en-US" altLang="zh-TW" dirty="0"/>
              <a:t> (dynamic resistance)</a:t>
            </a:r>
            <a:r>
              <a:rPr lang="zh-TW" altLang="zh-TW" dirty="0"/>
              <a:t>，也稱為增量電阻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/>
              <a:t>incremental resistance)</a:t>
            </a:r>
            <a:r>
              <a:rPr lang="zh-TW" altLang="zh-TW" dirty="0"/>
              <a:t>，定義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3.7.5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zh-TW" altLang="zh-TW" dirty="0" smtClean="0"/>
              <a:t>其中</a:t>
            </a:r>
            <a:r>
              <a:rPr lang="en-US" altLang="zh-TW" dirty="0" smtClean="0"/>
              <a:t>                    </a:t>
            </a:r>
            <a:r>
              <a:rPr lang="zh-TW" altLang="zh-TW" dirty="0"/>
              <a:t>為熱電壓</a:t>
            </a:r>
            <a:r>
              <a:rPr lang="en-US" altLang="zh-TW" dirty="0"/>
              <a:t> (26 mV)</a:t>
            </a:r>
            <a:r>
              <a:rPr lang="zh-TW" altLang="zh-TW" dirty="0"/>
              <a:t>；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可以</a:t>
            </a:r>
            <a:r>
              <a:rPr lang="zh-TW" altLang="zh-TW" dirty="0"/>
              <a:t>是相當的小，</a:t>
            </a:r>
            <a:r>
              <a:rPr lang="zh-TW" altLang="zh-TW" dirty="0" smtClean="0"/>
              <a:t>在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      </a:t>
            </a:r>
            <a:r>
              <a:rPr lang="zh-TW" altLang="zh-TW" dirty="0" smtClean="0"/>
              <a:t>時</a:t>
            </a:r>
            <a:r>
              <a:rPr lang="zh-TW" altLang="zh-TW" dirty="0"/>
              <a:t>為</a:t>
            </a:r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擴散</a:t>
            </a:r>
            <a:r>
              <a:rPr lang="en-US" altLang="zh-TW" dirty="0" smtClean="0"/>
              <a:t> </a:t>
            </a:r>
            <a:r>
              <a:rPr lang="en-US" altLang="zh-TW" dirty="0"/>
              <a:t>(diffusion) </a:t>
            </a:r>
            <a:r>
              <a:rPr lang="zh-TW" altLang="zh-TW" dirty="0"/>
              <a:t>或儲存電容</a:t>
            </a:r>
            <a:r>
              <a:rPr lang="en-US" altLang="zh-TW" dirty="0"/>
              <a:t> (storage capacitance) </a:t>
            </a:r>
            <a:r>
              <a:rPr lang="zh-TW" altLang="zh-TW" dirty="0"/>
              <a:t>定義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          </a:t>
            </a:r>
            <a:r>
              <a:rPr lang="zh-TW" altLang="zh-TW" dirty="0" smtClean="0"/>
              <a:t>，</a:t>
            </a:r>
            <a:r>
              <a:rPr lang="zh-TW" altLang="zh-TW" dirty="0"/>
              <a:t>在給定順向偏壓</a:t>
            </a:r>
            <a:r>
              <a:rPr lang="zh-TW" altLang="zh-TW" dirty="0" smtClean="0"/>
              <a:t>下</a:t>
            </a:r>
            <a:r>
              <a:rPr lang="en-US" altLang="zh-TW" dirty="0" smtClean="0"/>
              <a:t>              </a:t>
            </a:r>
            <a:r>
              <a:rPr lang="zh-TW" altLang="en-US" dirty="0" smtClean="0"/>
              <a:t>。</a:t>
            </a:r>
            <a:r>
              <a:rPr lang="en-US" altLang="zh-TW" dirty="0" smtClean="0"/>
              <a:t> 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                                                                                      (</a:t>
            </a:r>
            <a:r>
              <a:rPr lang="en-US" altLang="zh-TW" dirty="0"/>
              <a:t>3.7.6)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668733"/>
              </p:ext>
            </p:extLst>
          </p:nvPr>
        </p:nvGraphicFramePr>
        <p:xfrm>
          <a:off x="3578834" y="1972800"/>
          <a:ext cx="1569230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58" name="Equation" r:id="rId3" imgW="812447" imgH="368140" progId="Equation.DSMT4">
                  <p:embed/>
                </p:oleObj>
              </mc:Choice>
              <mc:Fallback>
                <p:oleObj name="Equation" r:id="rId3" imgW="812447" imgH="36814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8834" y="1972800"/>
                        <a:ext cx="1569230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1878719"/>
              </p:ext>
            </p:extLst>
          </p:nvPr>
        </p:nvGraphicFramePr>
        <p:xfrm>
          <a:off x="1044000" y="2780928"/>
          <a:ext cx="1557429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59" name="Equation" r:id="rId5" imgW="748975" imgH="203112" progId="Equation.DSMT4">
                  <p:embed/>
                </p:oleObj>
              </mc:Choice>
              <mc:Fallback>
                <p:oleObj name="Equation" r:id="rId5" imgW="748975" imgH="203112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4000" y="2780928"/>
                        <a:ext cx="1557429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0753512"/>
              </p:ext>
            </p:extLst>
          </p:nvPr>
        </p:nvGraphicFramePr>
        <p:xfrm>
          <a:off x="5166000" y="2772000"/>
          <a:ext cx="374571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60" name="Equation" r:id="rId7" imgW="177569" imgH="202936" progId="Equation.DSMT4">
                  <p:embed/>
                </p:oleObj>
              </mc:Choice>
              <mc:Fallback>
                <p:oleObj name="Equation" r:id="rId7" imgW="177569" imgH="202936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6000" y="2772000"/>
                        <a:ext cx="374571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1298261"/>
              </p:ext>
            </p:extLst>
          </p:nvPr>
        </p:nvGraphicFramePr>
        <p:xfrm>
          <a:off x="395536" y="3231024"/>
          <a:ext cx="14697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61" name="Equation" r:id="rId9" imgW="672808" imgH="190417" progId="Equation.DSMT4">
                  <p:embed/>
                </p:oleObj>
              </mc:Choice>
              <mc:Fallback>
                <p:oleObj name="Equation" r:id="rId9" imgW="672808" imgH="190417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3231024"/>
                        <a:ext cx="14697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0373929"/>
              </p:ext>
            </p:extLst>
          </p:nvPr>
        </p:nvGraphicFramePr>
        <p:xfrm>
          <a:off x="2339752" y="3231024"/>
          <a:ext cx="828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62" name="Equation" r:id="rId11" imgW="380835" imgH="190417" progId="Equation.DSMT4">
                  <p:embed/>
                </p:oleObj>
              </mc:Choice>
              <mc:Fallback>
                <p:oleObj name="Equation" r:id="rId11" imgW="380835" imgH="190417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3231024"/>
                        <a:ext cx="828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3540924"/>
              </p:ext>
            </p:extLst>
          </p:nvPr>
        </p:nvGraphicFramePr>
        <p:xfrm>
          <a:off x="396000" y="4077072"/>
          <a:ext cx="1833429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63" name="Equation" r:id="rId13" imgW="888614" imgH="203112" progId="Equation.DSMT4">
                  <p:embed/>
                </p:oleObj>
              </mc:Choice>
              <mc:Fallback>
                <p:oleObj name="Equation" r:id="rId13" imgW="888614" imgH="203112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000" y="4077072"/>
                        <a:ext cx="1833429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222288"/>
              </p:ext>
            </p:extLst>
          </p:nvPr>
        </p:nvGraphicFramePr>
        <p:xfrm>
          <a:off x="4822454" y="4077072"/>
          <a:ext cx="1261714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64" name="Equation" r:id="rId15" imgW="609336" imgH="203112" progId="Equation.DSMT4">
                  <p:embed/>
                </p:oleObj>
              </mc:Choice>
              <mc:Fallback>
                <p:oleObj name="Equation" r:id="rId15" imgW="609336" imgH="203112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2454" y="4077072"/>
                        <a:ext cx="1261714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4960505"/>
              </p:ext>
            </p:extLst>
          </p:nvPr>
        </p:nvGraphicFramePr>
        <p:xfrm>
          <a:off x="3563888" y="4509120"/>
          <a:ext cx="1768186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65" name="Equation" r:id="rId17" imgW="914003" imgH="406224" progId="Equation.DSMT4">
                  <p:embed/>
                </p:oleObj>
              </mc:Choice>
              <mc:Fallback>
                <p:oleObj name="Equation" r:id="rId17" imgW="914003" imgH="406224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4509120"/>
                        <a:ext cx="1768186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978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3.7  </a:t>
            </a:r>
            <a:r>
              <a:rPr lang="en-US" altLang="zh-TW" i="1" dirty="0" err="1"/>
              <a:t>pn</a:t>
            </a:r>
            <a:r>
              <a:rPr lang="zh-TW" altLang="zh-TW" dirty="0"/>
              <a:t>接面動態電阻和電容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3.7.7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pPr>
              <a:lnSpc>
                <a:spcPts val="10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3.7.8</a:t>
            </a:r>
            <a:r>
              <a:rPr lang="en-US" altLang="zh-TW" dirty="0" smtClean="0"/>
              <a:t>)</a:t>
            </a:r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zh-TW" altLang="zh-TW" dirty="0" smtClean="0"/>
              <a:t>其中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是</a:t>
            </a:r>
            <a:r>
              <a:rPr lang="zh-TW" altLang="zh-TW" dirty="0"/>
              <a:t>少數載子過渡</a:t>
            </a:r>
            <a:r>
              <a:rPr lang="en-US" altLang="zh-TW" dirty="0"/>
              <a:t> ( </a:t>
            </a:r>
            <a:r>
              <a:rPr lang="zh-TW" altLang="zh-TW" dirty="0"/>
              <a:t>擴散</a:t>
            </a:r>
            <a:r>
              <a:rPr lang="en-US" altLang="zh-TW" dirty="0"/>
              <a:t> ) </a:t>
            </a:r>
            <a:r>
              <a:rPr lang="zh-TW" altLang="zh-TW" dirty="0"/>
              <a:t>時間</a:t>
            </a:r>
            <a:r>
              <a:rPr lang="zh-TW" altLang="zh-TW" dirty="0" smtClean="0"/>
              <a:t>。</a:t>
            </a:r>
            <a:r>
              <a:rPr lang="zh-TW" altLang="zh-TW" dirty="0"/>
              <a:t>一個電洞擴散橫跨</a:t>
            </a:r>
            <a:r>
              <a:rPr lang="zh-TW" altLang="zh-TW" dirty="0" smtClean="0"/>
              <a:t>中性</a:t>
            </a:r>
            <a:endParaRPr lang="en-US" altLang="zh-TW" dirty="0" smtClean="0"/>
          </a:p>
          <a:p>
            <a:r>
              <a:rPr lang="zh-TW" altLang="zh-TW" dirty="0" smtClean="0"/>
              <a:t>區</a:t>
            </a:r>
            <a:r>
              <a:rPr lang="zh-TW" altLang="zh-TW" dirty="0"/>
              <a:t>寬度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所</a:t>
            </a:r>
            <a:r>
              <a:rPr lang="zh-TW" altLang="zh-TW" dirty="0"/>
              <a:t>花費的時間為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，</a:t>
            </a:r>
            <a:r>
              <a:rPr lang="zh-TW" altLang="zh-TW" dirty="0"/>
              <a:t>可</a:t>
            </a:r>
            <a:r>
              <a:rPr lang="zh-TW" altLang="zh-TW" dirty="0" smtClean="0"/>
              <a:t>由</a:t>
            </a:r>
            <a:r>
              <a:rPr lang="en-US" altLang="zh-TW" dirty="0" smtClean="0"/>
              <a:t>                   </a:t>
            </a:r>
            <a:r>
              <a:rPr lang="zh-TW" altLang="zh-TW" dirty="0"/>
              <a:t>求得。對於短</a:t>
            </a:r>
            <a:r>
              <a:rPr lang="zh-TW" altLang="zh-TW" dirty="0" smtClean="0"/>
              <a:t>二</a:t>
            </a:r>
            <a:endParaRPr lang="en-US" altLang="zh-TW" dirty="0" smtClean="0"/>
          </a:p>
          <a:p>
            <a:r>
              <a:rPr lang="zh-TW" altLang="zh-TW" dirty="0" smtClean="0"/>
              <a:t>極</a:t>
            </a:r>
            <a:r>
              <a:rPr lang="zh-TW" altLang="zh-TW" dirty="0"/>
              <a:t>體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               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8040547"/>
              </p:ext>
            </p:extLst>
          </p:nvPr>
        </p:nvGraphicFramePr>
        <p:xfrm>
          <a:off x="3419872" y="1108800"/>
          <a:ext cx="1989209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71" name="Equation" r:id="rId3" imgW="1028254" imgH="406224" progId="Equation.DSMT4">
                  <p:embed/>
                </p:oleObj>
              </mc:Choice>
              <mc:Fallback>
                <p:oleObj name="Equation" r:id="rId3" imgW="1028254" imgH="40622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1108800"/>
                        <a:ext cx="1989209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5378479"/>
              </p:ext>
            </p:extLst>
          </p:nvPr>
        </p:nvGraphicFramePr>
        <p:xfrm>
          <a:off x="3651158" y="1916832"/>
          <a:ext cx="171293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72" name="Equation" r:id="rId5" imgW="888614" imgH="406224" progId="Equation.DSMT4">
                  <p:embed/>
                </p:oleObj>
              </mc:Choice>
              <mc:Fallback>
                <p:oleObj name="Equation" r:id="rId5" imgW="888614" imgH="4062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158" y="1916832"/>
                        <a:ext cx="1712930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7100464"/>
              </p:ext>
            </p:extLst>
          </p:nvPr>
        </p:nvGraphicFramePr>
        <p:xfrm>
          <a:off x="1043608" y="2798976"/>
          <a:ext cx="414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73" name="Equation" r:id="rId7" imgW="203024" imgH="203024" progId="Equation.DSMT4">
                  <p:embed/>
                </p:oleObj>
              </mc:Choice>
              <mc:Fallback>
                <p:oleObj name="Equation" r:id="rId7" imgW="203024" imgH="2030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2798976"/>
                        <a:ext cx="414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7123444"/>
              </p:ext>
            </p:extLst>
          </p:nvPr>
        </p:nvGraphicFramePr>
        <p:xfrm>
          <a:off x="1352259" y="3229200"/>
          <a:ext cx="411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74" name="Equation" r:id="rId9" imgW="190417" imgH="203112" progId="Equation.DSMT4">
                  <p:embed/>
                </p:oleObj>
              </mc:Choice>
              <mc:Fallback>
                <p:oleObj name="Equation" r:id="rId9" imgW="190417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2259" y="3229200"/>
                        <a:ext cx="411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3562709"/>
              </p:ext>
            </p:extLst>
          </p:nvPr>
        </p:nvGraphicFramePr>
        <p:xfrm>
          <a:off x="3851920" y="3212976"/>
          <a:ext cx="335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75" name="Equation" r:id="rId11" imgW="164957" imgH="203024" progId="Equation.DSMT4">
                  <p:embed/>
                </p:oleObj>
              </mc:Choice>
              <mc:Fallback>
                <p:oleObj name="Equation" r:id="rId11" imgW="164957" imgH="20302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3212976"/>
                        <a:ext cx="335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1246040"/>
              </p:ext>
            </p:extLst>
          </p:nvPr>
        </p:nvGraphicFramePr>
        <p:xfrm>
          <a:off x="5068800" y="3195024"/>
          <a:ext cx="150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76" name="Equation" r:id="rId13" imgW="761669" imgH="228501" progId="Equation.DSMT4">
                  <p:embed/>
                </p:oleObj>
              </mc:Choice>
              <mc:Fallback>
                <p:oleObj name="Equation" r:id="rId13" imgW="761669" imgH="228501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8800" y="3195024"/>
                        <a:ext cx="150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1687629"/>
              </p:ext>
            </p:extLst>
          </p:nvPr>
        </p:nvGraphicFramePr>
        <p:xfrm>
          <a:off x="1331640" y="3645024"/>
          <a:ext cx="1439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77" name="Equation" r:id="rId15" imgW="698197" imgH="203112" progId="Equation.DSMT4">
                  <p:embed/>
                </p:oleObj>
              </mc:Choice>
              <mc:Fallback>
                <p:oleObj name="Equation" r:id="rId15" imgW="698197" imgH="203112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3645024"/>
                        <a:ext cx="1439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344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3.8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復合</a:t>
            </a:r>
            <a:r>
              <a:rPr lang="zh-TW" altLang="zh-TW" dirty="0"/>
              <a:t>生命期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A. </a:t>
            </a:r>
            <a:r>
              <a:rPr lang="zh-TW" altLang="zh-TW" sz="2800" dirty="0" smtClean="0"/>
              <a:t>直接復合</a:t>
            </a:r>
            <a:endParaRPr lang="en-US" altLang="zh-TW" sz="2800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考慮</a:t>
            </a:r>
            <a:r>
              <a:rPr lang="zh-TW" altLang="zh-TW" dirty="0"/>
              <a:t>一直接能隙半導體如摻雜的</a:t>
            </a:r>
            <a:r>
              <a:rPr lang="en-US" altLang="zh-TW" dirty="0" err="1"/>
              <a:t>GaAs</a:t>
            </a:r>
            <a:r>
              <a:rPr lang="zh-TW" altLang="zh-TW" dirty="0" smtClean="0"/>
              <a:t>中。</a:t>
            </a:r>
            <a:r>
              <a:rPr lang="zh-TW" altLang="zh-TW" dirty="0"/>
              <a:t>復合牽涉到</a:t>
            </a:r>
            <a:r>
              <a:rPr lang="zh-TW" altLang="zh-TW" dirty="0" smtClean="0"/>
              <a:t>一</a:t>
            </a:r>
            <a:endParaRPr lang="en-US" altLang="zh-TW" dirty="0" smtClean="0"/>
          </a:p>
          <a:p>
            <a:r>
              <a:rPr lang="zh-TW" altLang="zh-TW" dirty="0" smtClean="0"/>
              <a:t>電子</a:t>
            </a:r>
            <a:r>
              <a:rPr lang="zh-TW" altLang="zh-TW" dirty="0"/>
              <a:t>和電洞直接碰觸，假如超額電子和電洞已被注入，在</a:t>
            </a:r>
            <a:r>
              <a:rPr lang="zh-TW" altLang="zh-TW" dirty="0" smtClean="0"/>
              <a:t>一順</a:t>
            </a:r>
            <a:endParaRPr lang="en-US" altLang="zh-TW" dirty="0" smtClean="0"/>
          </a:p>
          <a:p>
            <a:r>
              <a:rPr lang="zh-TW" altLang="zh-TW" dirty="0" smtClean="0"/>
              <a:t>向</a:t>
            </a:r>
            <a:r>
              <a:rPr lang="zh-TW" altLang="zh-TW" dirty="0"/>
              <a:t>偏壓</a:t>
            </a:r>
            <a:r>
              <a:rPr lang="zh-TW" altLang="zh-TW" dirty="0" smtClean="0"/>
              <a:t>的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接</a:t>
            </a:r>
            <a:r>
              <a:rPr lang="zh-TW" altLang="zh-TW" dirty="0"/>
              <a:t>面，將符合此需求。而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en-US" altLang="zh-TW" dirty="0" smtClean="0"/>
              <a:t> </a:t>
            </a:r>
            <a:r>
              <a:rPr lang="zh-TW" altLang="zh-TW" dirty="0" smtClean="0"/>
              <a:t>為</a:t>
            </a:r>
            <a:r>
              <a:rPr lang="zh-TW" altLang="zh-TW" dirty="0"/>
              <a:t>在中性</a:t>
            </a:r>
            <a:r>
              <a:rPr lang="en-US" altLang="zh-TW" dirty="0" err="1" smtClean="0"/>
              <a:t>GaAs</a:t>
            </a:r>
            <a:r>
              <a:rPr lang="en-US" altLang="zh-TW" dirty="0" smtClean="0"/>
              <a:t>     </a:t>
            </a:r>
          </a:p>
          <a:p>
            <a:r>
              <a:rPr lang="zh-TW" altLang="zh-TW" dirty="0" smtClean="0"/>
              <a:t>接面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側的超額電子濃度，及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為在中性</a:t>
            </a:r>
            <a:r>
              <a:rPr lang="en-US" altLang="zh-TW" dirty="0" err="1" smtClean="0"/>
              <a:t>GaAs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接面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側</a:t>
            </a:r>
            <a:endParaRPr lang="en-US" altLang="zh-TW" dirty="0" smtClean="0"/>
          </a:p>
          <a:p>
            <a:r>
              <a:rPr lang="zh-TW" altLang="zh-TW" dirty="0" smtClean="0"/>
              <a:t>的超額電洞濃度。注入的電子和電洞濃度將會相同，以維持電</a:t>
            </a:r>
            <a:endParaRPr lang="en-US" altLang="zh-TW" dirty="0" smtClean="0"/>
          </a:p>
          <a:p>
            <a:r>
              <a:rPr lang="zh-TW" altLang="zh-TW" dirty="0" smtClean="0"/>
              <a:t>中性；亦即</a:t>
            </a:r>
            <a:r>
              <a:rPr lang="en-US" altLang="zh-TW" dirty="0" smtClean="0"/>
              <a:t>                </a:t>
            </a:r>
            <a:r>
              <a:rPr lang="zh-TW" altLang="zh-TW" dirty="0" smtClean="0"/>
              <a:t>，</a:t>
            </a:r>
            <a:r>
              <a:rPr lang="zh-TW" altLang="zh-TW" dirty="0" smtClean="0"/>
              <a:t>因此在任何時刻</a:t>
            </a:r>
          </a:p>
          <a:p>
            <a:r>
              <a:rPr lang="en-US" altLang="zh-TW" dirty="0"/>
              <a:t>	 </a:t>
            </a:r>
            <a:endParaRPr lang="zh-TW" altLang="zh-TW" dirty="0"/>
          </a:p>
          <a:p>
            <a:r>
              <a:rPr lang="zh-TW" altLang="zh-TW" dirty="0"/>
              <a:t>及</a:t>
            </a:r>
            <a:r>
              <a:rPr lang="en-US" altLang="zh-TW" dirty="0"/>
              <a:t>	 </a:t>
            </a:r>
            <a:endParaRPr lang="zh-TW" altLang="zh-TW" dirty="0"/>
          </a:p>
          <a:p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182630"/>
              </p:ext>
            </p:extLst>
          </p:nvPr>
        </p:nvGraphicFramePr>
        <p:xfrm>
          <a:off x="1576978" y="2481658"/>
          <a:ext cx="546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337" name="Equation" r:id="rId3" imgW="253780" imgH="152268" progId="Equation.DSMT4">
                  <p:embed/>
                </p:oleObj>
              </mc:Choice>
              <mc:Fallback>
                <p:oleObj name="Equation" r:id="rId3" imgW="253780" imgH="152268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6978" y="2481658"/>
                        <a:ext cx="546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4580735"/>
              </p:ext>
            </p:extLst>
          </p:nvPr>
        </p:nvGraphicFramePr>
        <p:xfrm>
          <a:off x="5454168" y="2394000"/>
          <a:ext cx="630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338" name="Equation" r:id="rId5" imgW="330200" imgH="228600" progId="Equation.DSMT4">
                  <p:embed/>
                </p:oleObj>
              </mc:Choice>
              <mc:Fallback>
                <p:oleObj name="Equation" r:id="rId5" imgW="33020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4168" y="2394000"/>
                        <a:ext cx="630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6345302"/>
              </p:ext>
            </p:extLst>
          </p:nvPr>
        </p:nvGraphicFramePr>
        <p:xfrm>
          <a:off x="8028384" y="2456928"/>
          <a:ext cx="546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339" name="Equation" r:id="rId7" imgW="253780" imgH="152268" progId="Equation.DSMT4">
                  <p:embed/>
                </p:oleObj>
              </mc:Choice>
              <mc:Fallback>
                <p:oleObj name="Equation" r:id="rId7" imgW="253780" imgH="152268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2456928"/>
                        <a:ext cx="546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13384"/>
              </p:ext>
            </p:extLst>
          </p:nvPr>
        </p:nvGraphicFramePr>
        <p:xfrm>
          <a:off x="971600" y="2924944"/>
          <a:ext cx="405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340" name="Equation" r:id="rId9" imgW="190417" imgH="152334" progId="Equation.DSMT4">
                  <p:embed/>
                </p:oleObj>
              </mc:Choice>
              <mc:Fallback>
                <p:oleObj name="Equation" r:id="rId9" imgW="190417" imgH="15233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2924944"/>
                        <a:ext cx="405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3380938"/>
              </p:ext>
            </p:extLst>
          </p:nvPr>
        </p:nvGraphicFramePr>
        <p:xfrm>
          <a:off x="4410056" y="2808000"/>
          <a:ext cx="66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341" name="Equation" r:id="rId11" imgW="355446" imgH="228501" progId="Equation.DSMT4">
                  <p:embed/>
                </p:oleObj>
              </mc:Choice>
              <mc:Fallback>
                <p:oleObj name="Equation" r:id="rId11" imgW="355446" imgH="228501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0056" y="2808000"/>
                        <a:ext cx="66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物件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2411716"/>
              </p:ext>
            </p:extLst>
          </p:nvPr>
        </p:nvGraphicFramePr>
        <p:xfrm>
          <a:off x="8028384" y="2924944"/>
          <a:ext cx="404813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342" name="Equation" r:id="rId13" imgW="190417" imgH="152334" progId="Equation.DSMT4">
                  <p:embed/>
                </p:oleObj>
              </mc:Choice>
              <mc:Fallback>
                <p:oleObj name="Equation" r:id="rId13" imgW="190417" imgH="152334" progId="Equation.DSMT4">
                  <p:embed/>
                  <p:pic>
                    <p:nvPicPr>
                      <p:cNvPr id="0" name="物件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2924944"/>
                        <a:ext cx="404813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4774593"/>
              </p:ext>
            </p:extLst>
          </p:nvPr>
        </p:nvGraphicFramePr>
        <p:xfrm>
          <a:off x="6948264" y="2924944"/>
          <a:ext cx="547687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343" name="Equation" r:id="rId14" imgW="253780" imgH="152268" progId="Equation.DSMT4">
                  <p:embed/>
                </p:oleObj>
              </mc:Choice>
              <mc:Fallback>
                <p:oleObj name="Equation" r:id="rId14" imgW="253780" imgH="152268" progId="Equation.DSMT4">
                  <p:embed/>
                  <p:pic>
                    <p:nvPicPr>
                      <p:cNvPr id="0" name="物件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2924944"/>
                        <a:ext cx="547687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3029064"/>
              </p:ext>
            </p:extLst>
          </p:nvPr>
        </p:nvGraphicFramePr>
        <p:xfrm>
          <a:off x="1962000" y="3690000"/>
          <a:ext cx="129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344" name="Equation" r:id="rId15" imgW="685800" imgH="228600" progId="Equation.DSMT4">
                  <p:embed/>
                </p:oleObj>
              </mc:Choice>
              <mc:Fallback>
                <p:oleObj name="Equation" r:id="rId15" imgW="685800" imgH="2286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2000" y="3690000"/>
                        <a:ext cx="129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8145563"/>
              </p:ext>
            </p:extLst>
          </p:nvPr>
        </p:nvGraphicFramePr>
        <p:xfrm>
          <a:off x="2411760" y="4104000"/>
          <a:ext cx="4175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345" name="Equation" r:id="rId17" imgW="2120760" imgH="228600" progId="Equation.DSMT4">
                  <p:embed/>
                </p:oleObj>
              </mc:Choice>
              <mc:Fallback>
                <p:oleObj name="Equation" r:id="rId17" imgW="2120760" imgH="2286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4104000"/>
                        <a:ext cx="4175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5641949"/>
              </p:ext>
            </p:extLst>
          </p:nvPr>
        </p:nvGraphicFramePr>
        <p:xfrm>
          <a:off x="2338224" y="4581128"/>
          <a:ext cx="425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346" name="Equation" r:id="rId19" imgW="2158920" imgH="228600" progId="Equation.DSMT4">
                  <p:embed/>
                </p:oleObj>
              </mc:Choice>
              <mc:Fallback>
                <p:oleObj name="Equation" r:id="rId19" imgW="2158920" imgH="2286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8224" y="4581128"/>
                        <a:ext cx="425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580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3.8  </a:t>
            </a:r>
            <a:r>
              <a:rPr lang="zh-TW" altLang="zh-TW" dirty="0"/>
              <a:t>復合生命期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瞬</a:t>
            </a:r>
            <a:r>
              <a:rPr lang="zh-TW" altLang="zh-TW" dirty="0"/>
              <a:t>時復合速率將成比例於在那瞬間電子和電洞兩者的</a:t>
            </a:r>
            <a:r>
              <a:rPr lang="zh-TW" altLang="zh-TW" dirty="0" smtClean="0"/>
              <a:t>濃度</a:t>
            </a:r>
            <a:endParaRPr lang="en-US" altLang="zh-TW" dirty="0" smtClean="0"/>
          </a:p>
          <a:p>
            <a:r>
              <a:rPr lang="zh-TW" altLang="zh-TW" dirty="0" smtClean="0"/>
              <a:t>，</a:t>
            </a:r>
            <a:r>
              <a:rPr lang="zh-TW" altLang="zh-TW" dirty="0"/>
              <a:t>亦即為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en-US" dirty="0" smtClean="0"/>
              <a:t>　</a:t>
            </a:r>
            <a:r>
              <a:rPr lang="zh-TW" altLang="zh-TW" dirty="0" smtClean="0"/>
              <a:t>；</a:t>
            </a:r>
            <a:r>
              <a:rPr lang="zh-TW" altLang="zh-TW" dirty="0"/>
              <a:t>假如</a:t>
            </a:r>
            <a:r>
              <a:rPr lang="en-US" altLang="zh-TW" dirty="0"/>
              <a:t>EHP</a:t>
            </a:r>
            <a:r>
              <a:rPr lang="zh-TW" altLang="zh-TW" dirty="0"/>
              <a:t>的熱產生速率為</a:t>
            </a:r>
            <a:r>
              <a:rPr lang="en-US" altLang="zh-TW" dirty="0"/>
              <a:t> </a:t>
            </a:r>
            <a:r>
              <a:rPr lang="en-US" altLang="zh-TW" dirty="0" smtClean="0"/>
              <a:t>          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的</a:t>
            </a:r>
            <a:r>
              <a:rPr lang="zh-TW" altLang="zh-TW" dirty="0"/>
              <a:t>淨</a:t>
            </a:r>
            <a:r>
              <a:rPr lang="zh-TW" altLang="zh-TW" dirty="0" smtClean="0"/>
              <a:t>改</a:t>
            </a:r>
            <a:endParaRPr lang="en-US" altLang="zh-TW" dirty="0" smtClean="0"/>
          </a:p>
          <a:p>
            <a:r>
              <a:rPr lang="zh-TW" altLang="zh-TW" dirty="0" smtClean="0"/>
              <a:t>變</a:t>
            </a:r>
            <a:r>
              <a:rPr lang="zh-TW" altLang="zh-TW" dirty="0"/>
              <a:t>速率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(</a:t>
            </a:r>
            <a:r>
              <a:rPr lang="en-US" altLang="zh-TW" dirty="0"/>
              <a:t>3.8.1</a:t>
            </a:r>
            <a:r>
              <a:rPr lang="en-US" altLang="zh-TW" dirty="0" smtClean="0"/>
              <a:t>)</a:t>
            </a:r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稱為</a:t>
            </a:r>
            <a:r>
              <a:rPr lang="zh-TW" altLang="zh-TW" dirty="0"/>
              <a:t>直接復合捕獲係數</a:t>
            </a:r>
            <a:r>
              <a:rPr lang="en-US" altLang="zh-TW" dirty="0"/>
              <a:t> (direct recombination capture </a:t>
            </a:r>
            <a:endParaRPr lang="en-US" altLang="zh-TW" dirty="0" smtClean="0"/>
          </a:p>
          <a:p>
            <a:r>
              <a:rPr lang="en-US" altLang="zh-TW" dirty="0" smtClean="0"/>
              <a:t>coefficient</a:t>
            </a:r>
            <a:r>
              <a:rPr lang="en-US" altLang="zh-TW" dirty="0"/>
              <a:t>)</a:t>
            </a:r>
            <a:r>
              <a:rPr lang="zh-TW" altLang="zh-TW" dirty="0"/>
              <a:t>，在平衡</a:t>
            </a:r>
            <a:r>
              <a:rPr lang="zh-TW" altLang="zh-TW" dirty="0" smtClean="0"/>
              <a:t>下</a:t>
            </a:r>
            <a:r>
              <a:rPr lang="en-US" altLang="zh-TW" dirty="0" smtClean="0"/>
              <a:t>                    </a:t>
            </a:r>
            <a:r>
              <a:rPr lang="zh-TW" altLang="zh-TW" dirty="0" smtClean="0"/>
              <a:t>，</a:t>
            </a:r>
            <a:r>
              <a:rPr lang="zh-TW" altLang="zh-TW" dirty="0"/>
              <a:t>並</a:t>
            </a:r>
            <a:r>
              <a:rPr lang="zh-TW" altLang="zh-TW" dirty="0" smtClean="0"/>
              <a:t>使用</a:t>
            </a:r>
            <a:r>
              <a:rPr lang="en-US" altLang="zh-TW" dirty="0" smtClean="0"/>
              <a:t>             </a:t>
            </a:r>
            <a:r>
              <a:rPr lang="zh-TW" altLang="zh-TW" dirty="0"/>
              <a:t>及</a:t>
            </a:r>
            <a:r>
              <a:rPr lang="en-US" altLang="zh-TW" dirty="0"/>
              <a:t>   </a:t>
            </a:r>
            <a:r>
              <a:rPr lang="en-US" altLang="zh-TW" dirty="0" smtClean="0"/>
              <a:t>         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其中</a:t>
            </a:r>
            <a:r>
              <a:rPr lang="zh-TW" altLang="zh-TW" dirty="0"/>
              <a:t>下標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稱為</a:t>
            </a:r>
            <a:r>
              <a:rPr lang="zh-TW" altLang="zh-TW" dirty="0"/>
              <a:t>熱平衡濃度，我們</a:t>
            </a:r>
            <a:r>
              <a:rPr lang="zh-TW" altLang="zh-TW" dirty="0" smtClean="0"/>
              <a:t>發現</a:t>
            </a:r>
            <a:r>
              <a:rPr lang="en-US" altLang="zh-TW" dirty="0" smtClean="0"/>
              <a:t>                         </a:t>
            </a:r>
            <a:r>
              <a:rPr lang="zh-TW" altLang="zh-TW" dirty="0" smtClean="0"/>
              <a:t>，</a:t>
            </a:r>
            <a:r>
              <a:rPr lang="zh-TW" altLang="zh-TW" dirty="0"/>
              <a:t>因此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zh-TW" dirty="0"/>
              <a:t>的改變速率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(</a:t>
            </a:r>
            <a:r>
              <a:rPr lang="en-US" altLang="zh-TW" dirty="0"/>
              <a:t>3.8.2</a:t>
            </a:r>
            <a:r>
              <a:rPr lang="en-US" altLang="zh-TW" dirty="0" smtClean="0"/>
              <a:t>)</a:t>
            </a:r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改變</a:t>
            </a:r>
            <a:r>
              <a:rPr lang="zh-TW" altLang="zh-TW" dirty="0"/>
              <a:t>速率</a:t>
            </a:r>
            <a:r>
              <a:rPr lang="en-US" altLang="zh-TW" dirty="0"/>
              <a:t> </a:t>
            </a:r>
            <a:r>
              <a:rPr lang="en-US" altLang="zh-TW" dirty="0" smtClean="0"/>
              <a:t>              </a:t>
            </a:r>
            <a:r>
              <a:rPr lang="zh-TW" altLang="zh-TW" dirty="0" smtClean="0"/>
              <a:t>成</a:t>
            </a:r>
            <a:r>
              <a:rPr lang="zh-TW" altLang="zh-TW" dirty="0"/>
              <a:t>比例於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，</a:t>
            </a:r>
            <a:r>
              <a:rPr lang="zh-TW" altLang="zh-TW" dirty="0"/>
              <a:t>將超額少數載子復合</a:t>
            </a:r>
            <a:r>
              <a:rPr lang="zh-TW" altLang="zh-TW" dirty="0" smtClean="0"/>
              <a:t>時間</a:t>
            </a:r>
            <a:endParaRPr lang="en-US" altLang="zh-TW" dirty="0" smtClean="0"/>
          </a:p>
          <a:p>
            <a:r>
              <a:rPr lang="en-US" altLang="zh-TW" dirty="0" smtClean="0"/>
              <a:t> </a:t>
            </a:r>
            <a:r>
              <a:rPr lang="en-US" altLang="zh-TW" dirty="0"/>
              <a:t>(excess minority carrier recombination time) </a:t>
            </a:r>
            <a:r>
              <a:rPr lang="zh-TW" altLang="zh-TW" dirty="0"/>
              <a:t>的生命期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定義</a:t>
            </a:r>
            <a:endParaRPr lang="en-US" altLang="zh-TW" dirty="0" smtClean="0"/>
          </a:p>
          <a:p>
            <a:r>
              <a:rPr lang="zh-TW" altLang="zh-TW" dirty="0" smtClean="0"/>
              <a:t>為</a:t>
            </a: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(3.8.3</a:t>
            </a:r>
            <a:r>
              <a:rPr lang="en-US" altLang="zh-TW" dirty="0"/>
              <a:t>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7297559"/>
              </p:ext>
            </p:extLst>
          </p:nvPr>
        </p:nvGraphicFramePr>
        <p:xfrm>
          <a:off x="1692000" y="1530000"/>
          <a:ext cx="630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57" name="Equation" r:id="rId3" imgW="330200" imgH="228600" progId="Equation.DSMT4">
                  <p:embed/>
                </p:oleObj>
              </mc:Choice>
              <mc:Fallback>
                <p:oleObj name="Equation" r:id="rId3" imgW="3302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000" y="1530000"/>
                        <a:ext cx="630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5384127"/>
              </p:ext>
            </p:extLst>
          </p:nvPr>
        </p:nvGraphicFramePr>
        <p:xfrm>
          <a:off x="5922000" y="1502832"/>
          <a:ext cx="926571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58" name="Equation" r:id="rId5" imgW="444307" imgH="203112" progId="Equation.DSMT4">
                  <p:embed/>
                </p:oleObj>
              </mc:Choice>
              <mc:Fallback>
                <p:oleObj name="Equation" r:id="rId5" imgW="444307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2000" y="1502832"/>
                        <a:ext cx="926571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7593016"/>
              </p:ext>
            </p:extLst>
          </p:nvPr>
        </p:nvGraphicFramePr>
        <p:xfrm>
          <a:off x="7020336" y="1530000"/>
          <a:ext cx="57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59" name="Equation" r:id="rId7" imgW="304668" imgH="228501" progId="Equation.DSMT4">
                  <p:embed/>
                </p:oleObj>
              </mc:Choice>
              <mc:Fallback>
                <p:oleObj name="Equation" r:id="rId7" imgW="304668" imgH="228501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336" y="1530000"/>
                        <a:ext cx="57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3256900"/>
              </p:ext>
            </p:extLst>
          </p:nvPr>
        </p:nvGraphicFramePr>
        <p:xfrm>
          <a:off x="2912426" y="2376000"/>
          <a:ext cx="3243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60" name="Equation" r:id="rId9" imgW="1651000" imgH="228600" progId="Equation.DSMT4">
                  <p:embed/>
                </p:oleObj>
              </mc:Choice>
              <mc:Fallback>
                <p:oleObj name="Equation" r:id="rId9" imgW="1651000" imgH="228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2426" y="2376000"/>
                        <a:ext cx="3243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3439095"/>
              </p:ext>
            </p:extLst>
          </p:nvPr>
        </p:nvGraphicFramePr>
        <p:xfrm>
          <a:off x="971600" y="2836800"/>
          <a:ext cx="39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61" name="Equation" r:id="rId11" imgW="190417" imgH="190417" progId="Equation.DSMT4">
                  <p:embed/>
                </p:oleObj>
              </mc:Choice>
              <mc:Fallback>
                <p:oleObj name="Equation" r:id="rId11" imgW="190417" imgH="190417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2836800"/>
                        <a:ext cx="39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7251539"/>
              </p:ext>
            </p:extLst>
          </p:nvPr>
        </p:nvGraphicFramePr>
        <p:xfrm>
          <a:off x="3413290" y="3254400"/>
          <a:ext cx="1518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62" name="Equation" r:id="rId13" imgW="774364" imgH="228501" progId="Equation.DSMT4">
                  <p:embed/>
                </p:oleObj>
              </mc:Choice>
              <mc:Fallback>
                <p:oleObj name="Equation" r:id="rId13" imgW="774364" imgH="228501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3290" y="3254400"/>
                        <a:ext cx="1518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4549133"/>
              </p:ext>
            </p:extLst>
          </p:nvPr>
        </p:nvGraphicFramePr>
        <p:xfrm>
          <a:off x="6120000" y="3229200"/>
          <a:ext cx="106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63" name="Equation" r:id="rId15" imgW="558800" imgH="228600" progId="Equation.DSMT4">
                  <p:embed/>
                </p:oleObj>
              </mc:Choice>
              <mc:Fallback>
                <p:oleObj name="Equation" r:id="rId15" imgW="558800" imgH="2286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0000" y="3229200"/>
                        <a:ext cx="106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6299209"/>
              </p:ext>
            </p:extLst>
          </p:nvPr>
        </p:nvGraphicFramePr>
        <p:xfrm>
          <a:off x="7380312" y="3231024"/>
          <a:ext cx="101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64" name="Equation" r:id="rId17" imgW="558720" imgH="228600" progId="Equation.DSMT4">
                  <p:embed/>
                </p:oleObj>
              </mc:Choice>
              <mc:Fallback>
                <p:oleObj name="Equation" r:id="rId17" imgW="558720" imgH="2286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3231024"/>
                        <a:ext cx="101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402122"/>
              </p:ext>
            </p:extLst>
          </p:nvPr>
        </p:nvGraphicFramePr>
        <p:xfrm>
          <a:off x="1638000" y="3753072"/>
          <a:ext cx="3442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65" name="Equation" r:id="rId19" imgW="164957" imgH="152268" progId="Equation.DSMT4">
                  <p:embed/>
                </p:oleObj>
              </mc:Choice>
              <mc:Fallback>
                <p:oleObj name="Equation" r:id="rId19" imgW="164957" imgH="152268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8000" y="3753072"/>
                        <a:ext cx="3442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5934141"/>
              </p:ext>
            </p:extLst>
          </p:nvPr>
        </p:nvGraphicFramePr>
        <p:xfrm>
          <a:off x="5598336" y="3690000"/>
          <a:ext cx="1998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66" name="Equation" r:id="rId21" imgW="1054100" imgH="228600" progId="Equation.DSMT4">
                  <p:embed/>
                </p:oleObj>
              </mc:Choice>
              <mc:Fallback>
                <p:oleObj name="Equation" r:id="rId21" imgW="1054100" imgH="2286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8336" y="3690000"/>
                        <a:ext cx="1998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8379096"/>
              </p:ext>
            </p:extLst>
          </p:nvPr>
        </p:nvGraphicFramePr>
        <p:xfrm>
          <a:off x="467608" y="4093200"/>
          <a:ext cx="57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67" name="Equation" r:id="rId23" imgW="304668" imgH="228501" progId="Equation.DSMT4">
                  <p:embed/>
                </p:oleObj>
              </mc:Choice>
              <mc:Fallback>
                <p:oleObj name="Equation" r:id="rId23" imgW="304668" imgH="228501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608" y="4093200"/>
                        <a:ext cx="57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037924"/>
              </p:ext>
            </p:extLst>
          </p:nvPr>
        </p:nvGraphicFramePr>
        <p:xfrm>
          <a:off x="2915816" y="4509168"/>
          <a:ext cx="345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68" name="Equation" r:id="rId25" imgW="1752600" imgH="228600" progId="Equation.DSMT4">
                  <p:embed/>
                </p:oleObj>
              </mc:Choice>
              <mc:Fallback>
                <p:oleObj name="Equation" r:id="rId25" imgW="1752600" imgH="2286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4509168"/>
                        <a:ext cx="345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4413418"/>
              </p:ext>
            </p:extLst>
          </p:nvPr>
        </p:nvGraphicFramePr>
        <p:xfrm>
          <a:off x="2267744" y="4957200"/>
          <a:ext cx="1181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69" name="Equation" r:id="rId27" imgW="596900" imgH="228600" progId="Equation.DSMT4">
                  <p:embed/>
                </p:oleObj>
              </mc:Choice>
              <mc:Fallback>
                <p:oleObj name="Equation" r:id="rId27" imgW="596900" imgH="22860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4957200"/>
                        <a:ext cx="1181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1296916"/>
              </p:ext>
            </p:extLst>
          </p:nvPr>
        </p:nvGraphicFramePr>
        <p:xfrm>
          <a:off x="4608000" y="4986000"/>
          <a:ext cx="558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70" name="Equation" r:id="rId29" imgW="291973" imgH="228501" progId="Equation.DSMT4">
                  <p:embed/>
                </p:oleObj>
              </mc:Choice>
              <mc:Fallback>
                <p:oleObj name="Equation" r:id="rId29" imgW="291973" imgH="228501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8000" y="4986000"/>
                        <a:ext cx="558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0068676"/>
              </p:ext>
            </p:extLst>
          </p:nvPr>
        </p:nvGraphicFramePr>
        <p:xfrm>
          <a:off x="7596336" y="5364000"/>
          <a:ext cx="473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71" name="Equation" r:id="rId31" imgW="215713" imgH="203024" progId="Equation.DSMT4">
                  <p:embed/>
                </p:oleObj>
              </mc:Choice>
              <mc:Fallback>
                <p:oleObj name="Equation" r:id="rId31" imgW="215713" imgH="203024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36" y="5364000"/>
                        <a:ext cx="473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物件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3787980"/>
              </p:ext>
            </p:extLst>
          </p:nvPr>
        </p:nvGraphicFramePr>
        <p:xfrm>
          <a:off x="3347864" y="6271200"/>
          <a:ext cx="2306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72" name="Equation" r:id="rId33" imgW="1168400" imgH="228600" progId="Equation.DSMT4">
                  <p:embed/>
                </p:oleObj>
              </mc:Choice>
              <mc:Fallback>
                <p:oleObj name="Equation" r:id="rId33" imgW="1168400" imgH="228600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6271200"/>
                        <a:ext cx="2306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24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3.8  </a:t>
            </a:r>
            <a:r>
              <a:rPr lang="zh-TW" altLang="zh-TW" dirty="0"/>
              <a:t>復合生命期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在</a:t>
            </a:r>
            <a:r>
              <a:rPr lang="zh-TW" altLang="zh-TW" dirty="0"/>
              <a:t>弱</a:t>
            </a:r>
            <a:r>
              <a:rPr lang="en-US" altLang="zh-TW" dirty="0"/>
              <a:t> ( </a:t>
            </a:r>
            <a:r>
              <a:rPr lang="zh-TW" altLang="zh-TW" dirty="0"/>
              <a:t>低階</a:t>
            </a:r>
            <a:r>
              <a:rPr lang="en-US" altLang="zh-TW" dirty="0"/>
              <a:t> ) </a:t>
            </a:r>
            <a:r>
              <a:rPr lang="zh-TW" altLang="zh-TW" dirty="0"/>
              <a:t>注入</a:t>
            </a:r>
            <a:r>
              <a:rPr lang="en-US" altLang="zh-TW" dirty="0"/>
              <a:t> (weak injection) </a:t>
            </a:r>
            <a:r>
              <a:rPr lang="zh-TW" altLang="zh-TW" dirty="0"/>
              <a:t>下，</a:t>
            </a:r>
            <a:r>
              <a:rPr lang="en-US" altLang="zh-TW" dirty="0"/>
              <a:t> </a:t>
            </a:r>
            <a:r>
              <a:rPr lang="en-US" altLang="zh-TW" dirty="0" smtClean="0"/>
              <a:t>            </a:t>
            </a:r>
            <a:r>
              <a:rPr lang="zh-TW" altLang="zh-TW" dirty="0" smtClean="0"/>
              <a:t>，</a:t>
            </a:r>
            <a:r>
              <a:rPr lang="zh-TW" altLang="zh-TW" dirty="0"/>
              <a:t>則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zh-TW" altLang="zh-TW" dirty="0" smtClean="0"/>
              <a:t>及</a:t>
            </a:r>
            <a:r>
              <a:rPr lang="en-US" altLang="zh-TW" dirty="0" smtClean="0"/>
              <a:t>                                     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3.8.4</a:t>
            </a:r>
            <a:r>
              <a:rPr lang="en-US" altLang="zh-TW" dirty="0" smtClean="0"/>
              <a:t>)</a:t>
            </a:r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3.8.5</a:t>
            </a:r>
            <a:r>
              <a:rPr lang="en-US" altLang="zh-TW" dirty="0" smtClean="0"/>
              <a:t>)</a:t>
            </a:r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在</a:t>
            </a:r>
            <a:r>
              <a:rPr lang="zh-TW" altLang="zh-TW" dirty="0"/>
              <a:t>強</a:t>
            </a:r>
            <a:r>
              <a:rPr lang="en-US" altLang="zh-TW" dirty="0"/>
              <a:t> ( </a:t>
            </a:r>
            <a:r>
              <a:rPr lang="zh-TW" altLang="zh-TW" dirty="0"/>
              <a:t>高階</a:t>
            </a:r>
            <a:r>
              <a:rPr lang="en-US" altLang="zh-TW" dirty="0"/>
              <a:t> ) </a:t>
            </a:r>
            <a:r>
              <a:rPr lang="zh-TW" altLang="zh-TW" dirty="0"/>
              <a:t>注入</a:t>
            </a:r>
            <a:r>
              <a:rPr lang="en-US" altLang="zh-TW" dirty="0"/>
              <a:t> (strong injection) </a:t>
            </a:r>
            <a:r>
              <a:rPr lang="zh-TW" altLang="zh-TW" dirty="0"/>
              <a:t>下，</a:t>
            </a:r>
            <a:r>
              <a:rPr lang="en-US" altLang="zh-TW" dirty="0"/>
              <a:t> </a:t>
            </a:r>
            <a:r>
              <a:rPr lang="en-US" altLang="zh-TW" dirty="0" smtClean="0"/>
              <a:t>              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3.8.6</a:t>
            </a:r>
            <a:r>
              <a:rPr lang="en-US" altLang="zh-TW" dirty="0" smtClean="0"/>
              <a:t>)</a:t>
            </a:r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3.8.7)</a:t>
            </a:r>
            <a:endParaRPr lang="zh-TW" altLang="en-US" dirty="0"/>
          </a:p>
        </p:txBody>
      </p:sp>
      <p:pic>
        <p:nvPicPr>
          <p:cNvPr id="3082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430" y="1160784"/>
            <a:ext cx="1016866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1348780"/>
              </p:ext>
            </p:extLst>
          </p:nvPr>
        </p:nvGraphicFramePr>
        <p:xfrm>
          <a:off x="7812360" y="1124744"/>
          <a:ext cx="1080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20" name="Equation" r:id="rId4" imgW="571252" imgH="228501" progId="Equation.DSMT4">
                  <p:embed/>
                </p:oleObj>
              </mc:Choice>
              <mc:Fallback>
                <p:oleObj name="Equation" r:id="rId4" imgW="571252" imgH="228501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360" y="1124744"/>
                        <a:ext cx="1080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0878818"/>
              </p:ext>
            </p:extLst>
          </p:nvPr>
        </p:nvGraphicFramePr>
        <p:xfrm>
          <a:off x="683568" y="1548000"/>
          <a:ext cx="295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21" name="Equation" r:id="rId6" imgW="1562100" imgH="228600" progId="Equation.DSMT4">
                  <p:embed/>
                </p:oleObj>
              </mc:Choice>
              <mc:Fallback>
                <p:oleObj name="Equation" r:id="rId6" imgW="1562100" imgH="228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548000"/>
                        <a:ext cx="295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7238936"/>
              </p:ext>
            </p:extLst>
          </p:nvPr>
        </p:nvGraphicFramePr>
        <p:xfrm>
          <a:off x="3131840" y="1970888"/>
          <a:ext cx="2418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22" name="Equation" r:id="rId8" imgW="1231366" imgH="228501" progId="Equation.DSMT4">
                  <p:embed/>
                </p:oleObj>
              </mc:Choice>
              <mc:Fallback>
                <p:oleObj name="Equation" r:id="rId8" imgW="1231366" imgH="228501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1970888"/>
                        <a:ext cx="2418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5808950"/>
              </p:ext>
            </p:extLst>
          </p:nvPr>
        </p:nvGraphicFramePr>
        <p:xfrm>
          <a:off x="3707904" y="2420888"/>
          <a:ext cx="1399714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23" name="Equation" r:id="rId10" imgW="672808" imgH="203112" progId="Equation.DSMT4">
                  <p:embed/>
                </p:oleObj>
              </mc:Choice>
              <mc:Fallback>
                <p:oleObj name="Equation" r:id="rId10" imgW="672808" imgH="203112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2420888"/>
                        <a:ext cx="1399714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235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" y="2384838"/>
            <a:ext cx="993604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36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924944"/>
            <a:ext cx="1201938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5005746"/>
              </p:ext>
            </p:extLst>
          </p:nvPr>
        </p:nvGraphicFramePr>
        <p:xfrm>
          <a:off x="2555776" y="3330000"/>
          <a:ext cx="3752000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24" name="Equation" r:id="rId14" imgW="1916868" imgH="253890" progId="Equation.DSMT4">
                  <p:embed/>
                </p:oleObj>
              </mc:Choice>
              <mc:Fallback>
                <p:oleObj name="Equation" r:id="rId14" imgW="1916868" imgH="25389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3330000"/>
                        <a:ext cx="3752000" cy="50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7950172"/>
              </p:ext>
            </p:extLst>
          </p:nvPr>
        </p:nvGraphicFramePr>
        <p:xfrm>
          <a:off x="3275856" y="3843096"/>
          <a:ext cx="240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25" name="Equation" r:id="rId16" imgW="1219200" imgH="228600" progId="Equation.DSMT4">
                  <p:embed/>
                </p:oleObj>
              </mc:Choice>
              <mc:Fallback>
                <p:oleObj name="Equation" r:id="rId16" imgW="1219200" imgH="2286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3843096"/>
                        <a:ext cx="240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241" name="Picture 1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" y="3753263"/>
            <a:ext cx="1003155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85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3.8  </a:t>
            </a:r>
            <a:r>
              <a:rPr lang="zh-TW" altLang="zh-TW" dirty="0"/>
              <a:t>復合生命期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B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間接復合</a:t>
            </a:r>
            <a:endParaRPr lang="en-US" altLang="zh-TW" sz="2800" dirty="0" smtClean="0"/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(</a:t>
            </a:r>
            <a:r>
              <a:rPr lang="en-US" altLang="zh-TW" dirty="0"/>
              <a:t>3.8.8)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1707062"/>
              </p:ext>
            </p:extLst>
          </p:nvPr>
        </p:nvGraphicFramePr>
        <p:xfrm>
          <a:off x="3844465" y="1548000"/>
          <a:ext cx="145507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67" name="Equation" r:id="rId3" imgW="748975" imgH="406224" progId="Equation.DSMT4">
                  <p:embed/>
                </p:oleObj>
              </mc:Choice>
              <mc:Fallback>
                <p:oleObj name="Equation" r:id="rId3" imgW="748975" imgH="4062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4465" y="1548000"/>
                        <a:ext cx="1455070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92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" y="1556792"/>
            <a:ext cx="977141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339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3.8.1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直接</a:t>
            </a:r>
            <a:r>
              <a:rPr lang="zh-TW" altLang="zh-TW" sz="2800" dirty="0">
                <a:solidFill>
                  <a:srgbClr val="000066"/>
                </a:solidFill>
              </a:rPr>
              <a:t>能隙</a:t>
            </a:r>
            <a:r>
              <a:rPr lang="en-US" altLang="zh-TW" sz="2800" i="1" dirty="0" err="1">
                <a:solidFill>
                  <a:srgbClr val="000066"/>
                </a:solidFill>
              </a:rPr>
              <a:t>pn</a:t>
            </a:r>
            <a:r>
              <a:rPr lang="zh-TW" altLang="zh-TW" sz="2800" dirty="0">
                <a:solidFill>
                  <a:srgbClr val="000066"/>
                </a:solidFill>
              </a:rPr>
              <a:t>接面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zh-TW" altLang="zh-TW" sz="2000" dirty="0"/>
              <a:t>一對稱的</a:t>
            </a:r>
            <a:r>
              <a:rPr lang="en-US" altLang="zh-TW" sz="2000" dirty="0" err="1" smtClean="0"/>
              <a:t>GaAs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接</a:t>
            </a:r>
            <a:r>
              <a:rPr lang="zh-TW" altLang="zh-TW" sz="2000" dirty="0"/>
              <a:t>面，有下列性質</a:t>
            </a:r>
            <a:r>
              <a:rPr lang="zh-TW" altLang="zh-TW" sz="2000" dirty="0" smtClean="0"/>
              <a:t>：</a:t>
            </a:r>
            <a:r>
              <a:rPr lang="en-US" altLang="zh-TW" sz="2000" dirty="0" smtClean="0"/>
              <a:t>      </a:t>
            </a:r>
            <a:r>
              <a:rPr lang="en-US" altLang="zh-TW" sz="2000" dirty="0"/>
              <a:t>(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側</a:t>
            </a:r>
            <a:r>
              <a:rPr lang="zh-TW" altLang="zh-TW" sz="2000" dirty="0"/>
              <a:t>摻雜 </a:t>
            </a:r>
            <a:r>
              <a:rPr lang="en-US" altLang="zh-TW" sz="2000" dirty="0" smtClean="0"/>
              <a:t>)          (    </a:t>
            </a:r>
            <a:r>
              <a:rPr lang="zh-TW" altLang="zh-TW" sz="2000" dirty="0" smtClean="0"/>
              <a:t>側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摻雜 </a:t>
            </a:r>
            <a:r>
              <a:rPr lang="en-US" altLang="zh-TW" sz="2000" dirty="0"/>
              <a:t>) </a:t>
            </a:r>
            <a:r>
              <a:rPr lang="en-US" altLang="zh-TW" sz="2000" dirty="0" smtClean="0"/>
              <a:t>                  ( </a:t>
            </a:r>
            <a:r>
              <a:rPr lang="zh-TW" altLang="zh-TW" sz="2000" dirty="0" smtClean="0"/>
              <a:t>或</a:t>
            </a:r>
            <a:r>
              <a:rPr lang="en-US" altLang="zh-TW" sz="2000" dirty="0" smtClean="0"/>
              <a:t>                </a:t>
            </a:r>
            <a:r>
              <a:rPr lang="en-US" altLang="zh-TW" sz="2000" dirty="0"/>
              <a:t>)</a:t>
            </a:r>
            <a:r>
              <a:rPr lang="zh-TW" altLang="zh-TW" sz="2000" dirty="0"/>
              <a:t>，直接復合</a:t>
            </a:r>
            <a:r>
              <a:rPr lang="zh-TW" altLang="zh-TW" sz="2000" dirty="0" smtClean="0"/>
              <a:t>係數</a:t>
            </a:r>
            <a:r>
              <a:rPr lang="en-US" altLang="zh-TW" sz="2000" dirty="0" smtClean="0"/>
              <a:t>                            </a:t>
            </a:r>
            <a:r>
              <a:rPr lang="zh-TW" altLang="zh-TW" sz="2000" dirty="0"/>
              <a:t>，截面積</a:t>
            </a:r>
            <a:r>
              <a:rPr lang="en-US" altLang="zh-TW" sz="2000" dirty="0"/>
              <a:t>  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假設二極體兩端的順向電壓為</a:t>
            </a:r>
            <a:r>
              <a:rPr lang="en-US" altLang="zh-TW" sz="2000" dirty="0"/>
              <a:t>0.80 V</a:t>
            </a:r>
            <a:r>
              <a:rPr lang="zh-TW" altLang="zh-TW" sz="2000" dirty="0"/>
              <a:t>。</a:t>
            </a:r>
            <a:r>
              <a:rPr lang="zh-TW" altLang="zh-TW" sz="2000" dirty="0" smtClean="0"/>
              <a:t>在</a:t>
            </a:r>
            <a:r>
              <a:rPr lang="en-US" altLang="zh-TW" sz="2000" dirty="0" smtClean="0"/>
              <a:t>                        </a:t>
            </a:r>
            <a:r>
              <a:rPr lang="zh-TW" altLang="zh-TW" sz="2000" dirty="0" smtClean="0"/>
              <a:t>時</a:t>
            </a:r>
            <a:r>
              <a:rPr lang="zh-TW" altLang="zh-TW" sz="2000" dirty="0"/>
              <a:t>，假設</a:t>
            </a:r>
            <a:r>
              <a:rPr lang="zh-TW" altLang="zh-TW" sz="2000" dirty="0" smtClean="0"/>
              <a:t>是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直接</a:t>
            </a:r>
            <a:r>
              <a:rPr lang="zh-TW" altLang="zh-TW" sz="2000" dirty="0"/>
              <a:t>復合，則由於少數載子擴散所造成的二極體電流為何？若空乏區中</a:t>
            </a:r>
            <a:r>
              <a:rPr lang="zh-TW" altLang="zh-TW" sz="2000" dirty="0" smtClean="0"/>
              <a:t>，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平均</a:t>
            </a:r>
            <a:r>
              <a:rPr lang="zh-TW" altLang="zh-TW" sz="2000" dirty="0"/>
              <a:t>少數載子復合生命期的數量級與此生命期相同，則二極體電流的</a:t>
            </a:r>
            <a:r>
              <a:rPr lang="zh-TW" altLang="zh-TW" sz="2000" dirty="0" smtClean="0"/>
              <a:t>復合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成分</a:t>
            </a:r>
            <a:r>
              <a:rPr lang="zh-TW" altLang="zh-TW" sz="2000" dirty="0"/>
              <a:t>為何？在</a:t>
            </a:r>
            <a:r>
              <a:rPr lang="en-US" altLang="zh-TW" sz="2000" dirty="0"/>
              <a:t>   </a:t>
            </a:r>
            <a:r>
              <a:rPr lang="en-US" altLang="zh-TW" sz="2000" dirty="0" smtClean="0"/>
              <a:t>                 </a:t>
            </a:r>
            <a:r>
              <a:rPr lang="zh-TW" altLang="zh-TW" sz="2000" dirty="0" smtClean="0"/>
              <a:t>時</a:t>
            </a:r>
            <a:r>
              <a:rPr lang="zh-TW" altLang="zh-TW" sz="2000" dirty="0"/>
              <a:t>，兩者貢獻為何？你的結論為何？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應注意在</a:t>
            </a:r>
            <a:r>
              <a:rPr lang="en-US" altLang="zh-TW" sz="2000" dirty="0"/>
              <a:t>300 K</a:t>
            </a:r>
            <a:r>
              <a:rPr lang="zh-TW" altLang="zh-TW" sz="2000" dirty="0"/>
              <a:t>，</a:t>
            </a:r>
            <a:r>
              <a:rPr lang="en-US" altLang="zh-TW" sz="2000" dirty="0" err="1"/>
              <a:t>GaAs</a:t>
            </a:r>
            <a:r>
              <a:rPr lang="zh-TW" altLang="zh-TW" sz="2000" dirty="0"/>
              <a:t>具有本質濃度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以及相對</a:t>
            </a:r>
            <a:r>
              <a:rPr lang="zh-TW" altLang="zh-TW" sz="2000" dirty="0" smtClean="0"/>
              <a:t>介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電</a:t>
            </a:r>
            <a:r>
              <a:rPr lang="zh-TW" altLang="zh-TW" sz="2000" dirty="0"/>
              <a:t>係數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</a:t>
            </a:r>
            <a:r>
              <a:rPr lang="zh-TW" altLang="zh-TW" sz="2000" dirty="0" smtClean="0"/>
              <a:t>為</a:t>
            </a:r>
            <a:r>
              <a:rPr lang="en-US" altLang="zh-TW" sz="2000" dirty="0"/>
              <a:t>13.0</a:t>
            </a:r>
            <a:r>
              <a:rPr lang="zh-TW" altLang="zh-TW" sz="2000" dirty="0"/>
              <a:t>。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側</a:t>
            </a:r>
            <a:r>
              <a:rPr lang="zh-TW" altLang="zh-TW" sz="2000" dirty="0"/>
              <a:t>的電洞漂移率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       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側</a:t>
            </a:r>
            <a:r>
              <a:rPr lang="zh-TW" altLang="zh-TW" sz="2000" dirty="0"/>
              <a:t>的</a:t>
            </a:r>
            <a:r>
              <a:rPr lang="zh-TW" altLang="zh-TW" sz="2000" dirty="0" smtClean="0"/>
              <a:t>電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子</a:t>
            </a:r>
            <a:r>
              <a:rPr lang="zh-TW" altLang="zh-TW" sz="2000" dirty="0"/>
              <a:t>漂移</a:t>
            </a:r>
            <a:r>
              <a:rPr lang="zh-TW" altLang="zh-TW" sz="2000" dirty="0" smtClean="0"/>
              <a:t>率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              </a:t>
            </a:r>
            <a:r>
              <a:rPr lang="en-US" altLang="zh-TW" sz="2000" dirty="0"/>
              <a:t>( </a:t>
            </a:r>
            <a:r>
              <a:rPr lang="zh-TW" altLang="zh-TW" sz="2000" dirty="0"/>
              <a:t>這些數據為給定的摻雜量級</a:t>
            </a:r>
            <a:r>
              <a:rPr lang="en-US" altLang="zh-TW" sz="2000" dirty="0"/>
              <a:t> )</a:t>
            </a:r>
            <a:r>
              <a:rPr lang="zh-TW" altLang="zh-TW" sz="2000" dirty="0" smtClean="0"/>
              <a:t>。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en-US" sz="2000" dirty="0"/>
              <a:t>　</a:t>
            </a:r>
            <a:r>
              <a:rPr lang="zh-TW" altLang="en-US" sz="2000" dirty="0" smtClean="0"/>
              <a:t>　</a:t>
            </a:r>
            <a:r>
              <a:rPr lang="zh-TW" altLang="zh-TW" sz="2000" dirty="0" smtClean="0"/>
              <a:t>假設</a:t>
            </a:r>
            <a:r>
              <a:rPr lang="zh-TW" altLang="zh-TW" sz="2000" dirty="0"/>
              <a:t>弱注入，我們能容易地分別由中性</a:t>
            </a:r>
            <a:r>
              <a:rPr lang="en-US" altLang="zh-TW" sz="2000" dirty="0"/>
              <a:t> </a:t>
            </a:r>
            <a:r>
              <a:rPr lang="zh-TW" altLang="en-US" sz="2000" dirty="0" smtClean="0"/>
              <a:t>　</a:t>
            </a:r>
            <a:r>
              <a:rPr lang="zh-TW" altLang="zh-TW" sz="2000" dirty="0" smtClean="0"/>
              <a:t>及</a:t>
            </a:r>
            <a:r>
              <a:rPr lang="en-US" altLang="zh-TW" sz="2000" dirty="0" smtClean="0"/>
              <a:t>    </a:t>
            </a:r>
            <a:r>
              <a:rPr lang="zh-TW" altLang="zh-TW" sz="2000" dirty="0"/>
              <a:t>區的電子和電洞復合</a:t>
            </a:r>
            <a:r>
              <a:rPr lang="zh-TW" altLang="zh-TW" sz="2000" dirty="0" smtClean="0"/>
              <a:t>來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計算</a:t>
            </a:r>
            <a:r>
              <a:rPr lang="zh-TW" altLang="zh-TW" sz="2000" dirty="0"/>
              <a:t>復合時間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及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使用</a:t>
            </a:r>
            <a:r>
              <a:rPr lang="en-US" altLang="zh-TW" sz="2000" dirty="0"/>
              <a:t>S.I. </a:t>
            </a:r>
            <a:r>
              <a:rPr lang="zh-TW" altLang="zh-TW" sz="2000" dirty="0"/>
              <a:t>制單位及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對一對稱</a:t>
            </a:r>
            <a:r>
              <a:rPr lang="zh-TW" altLang="zh-TW" sz="2000" dirty="0" smtClean="0"/>
              <a:t>的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元件</a:t>
            </a:r>
            <a:r>
              <a:rPr lang="zh-TW" altLang="zh-TW" sz="2000" dirty="0"/>
              <a:t>，</a:t>
            </a:r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1029485"/>
              </p:ext>
            </p:extLst>
          </p:nvPr>
        </p:nvGraphicFramePr>
        <p:xfrm>
          <a:off x="3059832" y="1180800"/>
          <a:ext cx="45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24" name="Equation" r:id="rId3" imgW="241195" imgH="152334" progId="Equation.DSMT4">
                  <p:embed/>
                </p:oleObj>
              </mc:Choice>
              <mc:Fallback>
                <p:oleObj name="Equation" r:id="rId3" imgW="241195" imgH="15233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1180800"/>
                        <a:ext cx="450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8027582"/>
              </p:ext>
            </p:extLst>
          </p:nvPr>
        </p:nvGraphicFramePr>
        <p:xfrm>
          <a:off x="5767200" y="10944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25" name="Equation" r:id="rId5" imgW="228600" imgH="190500" progId="Equation.DSMT4">
                  <p:embed/>
                </p:oleObj>
              </mc:Choice>
              <mc:Fallback>
                <p:oleObj name="Equation" r:id="rId5" imgW="228600" imgH="1905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7200" y="10944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7904200"/>
              </p:ext>
            </p:extLst>
          </p:nvPr>
        </p:nvGraphicFramePr>
        <p:xfrm>
          <a:off x="6228184" y="1178784"/>
          <a:ext cx="342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26" name="Equation" r:id="rId7" imgW="177569" imgH="152202" progId="Equation.DSMT4">
                  <p:embed/>
                </p:oleObj>
              </mc:Choice>
              <mc:Fallback>
                <p:oleObj name="Equation" r:id="rId7" imgW="177569" imgH="15220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184" y="1178784"/>
                        <a:ext cx="342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250429"/>
              </p:ext>
            </p:extLst>
          </p:nvPr>
        </p:nvGraphicFramePr>
        <p:xfrm>
          <a:off x="7434000" y="1094400"/>
          <a:ext cx="66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27" name="Equation" r:id="rId9" imgW="355446" imgH="190417" progId="Equation.DSMT4">
                  <p:embed/>
                </p:oleObj>
              </mc:Choice>
              <mc:Fallback>
                <p:oleObj name="Equation" r:id="rId9" imgW="355446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4000" y="1094400"/>
                        <a:ext cx="66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8819002"/>
              </p:ext>
            </p:extLst>
          </p:nvPr>
        </p:nvGraphicFramePr>
        <p:xfrm>
          <a:off x="8100392" y="1170000"/>
          <a:ext cx="306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28" name="Equation" r:id="rId11" imgW="164957" imgH="152268" progId="Equation.DSMT4">
                  <p:embed/>
                </p:oleObj>
              </mc:Choice>
              <mc:Fallback>
                <p:oleObj name="Equation" r:id="rId11" imgW="164957" imgH="152268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0392" y="1170000"/>
                        <a:ext cx="306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5931218"/>
              </p:ext>
            </p:extLst>
          </p:nvPr>
        </p:nvGraphicFramePr>
        <p:xfrm>
          <a:off x="1045308" y="1412776"/>
          <a:ext cx="1278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29" name="Equation" r:id="rId13" imgW="672808" imgH="215806" progId="Equation.DSMT4">
                  <p:embed/>
                </p:oleObj>
              </mc:Choice>
              <mc:Fallback>
                <p:oleObj name="Equation" r:id="rId13" imgW="672808" imgH="215806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5308" y="1412776"/>
                        <a:ext cx="1278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5905784"/>
              </p:ext>
            </p:extLst>
          </p:nvPr>
        </p:nvGraphicFramePr>
        <p:xfrm>
          <a:off x="2681912" y="1430824"/>
          <a:ext cx="1098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30" name="Equation" r:id="rId15" imgW="583693" imgH="215713" progId="Equation.DSMT4">
                  <p:embed/>
                </p:oleObj>
              </mc:Choice>
              <mc:Fallback>
                <p:oleObj name="Equation" r:id="rId15" imgW="583693" imgH="215713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1912" y="1430824"/>
                        <a:ext cx="1098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1200095"/>
              </p:ext>
            </p:extLst>
          </p:nvPr>
        </p:nvGraphicFramePr>
        <p:xfrm>
          <a:off x="5572486" y="1412776"/>
          <a:ext cx="1807826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31" name="Equation" r:id="rId17" imgW="1002865" imgH="215806" progId="Equation.DSMT4">
                  <p:embed/>
                </p:oleObj>
              </mc:Choice>
              <mc:Fallback>
                <p:oleObj name="Equation" r:id="rId17" imgW="1002865" imgH="215806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486" y="1412776"/>
                        <a:ext cx="1807826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4495286"/>
              </p:ext>
            </p:extLst>
          </p:nvPr>
        </p:nvGraphicFramePr>
        <p:xfrm>
          <a:off x="8298000" y="1484824"/>
          <a:ext cx="511579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32" name="Equation" r:id="rId19" imgW="253670" imgH="177569" progId="Equation.DSMT4">
                  <p:embed/>
                </p:oleObj>
              </mc:Choice>
              <mc:Fallback>
                <p:oleObj name="Equation" r:id="rId19" imgW="253670" imgH="177569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98000" y="1484824"/>
                        <a:ext cx="511579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1653254"/>
              </p:ext>
            </p:extLst>
          </p:nvPr>
        </p:nvGraphicFramePr>
        <p:xfrm>
          <a:off x="450000" y="1772816"/>
          <a:ext cx="6370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33" name="Equation" r:id="rId21" imgW="355292" imgH="215713" progId="Equation.DSMT4">
                  <p:embed/>
                </p:oleObj>
              </mc:Choice>
              <mc:Fallback>
                <p:oleObj name="Equation" r:id="rId21" imgW="355292" imgH="215713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00" y="1772816"/>
                        <a:ext cx="6370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2175399"/>
              </p:ext>
            </p:extLst>
          </p:nvPr>
        </p:nvGraphicFramePr>
        <p:xfrm>
          <a:off x="5796136" y="1836000"/>
          <a:ext cx="1572632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34" name="Equation" r:id="rId23" imgW="787058" imgH="177723" progId="Equation.DSMT4">
                  <p:embed/>
                </p:oleObj>
              </mc:Choice>
              <mc:Fallback>
                <p:oleObj name="Equation" r:id="rId23" imgW="787058" imgH="177723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1836000"/>
                        <a:ext cx="1572632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1027962"/>
              </p:ext>
            </p:extLst>
          </p:nvPr>
        </p:nvGraphicFramePr>
        <p:xfrm>
          <a:off x="1979712" y="2952000"/>
          <a:ext cx="125368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35" name="Equation" r:id="rId25" imgW="622080" imgH="177480" progId="Equation.DSMT4">
                  <p:embed/>
                </p:oleObj>
              </mc:Choice>
              <mc:Fallback>
                <p:oleObj name="Equation" r:id="rId25" imgW="622080" imgH="17748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2952000"/>
                        <a:ext cx="1253684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6828478"/>
              </p:ext>
            </p:extLst>
          </p:nvPr>
        </p:nvGraphicFramePr>
        <p:xfrm>
          <a:off x="4950104" y="3285024"/>
          <a:ext cx="55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36" name="Equation" r:id="rId27" imgW="291973" imgH="190417" progId="Equation.DSMT4">
                  <p:embed/>
                </p:oleObj>
              </mc:Choice>
              <mc:Fallback>
                <p:oleObj name="Equation" r:id="rId27" imgW="291973" imgH="190417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0104" y="3285024"/>
                        <a:ext cx="55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6309564"/>
              </p:ext>
            </p:extLst>
          </p:nvPr>
        </p:nvGraphicFramePr>
        <p:xfrm>
          <a:off x="5630400" y="3249024"/>
          <a:ext cx="1440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37" name="Equation" r:id="rId29" imgW="761669" imgH="215806" progId="Equation.DSMT4">
                  <p:embed/>
                </p:oleObj>
              </mc:Choice>
              <mc:Fallback>
                <p:oleObj name="Equation" r:id="rId29" imgW="761669" imgH="215806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0400" y="3249024"/>
                        <a:ext cx="1440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3924779"/>
              </p:ext>
            </p:extLst>
          </p:nvPr>
        </p:nvGraphicFramePr>
        <p:xfrm>
          <a:off x="1206000" y="3636000"/>
          <a:ext cx="613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38" name="Equation" r:id="rId31" imgW="291973" imgH="190417" progId="Equation.DSMT4">
                  <p:embed/>
                </p:oleObj>
              </mc:Choice>
              <mc:Fallback>
                <p:oleObj name="Equation" r:id="rId31" imgW="291973" imgH="190417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000" y="3636000"/>
                        <a:ext cx="613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物件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594612"/>
              </p:ext>
            </p:extLst>
          </p:nvPr>
        </p:nvGraphicFramePr>
        <p:xfrm>
          <a:off x="2717824" y="3717032"/>
          <a:ext cx="27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39" name="Equation" r:id="rId33" imgW="139639" imgH="152334" progId="Equation.DSMT4">
                  <p:embed/>
                </p:oleObj>
              </mc:Choice>
              <mc:Fallback>
                <p:oleObj name="Equation" r:id="rId33" imgW="139639" imgH="152334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7824" y="3717032"/>
                        <a:ext cx="270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物件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3948153"/>
              </p:ext>
            </p:extLst>
          </p:nvPr>
        </p:nvGraphicFramePr>
        <p:xfrm>
          <a:off x="4752000" y="3645024"/>
          <a:ext cx="59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40" name="Equation" r:id="rId35" imgW="317225" imgH="190335" progId="Equation.DSMT4">
                  <p:embed/>
                </p:oleObj>
              </mc:Choice>
              <mc:Fallback>
                <p:oleObj name="Equation" r:id="rId35" imgW="317225" imgH="190335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2000" y="3645024"/>
                        <a:ext cx="59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物件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8285287"/>
              </p:ext>
            </p:extLst>
          </p:nvPr>
        </p:nvGraphicFramePr>
        <p:xfrm>
          <a:off x="5544000" y="3609064"/>
          <a:ext cx="1656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41" name="Equation" r:id="rId37" imgW="875920" imgH="215806" progId="Equation.DSMT4">
                  <p:embed/>
                </p:oleObj>
              </mc:Choice>
              <mc:Fallback>
                <p:oleObj name="Equation" r:id="rId37" imgW="875920" imgH="215806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4000" y="3609064"/>
                        <a:ext cx="1656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物件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7671276"/>
              </p:ext>
            </p:extLst>
          </p:nvPr>
        </p:nvGraphicFramePr>
        <p:xfrm>
          <a:off x="7398000" y="3717032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42" name="Equation" r:id="rId39" imgW="177569" imgH="152202" progId="Equation.DSMT4">
                  <p:embed/>
                </p:oleObj>
              </mc:Choice>
              <mc:Fallback>
                <p:oleObj name="Equation" r:id="rId39" imgW="177569" imgH="152202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8000" y="3717032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物件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7654050"/>
              </p:ext>
            </p:extLst>
          </p:nvPr>
        </p:nvGraphicFramePr>
        <p:xfrm>
          <a:off x="1493720" y="4021200"/>
          <a:ext cx="55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43" name="Equation" r:id="rId40" imgW="291973" imgH="190417" progId="Equation.DSMT4">
                  <p:embed/>
                </p:oleObj>
              </mc:Choice>
              <mc:Fallback>
                <p:oleObj name="Equation" r:id="rId40" imgW="291973" imgH="190417" progId="Equation.DSMT4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3720" y="4021200"/>
                        <a:ext cx="55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物件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9413621"/>
              </p:ext>
            </p:extLst>
          </p:nvPr>
        </p:nvGraphicFramePr>
        <p:xfrm>
          <a:off x="2267744" y="3985200"/>
          <a:ext cx="1818001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44" name="Equation" r:id="rId42" imgW="964781" imgH="215806" progId="Equation.DSMT4">
                  <p:embed/>
                </p:oleObj>
              </mc:Choice>
              <mc:Fallback>
                <p:oleObj name="Equation" r:id="rId42" imgW="964781" imgH="215806" progId="Equation.DSMT4">
                  <p:embed/>
                  <p:pic>
                    <p:nvPicPr>
                      <p:cNvPr id="0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3985200"/>
                        <a:ext cx="1818001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物件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224363"/>
              </p:ext>
            </p:extLst>
          </p:nvPr>
        </p:nvGraphicFramePr>
        <p:xfrm>
          <a:off x="5256000" y="4842000"/>
          <a:ext cx="342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45" name="Equation" r:id="rId44" imgW="177569" imgH="152202" progId="Equation.DSMT4">
                  <p:embed/>
                </p:oleObj>
              </mc:Choice>
              <mc:Fallback>
                <p:oleObj name="Equation" r:id="rId44" imgW="177569" imgH="152202" progId="Equation.DSMT4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6000" y="4842000"/>
                        <a:ext cx="342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物件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2085058"/>
              </p:ext>
            </p:extLst>
          </p:nvPr>
        </p:nvGraphicFramePr>
        <p:xfrm>
          <a:off x="5788800" y="4824000"/>
          <a:ext cx="306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46" name="Equation" r:id="rId45" imgW="164957" imgH="152268" progId="Equation.DSMT4">
                  <p:embed/>
                </p:oleObj>
              </mc:Choice>
              <mc:Fallback>
                <p:oleObj name="Equation" r:id="rId45" imgW="164957" imgH="152268" progId="Equation.DSMT4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8800" y="4824000"/>
                        <a:ext cx="306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物件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741880"/>
              </p:ext>
            </p:extLst>
          </p:nvPr>
        </p:nvGraphicFramePr>
        <p:xfrm>
          <a:off x="1961752" y="5104800"/>
          <a:ext cx="37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47" name="Equation" r:id="rId46" imgW="203112" imgH="190417" progId="Equation.DSMT4">
                  <p:embed/>
                </p:oleObj>
              </mc:Choice>
              <mc:Fallback>
                <p:oleObj name="Equation" r:id="rId46" imgW="203112" imgH="190417" progId="Equation.DSMT4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1752" y="5104800"/>
                        <a:ext cx="37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物件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279937"/>
              </p:ext>
            </p:extLst>
          </p:nvPr>
        </p:nvGraphicFramePr>
        <p:xfrm>
          <a:off x="2555776" y="5104800"/>
          <a:ext cx="34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48" name="Equation" r:id="rId48" imgW="177646" imgH="190335" progId="Equation.DSMT4">
                  <p:embed/>
                </p:oleObj>
              </mc:Choice>
              <mc:Fallback>
                <p:oleObj name="Equation" r:id="rId48" imgW="177646" imgH="190335" progId="Equation.DSMT4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5104800"/>
                        <a:ext cx="34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物件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9244268"/>
              </p:ext>
            </p:extLst>
          </p:nvPr>
        </p:nvGraphicFramePr>
        <p:xfrm>
          <a:off x="5076000" y="5130000"/>
          <a:ext cx="199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49" name="Equation" r:id="rId50" imgW="1054100" imgH="190500" progId="Equation.DSMT4">
                  <p:embed/>
                </p:oleObj>
              </mc:Choice>
              <mc:Fallback>
                <p:oleObj name="Equation" r:id="rId50" imgW="1054100" imgH="190500" progId="Equation.DSMT4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00" y="5130000"/>
                        <a:ext cx="199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物件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2583508"/>
              </p:ext>
            </p:extLst>
          </p:nvPr>
        </p:nvGraphicFramePr>
        <p:xfrm>
          <a:off x="1206185" y="5805344"/>
          <a:ext cx="7110231" cy="6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50" name="Equation" r:id="rId52" imgW="4012920" imgH="380880" progId="Equation.DSMT4">
                  <p:embed/>
                </p:oleObj>
              </mc:Choice>
              <mc:Fallback>
                <p:oleObj name="Equation" r:id="rId52" imgW="4012920" imgH="380880" progId="Equation.DSMT4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185" y="5805344"/>
                        <a:ext cx="7110231" cy="68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579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3.8.1   </a:t>
            </a:r>
            <a:r>
              <a:rPr lang="zh-TW" altLang="zh-TW" sz="2800" dirty="0">
                <a:solidFill>
                  <a:srgbClr val="000066"/>
                </a:solidFill>
              </a:rPr>
              <a:t>直接能隙</a:t>
            </a:r>
            <a:r>
              <a:rPr lang="en-US" altLang="zh-TW" sz="2800" i="1" dirty="0" err="1">
                <a:solidFill>
                  <a:srgbClr val="000066"/>
                </a:solidFill>
              </a:rPr>
              <a:t>pn</a:t>
            </a:r>
            <a:r>
              <a:rPr lang="zh-TW" altLang="zh-TW" sz="2800" dirty="0">
                <a:solidFill>
                  <a:srgbClr val="000066"/>
                </a:solidFill>
              </a:rPr>
              <a:t>接</a:t>
            </a:r>
            <a:r>
              <a:rPr lang="zh-TW" altLang="zh-TW" sz="2800" dirty="0" smtClean="0">
                <a:solidFill>
                  <a:srgbClr val="000066"/>
                </a:solidFill>
              </a:rPr>
              <a:t>面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/>
              <a:t>　</a:t>
            </a:r>
            <a:r>
              <a:rPr lang="zh-TW" altLang="en-US" sz="2000" dirty="0" smtClean="0"/>
              <a:t>　</a:t>
            </a:r>
            <a:r>
              <a:rPr lang="zh-TW" altLang="zh-TW" sz="2000" dirty="0" smtClean="0"/>
              <a:t>欲求</a:t>
            </a:r>
            <a:r>
              <a:rPr lang="zh-TW" altLang="zh-TW" sz="2000" dirty="0"/>
              <a:t>蕭克里電流，需要知道擴散係數和擴散長度。由愛因斯坦關係</a:t>
            </a:r>
            <a:r>
              <a:rPr lang="zh-TW" altLang="zh-TW" sz="2000" dirty="0" smtClean="0"/>
              <a:t>可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得</a:t>
            </a:r>
            <a:r>
              <a:rPr lang="zh-TW" altLang="zh-TW" sz="2000" dirty="0"/>
              <a:t>擴散係數為</a:t>
            </a:r>
          </a:p>
          <a:p>
            <a:endParaRPr lang="en-US" altLang="zh-TW" sz="2000" dirty="0"/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其中我們取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</a:t>
            </a:r>
            <a:r>
              <a:rPr lang="zh-TW" altLang="zh-TW" sz="2000" dirty="0" smtClean="0"/>
              <a:t>為</a:t>
            </a:r>
            <a:r>
              <a:rPr lang="en-US" altLang="zh-TW" sz="2000" dirty="0"/>
              <a:t>0.02585 V</a:t>
            </a:r>
            <a:r>
              <a:rPr lang="zh-TW" altLang="zh-TW" sz="2000" dirty="0"/>
              <a:t>，則可容易計算出擴散長度為</a:t>
            </a:r>
          </a:p>
          <a:p>
            <a:endParaRPr lang="en-US" altLang="zh-TW" sz="2000" dirty="0" smtClean="0"/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應注意電子在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側</a:t>
            </a:r>
            <a:r>
              <a:rPr lang="zh-TW" altLang="zh-TW" sz="2000" dirty="0"/>
              <a:t>中更進一步擴散，由於在中性區擴散的逆向飽和</a:t>
            </a:r>
            <a:r>
              <a:rPr lang="zh-TW" altLang="zh-TW" sz="2000" dirty="0" smtClean="0"/>
              <a:t>電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流</a:t>
            </a:r>
            <a:r>
              <a:rPr lang="zh-TW" altLang="zh-TW" sz="2000" dirty="0"/>
              <a:t>為</a:t>
            </a:r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0007173"/>
              </p:ext>
            </p:extLst>
          </p:nvPr>
        </p:nvGraphicFramePr>
        <p:xfrm>
          <a:off x="1818328" y="1828800"/>
          <a:ext cx="570600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71" name="Equation" r:id="rId3" imgW="3022600" imgH="419100" progId="Equation.DSMT4">
                  <p:embed/>
                </p:oleObj>
              </mc:Choice>
              <mc:Fallback>
                <p:oleObj name="Equation" r:id="rId3" imgW="3022600" imgH="4191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8328" y="1828800"/>
                        <a:ext cx="5706000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7591779"/>
              </p:ext>
            </p:extLst>
          </p:nvPr>
        </p:nvGraphicFramePr>
        <p:xfrm>
          <a:off x="1736784" y="2656800"/>
          <a:ext cx="891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72" name="Equation" r:id="rId5" imgW="431613" imgH="190417" progId="Equation.DSMT4">
                  <p:embed/>
                </p:oleObj>
              </mc:Choice>
              <mc:Fallback>
                <p:oleObj name="Equation" r:id="rId5" imgW="431613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6784" y="2656800"/>
                        <a:ext cx="891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6223423"/>
              </p:ext>
            </p:extLst>
          </p:nvPr>
        </p:nvGraphicFramePr>
        <p:xfrm>
          <a:off x="1386384" y="3060000"/>
          <a:ext cx="664200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73" name="Equation" r:id="rId7" imgW="3517900" imgH="419100" progId="Equation.DSMT4">
                  <p:embed/>
                </p:oleObj>
              </mc:Choice>
              <mc:Fallback>
                <p:oleObj name="Equation" r:id="rId7" imgW="3517900" imgH="4191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6384" y="3060000"/>
                        <a:ext cx="6642000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2751489"/>
              </p:ext>
            </p:extLst>
          </p:nvPr>
        </p:nvGraphicFramePr>
        <p:xfrm>
          <a:off x="2466000" y="3933056"/>
          <a:ext cx="342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74" name="Equation" r:id="rId9" imgW="177569" imgH="152202" progId="Equation.DSMT4">
                  <p:embed/>
                </p:oleObj>
              </mc:Choice>
              <mc:Fallback>
                <p:oleObj name="Equation" r:id="rId9" imgW="177569" imgH="15220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6000" y="3933056"/>
                        <a:ext cx="342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0180383"/>
              </p:ext>
            </p:extLst>
          </p:nvPr>
        </p:nvGraphicFramePr>
        <p:xfrm>
          <a:off x="1635674" y="4581128"/>
          <a:ext cx="6608734" cy="172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75" name="Equation" r:id="rId11" imgW="3937000" imgH="1028700" progId="Equation.DSMT4">
                  <p:embed/>
                </p:oleObj>
              </mc:Choice>
              <mc:Fallback>
                <p:oleObj name="Equation" r:id="rId11" imgW="3937000" imgH="10287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5674" y="4581128"/>
                        <a:ext cx="6608734" cy="17281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242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3.8.1   </a:t>
            </a:r>
            <a:r>
              <a:rPr lang="zh-TW" altLang="zh-TW" sz="2800" dirty="0">
                <a:solidFill>
                  <a:srgbClr val="000066"/>
                </a:solidFill>
              </a:rPr>
              <a:t>直接能隙</a:t>
            </a:r>
            <a:r>
              <a:rPr lang="en-US" altLang="zh-TW" sz="2800" i="1" dirty="0" err="1">
                <a:solidFill>
                  <a:srgbClr val="000066"/>
                </a:solidFill>
              </a:rPr>
              <a:t>pn</a:t>
            </a:r>
            <a:r>
              <a:rPr lang="zh-TW" altLang="zh-TW" sz="2800" dirty="0">
                <a:solidFill>
                  <a:srgbClr val="000066"/>
                </a:solidFill>
              </a:rPr>
              <a:t>接面</a:t>
            </a:r>
            <a:r>
              <a:rPr lang="en-US" altLang="zh-TW" sz="2800" dirty="0">
                <a:solidFill>
                  <a:srgbClr val="000066"/>
                </a:solidFill>
              </a:rPr>
              <a:t> (</a:t>
            </a:r>
            <a:r>
              <a:rPr lang="zh-TW" altLang="en-US" sz="2800" dirty="0">
                <a:solidFill>
                  <a:srgbClr val="000066"/>
                </a:solidFill>
              </a:rPr>
              <a:t>續</a:t>
            </a:r>
            <a:r>
              <a:rPr lang="en-US" altLang="zh-TW" sz="2800" dirty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87493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因此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在</a:t>
            </a:r>
            <a:r>
              <a:rPr lang="en-US" altLang="zh-TW" sz="2000" dirty="0" smtClean="0"/>
              <a:t>                    </a:t>
            </a:r>
            <a:r>
              <a:rPr lang="zh-TW" altLang="zh-TW" sz="2000" dirty="0"/>
              <a:t>時順向擴散電流</a:t>
            </a:r>
            <a:r>
              <a:rPr lang="zh-TW" altLang="zh-TW" sz="2000" dirty="0" smtClean="0"/>
              <a:t>為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endParaRPr lang="en-US" altLang="zh-TW" sz="2000" dirty="0" smtClean="0"/>
          </a:p>
          <a:p>
            <a:pPr>
              <a:lnSpc>
                <a:spcPts val="2400"/>
              </a:lnSpc>
            </a:pPr>
            <a:endParaRPr lang="en-US" altLang="zh-TW" sz="2000" dirty="0" smtClean="0"/>
          </a:p>
          <a:p>
            <a:pPr>
              <a:lnSpc>
                <a:spcPts val="15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r>
              <a:rPr lang="zh-TW" altLang="en-US" sz="2000" dirty="0"/>
              <a:t>　</a:t>
            </a:r>
            <a:r>
              <a:rPr lang="zh-TW" altLang="en-US" sz="2000" dirty="0" smtClean="0"/>
              <a:t>　</a:t>
            </a:r>
            <a:r>
              <a:rPr lang="zh-TW" altLang="zh-TW" sz="2000" dirty="0" smtClean="0"/>
              <a:t>電流</a:t>
            </a:r>
            <a:r>
              <a:rPr lang="zh-TW" altLang="zh-TW" sz="2000" dirty="0"/>
              <a:t>的復合成分相當難計算，因為我們需要知道</a:t>
            </a:r>
            <a:r>
              <a:rPr lang="en-US" altLang="zh-TW" sz="2000" dirty="0"/>
              <a:t>SCL</a:t>
            </a:r>
            <a:r>
              <a:rPr lang="zh-TW" altLang="zh-TW" sz="2000" dirty="0"/>
              <a:t>中平均電子和</a:t>
            </a:r>
            <a:r>
              <a:rPr lang="zh-TW" altLang="zh-TW" sz="2000" dirty="0" smtClean="0"/>
              <a:t>電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洞</a:t>
            </a:r>
            <a:r>
              <a:rPr lang="zh-TW" altLang="zh-TW" sz="2000" dirty="0"/>
              <a:t>復合時間，假設它們為一階，且假設復合時間如上所述。</a:t>
            </a:r>
          </a:p>
          <a:p>
            <a:pPr>
              <a:lnSpc>
                <a:spcPts val="2400"/>
              </a:lnSpc>
            </a:pPr>
            <a:r>
              <a:rPr lang="zh-TW" altLang="en-US" sz="2000" dirty="0"/>
              <a:t>　</a:t>
            </a:r>
            <a:r>
              <a:rPr lang="zh-TW" altLang="en-US" sz="2000" dirty="0" smtClean="0"/>
              <a:t>　</a:t>
            </a:r>
            <a:r>
              <a:rPr lang="zh-TW" altLang="zh-TW" sz="2000" dirty="0" smtClean="0"/>
              <a:t>內建</a:t>
            </a:r>
            <a:r>
              <a:rPr lang="zh-TW" altLang="zh-TW" sz="2000" dirty="0"/>
              <a:t>電壓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可</a:t>
            </a:r>
            <a:r>
              <a:rPr lang="zh-TW" altLang="zh-TW" sz="2000" dirty="0"/>
              <a:t>得為</a:t>
            </a:r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1800"/>
              </a:lnSpc>
            </a:pPr>
            <a:r>
              <a:rPr lang="en-US" altLang="zh-TW" sz="2000" dirty="0" smtClean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en-US" sz="2000" dirty="0"/>
              <a:t>　</a:t>
            </a:r>
            <a:r>
              <a:rPr lang="zh-TW" altLang="en-US" sz="2000" dirty="0" smtClean="0"/>
              <a:t>　</a:t>
            </a:r>
            <a:r>
              <a:rPr lang="zh-TW" altLang="zh-TW" sz="2000" dirty="0" smtClean="0"/>
              <a:t>空乏</a:t>
            </a:r>
            <a:r>
              <a:rPr lang="zh-TW" altLang="zh-TW" sz="2000" dirty="0"/>
              <a:t>層寬度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為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8314966"/>
              </p:ext>
            </p:extLst>
          </p:nvPr>
        </p:nvGraphicFramePr>
        <p:xfrm>
          <a:off x="1979712" y="1124744"/>
          <a:ext cx="1307368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05" name="Equation" r:id="rId3" imgW="660113" imgH="177723" progId="Equation.DSMT4">
                  <p:embed/>
                </p:oleObj>
              </mc:Choice>
              <mc:Fallback>
                <p:oleObj name="Equation" r:id="rId3" imgW="660113" imgH="177723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1124744"/>
                        <a:ext cx="1307368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0258363"/>
              </p:ext>
            </p:extLst>
          </p:nvPr>
        </p:nvGraphicFramePr>
        <p:xfrm>
          <a:off x="2056419" y="1429200"/>
          <a:ext cx="5827949" cy="13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06" name="Equation" r:id="rId5" imgW="3530520" imgH="825480" progId="Equation.DSMT4">
                  <p:embed/>
                </p:oleObj>
              </mc:Choice>
              <mc:Fallback>
                <p:oleObj name="Equation" r:id="rId5" imgW="3530520" imgH="8254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6419" y="1429200"/>
                        <a:ext cx="5827949" cy="13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3712759"/>
              </p:ext>
            </p:extLst>
          </p:nvPr>
        </p:nvGraphicFramePr>
        <p:xfrm>
          <a:off x="1980000" y="3556800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07" name="Equation" r:id="rId7" imgW="215713" imgH="190335" progId="Equation.DSMT4">
                  <p:embed/>
                </p:oleObj>
              </mc:Choice>
              <mc:Fallback>
                <p:oleObj name="Equation" r:id="rId7" imgW="215713" imgH="19033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0000" y="3556800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7280693"/>
              </p:ext>
            </p:extLst>
          </p:nvPr>
        </p:nvGraphicFramePr>
        <p:xfrm>
          <a:off x="2277296" y="3861048"/>
          <a:ext cx="4959000" cy="6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08" name="Equation" r:id="rId9" imgW="3035300" imgH="419100" progId="Equation.DSMT4">
                  <p:embed/>
                </p:oleObj>
              </mc:Choice>
              <mc:Fallback>
                <p:oleObj name="Equation" r:id="rId9" imgW="3035300" imgH="4191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7296" y="3861048"/>
                        <a:ext cx="4959000" cy="68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1005197"/>
              </p:ext>
            </p:extLst>
          </p:nvPr>
        </p:nvGraphicFramePr>
        <p:xfrm>
          <a:off x="2232000" y="4581128"/>
          <a:ext cx="435789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09" name="Equation" r:id="rId11" imgW="215619" imgH="177569" progId="Equation.DSMT4">
                  <p:embed/>
                </p:oleObj>
              </mc:Choice>
              <mc:Fallback>
                <p:oleObj name="Equation" r:id="rId11" imgW="215619" imgH="177569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000" y="4581128"/>
                        <a:ext cx="435789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624454"/>
              </p:ext>
            </p:extLst>
          </p:nvPr>
        </p:nvGraphicFramePr>
        <p:xfrm>
          <a:off x="2165926" y="4860000"/>
          <a:ext cx="5365960" cy="172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10" name="Equation" r:id="rId13" imgW="3377880" imgH="1091880" progId="Equation.DSMT4">
                  <p:embed/>
                </p:oleObj>
              </mc:Choice>
              <mc:Fallback>
                <p:oleObj name="Equation" r:id="rId13" imgW="3377880" imgH="10918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5926" y="4860000"/>
                        <a:ext cx="5365960" cy="17281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579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3.8.1 </a:t>
            </a:r>
            <a:r>
              <a:rPr lang="en-US" altLang="zh-TW" sz="2800" dirty="0" smtClean="0">
                <a:solidFill>
                  <a:srgbClr val="000066"/>
                </a:solidFill>
              </a:rPr>
              <a:t>  </a:t>
            </a:r>
            <a:r>
              <a:rPr lang="zh-TW" altLang="zh-TW" sz="2800" dirty="0" smtClean="0">
                <a:solidFill>
                  <a:srgbClr val="000066"/>
                </a:solidFill>
              </a:rPr>
              <a:t>直接</a:t>
            </a:r>
            <a:r>
              <a:rPr lang="zh-TW" altLang="zh-TW" sz="2800" dirty="0">
                <a:solidFill>
                  <a:srgbClr val="000066"/>
                </a:solidFill>
              </a:rPr>
              <a:t>能隙</a:t>
            </a:r>
            <a:r>
              <a:rPr lang="en-US" altLang="zh-TW" sz="2800" i="1" dirty="0" err="1">
                <a:solidFill>
                  <a:srgbClr val="000066"/>
                </a:solidFill>
              </a:rPr>
              <a:t>pn</a:t>
            </a:r>
            <a:r>
              <a:rPr lang="zh-TW" altLang="zh-TW" sz="2800" dirty="0">
                <a:solidFill>
                  <a:srgbClr val="000066"/>
                </a:solidFill>
              </a:rPr>
              <a:t>接面</a:t>
            </a:r>
            <a:r>
              <a:rPr lang="en-US" altLang="zh-TW" sz="2800" dirty="0">
                <a:solidFill>
                  <a:srgbClr val="000066"/>
                </a:solidFill>
              </a:rPr>
              <a:t> (</a:t>
            </a:r>
            <a:r>
              <a:rPr lang="zh-TW" altLang="en-US" sz="2800" dirty="0">
                <a:solidFill>
                  <a:srgbClr val="000066"/>
                </a:solidFill>
              </a:rPr>
              <a:t>續</a:t>
            </a:r>
            <a:r>
              <a:rPr lang="en-US" altLang="zh-TW" sz="2800" dirty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當</a:t>
            </a:r>
            <a:r>
              <a:rPr lang="zh-TW" altLang="zh-TW" sz="2000" dirty="0"/>
              <a:t>這是一對稱二極體時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                  </a:t>
            </a:r>
            <a:r>
              <a:rPr lang="zh-TW" altLang="zh-TW" sz="2000" dirty="0"/>
              <a:t>。則指前係數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為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endParaRPr lang="en-US" altLang="zh-TW" sz="2000" dirty="0" smtClean="0"/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1000"/>
              </a:lnSpc>
            </a:pPr>
            <a:r>
              <a:rPr lang="en-US" altLang="zh-TW" sz="2000" dirty="0" smtClean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所以在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</a:t>
            </a:r>
            <a:r>
              <a:rPr lang="zh-TW" altLang="zh-TW" sz="2000" dirty="0" smtClean="0"/>
              <a:t>時</a:t>
            </a:r>
            <a:r>
              <a:rPr lang="zh-TW" altLang="zh-TW" sz="2000" dirty="0"/>
              <a:t>，</a:t>
            </a:r>
          </a:p>
          <a:p>
            <a:pPr>
              <a:lnSpc>
                <a:spcPts val="2400"/>
              </a:lnSpc>
            </a:pPr>
            <a:endParaRPr lang="en-US" altLang="zh-TW" sz="2000" dirty="0" smtClean="0"/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endParaRPr lang="en-US" altLang="zh-TW" sz="2000" dirty="0" smtClean="0"/>
          </a:p>
          <a:p>
            <a:pPr>
              <a:lnSpc>
                <a:spcPts val="2400"/>
              </a:lnSpc>
            </a:pP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復合電流比擴散電流高出一個數量級。若我們重複計算元件兩端的</a:t>
            </a:r>
            <a:r>
              <a:rPr lang="zh-TW" altLang="zh-TW" sz="2000" dirty="0" smtClean="0"/>
              <a:t>電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壓</a:t>
            </a:r>
            <a:r>
              <a:rPr lang="zh-TW" altLang="zh-TW" sz="2000" dirty="0"/>
              <a:t>為</a:t>
            </a:r>
            <a:r>
              <a:rPr lang="en-US" altLang="zh-TW" sz="2000" dirty="0"/>
              <a:t>1.05 V</a:t>
            </a:r>
            <a:r>
              <a:rPr lang="zh-TW" altLang="zh-TW" sz="2000" dirty="0"/>
              <a:t>，則我們會找到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其中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佔電流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的</a:t>
            </a:r>
            <a:r>
              <a:rPr lang="zh-TW" altLang="zh-TW" sz="2000" dirty="0"/>
              <a:t>主導地位。因此，</a:t>
            </a:r>
            <a:r>
              <a:rPr lang="en-US" altLang="zh-TW" sz="2000" dirty="0" err="1"/>
              <a:t>GaAs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接</a:t>
            </a:r>
            <a:r>
              <a:rPr lang="zh-TW" altLang="zh-TW" sz="2000" dirty="0"/>
              <a:t>面兩端的電壓增加時，理想</a:t>
            </a:r>
            <a:r>
              <a:rPr lang="zh-TW" altLang="zh-TW" sz="2000" dirty="0" smtClean="0"/>
              <a:t>因子</a:t>
            </a:r>
            <a:r>
              <a:rPr lang="en-US" altLang="zh-TW" sz="2000" dirty="0" smtClean="0"/>
              <a:t>     </a:t>
            </a:r>
            <a:r>
              <a:rPr lang="zh-TW" altLang="zh-TW" sz="2000" dirty="0"/>
              <a:t>最初為</a:t>
            </a:r>
            <a:r>
              <a:rPr lang="en-US" altLang="zh-TW" sz="2000" dirty="0" smtClean="0"/>
              <a:t>2</a:t>
            </a:r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，</a:t>
            </a:r>
            <a:r>
              <a:rPr lang="zh-TW" altLang="zh-TW" sz="2000" dirty="0"/>
              <a:t>然後變成</a:t>
            </a:r>
            <a:r>
              <a:rPr lang="en-US" altLang="zh-TW" sz="2000" dirty="0"/>
              <a:t>1</a:t>
            </a:r>
            <a:r>
              <a:rPr lang="zh-TW" altLang="zh-TW" sz="2000" dirty="0"/>
              <a:t>，如圖</a:t>
            </a:r>
            <a:r>
              <a:rPr lang="en-US" altLang="zh-TW" sz="2000" dirty="0"/>
              <a:t>3.20</a:t>
            </a:r>
            <a:r>
              <a:rPr lang="zh-TW" altLang="zh-TW" sz="2000" dirty="0"/>
              <a:t>所示。</a:t>
            </a:r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743793"/>
              </p:ext>
            </p:extLst>
          </p:nvPr>
        </p:nvGraphicFramePr>
        <p:xfrm>
          <a:off x="3707904" y="1108800"/>
          <a:ext cx="152571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85" name="Equation" r:id="rId3" imgW="850531" imgH="203112" progId="Equation.DSMT4">
                  <p:embed/>
                </p:oleObj>
              </mc:Choice>
              <mc:Fallback>
                <p:oleObj name="Equation" r:id="rId3" imgW="850531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1108800"/>
                        <a:ext cx="1525714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7097306"/>
              </p:ext>
            </p:extLst>
          </p:nvPr>
        </p:nvGraphicFramePr>
        <p:xfrm>
          <a:off x="6714288" y="1108800"/>
          <a:ext cx="45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86" name="Equation" r:id="rId5" imgW="241195" imgH="190417" progId="Equation.DSMT4">
                  <p:embed/>
                </p:oleObj>
              </mc:Choice>
              <mc:Fallback>
                <p:oleObj name="Equation" r:id="rId5" imgW="241195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4288" y="1108800"/>
                        <a:ext cx="45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7958929"/>
              </p:ext>
            </p:extLst>
          </p:nvPr>
        </p:nvGraphicFramePr>
        <p:xfrm>
          <a:off x="2051720" y="1484784"/>
          <a:ext cx="5688632" cy="14685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87" name="Equation" r:id="rId7" imgW="3213100" imgH="825500" progId="Equation.DSMT4">
                  <p:embed/>
                </p:oleObj>
              </mc:Choice>
              <mc:Fallback>
                <p:oleObj name="Equation" r:id="rId7" imgW="3213100" imgH="8255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1484784"/>
                        <a:ext cx="5688632" cy="146857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0710381"/>
              </p:ext>
            </p:extLst>
          </p:nvPr>
        </p:nvGraphicFramePr>
        <p:xfrm>
          <a:off x="1187624" y="3141008"/>
          <a:ext cx="1307368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88" name="Equation" r:id="rId9" imgW="660113" imgH="177723" progId="Equation.DSMT4">
                  <p:embed/>
                </p:oleObj>
              </mc:Choice>
              <mc:Fallback>
                <p:oleObj name="Equation" r:id="rId9" imgW="660113" imgH="177723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3141008"/>
                        <a:ext cx="1307368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3696459"/>
              </p:ext>
            </p:extLst>
          </p:nvPr>
        </p:nvGraphicFramePr>
        <p:xfrm>
          <a:off x="1675010" y="3501008"/>
          <a:ext cx="6425382" cy="14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89" name="Equation" r:id="rId11" imgW="3695400" imgH="825480" progId="Equation.DSMT4">
                  <p:embed/>
                </p:oleObj>
              </mc:Choice>
              <mc:Fallback>
                <p:oleObj name="Equation" r:id="rId11" imgW="3695400" imgH="8254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5010" y="3501008"/>
                        <a:ext cx="6425382" cy="1440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1084124"/>
              </p:ext>
            </p:extLst>
          </p:nvPr>
        </p:nvGraphicFramePr>
        <p:xfrm>
          <a:off x="3402000" y="5301208"/>
          <a:ext cx="149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90" name="Equation" r:id="rId13" imgW="787400" imgH="190500" progId="Equation.DSMT4">
                  <p:embed/>
                </p:oleObj>
              </mc:Choice>
              <mc:Fallback>
                <p:oleObj name="Equation" r:id="rId13" imgW="787400" imgH="1905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2000" y="5301208"/>
                        <a:ext cx="149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8729662"/>
              </p:ext>
            </p:extLst>
          </p:nvPr>
        </p:nvGraphicFramePr>
        <p:xfrm>
          <a:off x="5076056" y="5301208"/>
          <a:ext cx="171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91" name="Equation" r:id="rId15" imgW="901309" imgH="190417" progId="Equation.DSMT4">
                  <p:embed/>
                </p:oleObj>
              </mc:Choice>
              <mc:Fallback>
                <p:oleObj name="Equation" r:id="rId15" imgW="901309" imgH="190417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5301208"/>
                        <a:ext cx="171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507444"/>
              </p:ext>
            </p:extLst>
          </p:nvPr>
        </p:nvGraphicFramePr>
        <p:xfrm>
          <a:off x="7452320" y="5301208"/>
          <a:ext cx="55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92" name="Equation" r:id="rId17" imgW="291973" imgH="190417" progId="Equation.DSMT4">
                  <p:embed/>
                </p:oleObj>
              </mc:Choice>
              <mc:Fallback>
                <p:oleObj name="Equation" r:id="rId17" imgW="291973" imgH="190417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2320" y="5301208"/>
                        <a:ext cx="55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9028231"/>
              </p:ext>
            </p:extLst>
          </p:nvPr>
        </p:nvGraphicFramePr>
        <p:xfrm>
          <a:off x="3294000" y="5752800"/>
          <a:ext cx="45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93" name="Equation" r:id="rId19" imgW="241195" imgH="152334" progId="Equation.DSMT4">
                  <p:embed/>
                </p:oleObj>
              </mc:Choice>
              <mc:Fallback>
                <p:oleObj name="Equation" r:id="rId19" imgW="241195" imgH="152334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4000" y="5752800"/>
                        <a:ext cx="450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4036192"/>
              </p:ext>
            </p:extLst>
          </p:nvPr>
        </p:nvGraphicFramePr>
        <p:xfrm>
          <a:off x="7516800" y="5752800"/>
          <a:ext cx="306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94" name="Equation" r:id="rId21" imgW="164957" imgH="152268" progId="Equation.DSMT4">
                  <p:embed/>
                </p:oleObj>
              </mc:Choice>
              <mc:Fallback>
                <p:oleObj name="Equation" r:id="rId21" imgW="164957" imgH="152268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6800" y="5752800"/>
                        <a:ext cx="306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523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3.8.1   </a:t>
            </a:r>
            <a:r>
              <a:rPr lang="zh-TW" altLang="zh-TW" sz="2800" dirty="0">
                <a:solidFill>
                  <a:srgbClr val="000066"/>
                </a:solidFill>
              </a:rPr>
              <a:t>直接能隙</a:t>
            </a:r>
            <a:r>
              <a:rPr lang="en-US" altLang="zh-TW" sz="2800" i="1" dirty="0" err="1">
                <a:solidFill>
                  <a:srgbClr val="000066"/>
                </a:solidFill>
              </a:rPr>
              <a:t>pn</a:t>
            </a:r>
            <a:r>
              <a:rPr lang="zh-TW" altLang="zh-TW" sz="2800" dirty="0">
                <a:solidFill>
                  <a:srgbClr val="000066"/>
                </a:solidFill>
              </a:rPr>
              <a:t>接面</a:t>
            </a:r>
            <a:r>
              <a:rPr lang="en-US" altLang="zh-TW" sz="2800" dirty="0">
                <a:solidFill>
                  <a:srgbClr val="000066"/>
                </a:solidFill>
              </a:rPr>
              <a:t> (</a:t>
            </a:r>
            <a:r>
              <a:rPr lang="zh-TW" altLang="en-US" sz="2800" dirty="0">
                <a:solidFill>
                  <a:srgbClr val="000066"/>
                </a:solidFill>
              </a:rPr>
              <a:t>續</a:t>
            </a:r>
            <a:r>
              <a:rPr lang="en-US" altLang="zh-TW" sz="2800" dirty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發生</a:t>
            </a:r>
            <a:r>
              <a:rPr lang="zh-TW" altLang="zh-TW" sz="2000" dirty="0"/>
              <a:t>在</a:t>
            </a:r>
            <a:r>
              <a:rPr lang="en-US" altLang="zh-TW" sz="2000" dirty="0"/>
              <a:t>SCL</a:t>
            </a:r>
            <a:r>
              <a:rPr lang="zh-TW" altLang="zh-TW" sz="2000" dirty="0"/>
              <a:t>和此</a:t>
            </a:r>
            <a:r>
              <a:rPr lang="en-US" altLang="zh-TW" sz="2000" dirty="0" err="1"/>
              <a:t>GaAs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接</a:t>
            </a:r>
            <a:r>
              <a:rPr lang="zh-TW" altLang="zh-TW" sz="2000" dirty="0"/>
              <a:t>面情況之中性區的</a:t>
            </a:r>
            <a:r>
              <a:rPr lang="en-US" altLang="zh-TW" sz="2000" dirty="0"/>
              <a:t>EHP</a:t>
            </a:r>
            <a:r>
              <a:rPr lang="zh-TW" altLang="zh-TW" sz="2000" dirty="0"/>
              <a:t>復合將導致光子</a:t>
            </a:r>
            <a:r>
              <a:rPr lang="zh-TW" altLang="zh-TW" sz="2000" dirty="0" smtClean="0"/>
              <a:t>發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射</a:t>
            </a:r>
            <a:r>
              <a:rPr lang="zh-TW" altLang="zh-TW" sz="2000" dirty="0"/>
              <a:t>，光子能量約為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。這</a:t>
            </a:r>
            <a:r>
              <a:rPr lang="zh-TW" altLang="zh-TW" sz="2000" dirty="0"/>
              <a:t>種注入少數載子的直接復合，以及由此產生的</a:t>
            </a:r>
            <a:r>
              <a:rPr lang="zh-TW" altLang="zh-TW" sz="2000" dirty="0" smtClean="0"/>
              <a:t>光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子</a:t>
            </a:r>
            <a:r>
              <a:rPr lang="zh-TW" altLang="zh-TW" sz="2000" dirty="0"/>
              <a:t>發射，顯示了發光二極體</a:t>
            </a:r>
            <a:r>
              <a:rPr lang="en-US" altLang="zh-TW" sz="2000" dirty="0"/>
              <a:t> (LED) </a:t>
            </a:r>
            <a:r>
              <a:rPr lang="zh-TW" altLang="zh-TW" sz="2000" dirty="0"/>
              <a:t>的工作原理。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143937"/>
              </p:ext>
            </p:extLst>
          </p:nvPr>
        </p:nvGraphicFramePr>
        <p:xfrm>
          <a:off x="3312000" y="1170000"/>
          <a:ext cx="45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97" name="Equation" r:id="rId3" imgW="241195" imgH="152334" progId="Equation.DSMT4">
                  <p:embed/>
                </p:oleObj>
              </mc:Choice>
              <mc:Fallback>
                <p:oleObj name="Equation" r:id="rId3" imgW="241195" imgH="15233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2000" y="1170000"/>
                        <a:ext cx="450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8499550"/>
              </p:ext>
            </p:extLst>
          </p:nvPr>
        </p:nvGraphicFramePr>
        <p:xfrm>
          <a:off x="2448000" y="1448824"/>
          <a:ext cx="39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98" name="Equation" r:id="rId5" imgW="203024" imgH="203024" progId="Equation.DSMT4">
                  <p:embed/>
                </p:oleObj>
              </mc:Choice>
              <mc:Fallback>
                <p:oleObj name="Equation" r:id="rId5" imgW="203024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8000" y="1448824"/>
                        <a:ext cx="39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224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3.9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en-US" altLang="zh-TW" i="1" dirty="0" err="1" smtClean="0"/>
              <a:t>pn</a:t>
            </a:r>
            <a:r>
              <a:rPr lang="zh-TW" altLang="zh-TW" dirty="0"/>
              <a:t>接面能帶圖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A. </a:t>
            </a:r>
            <a:r>
              <a:rPr lang="zh-TW" altLang="zh-TW" sz="2800" dirty="0" smtClean="0"/>
              <a:t>開</a:t>
            </a:r>
            <a:r>
              <a:rPr lang="zh-TW" altLang="zh-TW" sz="2800" dirty="0"/>
              <a:t>　</a:t>
            </a:r>
            <a:r>
              <a:rPr lang="zh-TW" altLang="zh-TW" sz="2800" dirty="0" smtClean="0"/>
              <a:t>路</a:t>
            </a:r>
            <a:endParaRPr lang="en-US" altLang="zh-TW" sz="2800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畫</a:t>
            </a:r>
            <a:r>
              <a:rPr lang="zh-TW" altLang="zh-TW" dirty="0"/>
              <a:t>能帶圖時，我們必須讓接近接面</a:t>
            </a:r>
            <a:r>
              <a:rPr lang="zh-TW" altLang="zh-TW" dirty="0" smtClean="0"/>
              <a:t>在</a:t>
            </a:r>
            <a:r>
              <a:rPr lang="en-US" altLang="zh-TW" dirty="0" smtClean="0"/>
              <a:t>     </a:t>
            </a:r>
            <a:r>
              <a:rPr lang="zh-TW" altLang="zh-TW" dirty="0"/>
              <a:t>處的能</a:t>
            </a:r>
            <a:r>
              <a:rPr lang="zh-TW" altLang="zh-TW" dirty="0" smtClean="0"/>
              <a:t>帶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</a:t>
            </a:r>
          </a:p>
          <a:p>
            <a:r>
              <a:rPr lang="zh-TW" altLang="zh-TW" dirty="0" smtClean="0"/>
              <a:t>彎曲</a:t>
            </a:r>
            <a:r>
              <a:rPr lang="zh-TW" altLang="zh-TW" dirty="0"/>
              <a:t>，因為在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側</a:t>
            </a:r>
            <a:r>
              <a:rPr lang="zh-TW" altLang="zh-TW" dirty="0"/>
              <a:t>的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很</a:t>
            </a:r>
            <a:r>
              <a:rPr lang="zh-TW" altLang="zh-TW" dirty="0"/>
              <a:t>接近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，</a:t>
            </a:r>
            <a:r>
              <a:rPr lang="zh-TW" altLang="zh-TW" dirty="0"/>
              <a:t>然而在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側</a:t>
            </a:r>
            <a:r>
              <a:rPr lang="zh-TW" altLang="zh-TW" dirty="0"/>
              <a:t>它</a:t>
            </a:r>
            <a:r>
              <a:rPr lang="zh-TW" altLang="zh-TW" dirty="0" smtClean="0"/>
              <a:t>遠離</a:t>
            </a:r>
            <a:r>
              <a:rPr lang="en-US" altLang="zh-TW" dirty="0" smtClean="0"/>
              <a:t>      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8950477"/>
              </p:ext>
            </p:extLst>
          </p:nvPr>
        </p:nvGraphicFramePr>
        <p:xfrm>
          <a:off x="5904000" y="1556792"/>
          <a:ext cx="4725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06" name="Equation" r:id="rId3" imgW="241195" imgH="190417" progId="Equation.DSMT4">
                  <p:embed/>
                </p:oleObj>
              </mc:Choice>
              <mc:Fallback>
                <p:oleObj name="Equation" r:id="rId3" imgW="241195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4000" y="1556792"/>
                        <a:ext cx="4725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0486269"/>
              </p:ext>
            </p:extLst>
          </p:nvPr>
        </p:nvGraphicFramePr>
        <p:xfrm>
          <a:off x="7488000" y="1520832"/>
          <a:ext cx="47142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07" name="Equation" r:id="rId5" imgW="241195" imgH="203112" progId="Equation.DSMT4">
                  <p:embed/>
                </p:oleObj>
              </mc:Choice>
              <mc:Fallback>
                <p:oleObj name="Equation" r:id="rId5" imgW="241195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8000" y="1520832"/>
                        <a:ext cx="47142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1041380"/>
              </p:ext>
            </p:extLst>
          </p:nvPr>
        </p:nvGraphicFramePr>
        <p:xfrm>
          <a:off x="8172400" y="1537200"/>
          <a:ext cx="47142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08" name="Equation" r:id="rId7" imgW="241195" imgH="203112" progId="Equation.DSMT4">
                  <p:embed/>
                </p:oleObj>
              </mc:Choice>
              <mc:Fallback>
                <p:oleObj name="Equation" r:id="rId7" imgW="241195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2400" y="1537200"/>
                        <a:ext cx="47142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4918833"/>
              </p:ext>
            </p:extLst>
          </p:nvPr>
        </p:nvGraphicFramePr>
        <p:xfrm>
          <a:off x="2243034" y="2052000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09" name="Equation" r:id="rId9" imgW="177569" imgH="152202" progId="Equation.DSMT4">
                  <p:embed/>
                </p:oleObj>
              </mc:Choice>
              <mc:Fallback>
                <p:oleObj name="Equation" r:id="rId9" imgW="177569" imgH="15220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3034" y="2052000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1414510"/>
              </p:ext>
            </p:extLst>
          </p:nvPr>
        </p:nvGraphicFramePr>
        <p:xfrm>
          <a:off x="3131840" y="1934880"/>
          <a:ext cx="492857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10" name="Equation" r:id="rId11" imgW="241195" imgH="203112" progId="Equation.DSMT4">
                  <p:embed/>
                </p:oleObj>
              </mc:Choice>
              <mc:Fallback>
                <p:oleObj name="Equation" r:id="rId11" imgW="241195" imgH="203112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1934880"/>
                        <a:ext cx="492857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7325865"/>
              </p:ext>
            </p:extLst>
          </p:nvPr>
        </p:nvGraphicFramePr>
        <p:xfrm>
          <a:off x="4452048" y="1934880"/>
          <a:ext cx="55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11" name="Equation" r:id="rId12" imgW="266469" imgH="203024" progId="Equation.DSMT4">
                  <p:embed/>
                </p:oleObj>
              </mc:Choice>
              <mc:Fallback>
                <p:oleObj name="Equation" r:id="rId12" imgW="266469" imgH="203024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2048" y="1934880"/>
                        <a:ext cx="55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7896847"/>
              </p:ext>
            </p:extLst>
          </p:nvPr>
        </p:nvGraphicFramePr>
        <p:xfrm>
          <a:off x="6156176" y="2060848"/>
          <a:ext cx="3442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12" name="Equation" r:id="rId14" imgW="164957" imgH="152268" progId="Equation.DSMT4">
                  <p:embed/>
                </p:oleObj>
              </mc:Choice>
              <mc:Fallback>
                <p:oleObj name="Equation" r:id="rId14" imgW="164957" imgH="152268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176" y="2060848"/>
                        <a:ext cx="3442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4420931"/>
              </p:ext>
            </p:extLst>
          </p:nvPr>
        </p:nvGraphicFramePr>
        <p:xfrm>
          <a:off x="7740408" y="1962000"/>
          <a:ext cx="504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13" name="Equation" r:id="rId16" imgW="266584" imgH="228501" progId="Equation.DSMT4">
                  <p:embed/>
                </p:oleObj>
              </mc:Choice>
              <mc:Fallback>
                <p:oleObj name="Equation" r:id="rId16" imgW="266584" imgH="228501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408" y="1962000"/>
                        <a:ext cx="504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5409" name="Picture 1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84" y="2636912"/>
            <a:ext cx="7793156" cy="324036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769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3.9  </a:t>
            </a:r>
            <a:r>
              <a:rPr lang="en-US" altLang="zh-TW" i="1" dirty="0" err="1"/>
              <a:t>pn</a:t>
            </a:r>
            <a:r>
              <a:rPr lang="zh-TW" altLang="zh-TW" dirty="0"/>
              <a:t>接面能帶圖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B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順</a:t>
            </a:r>
            <a:r>
              <a:rPr lang="zh-TW" altLang="zh-TW" sz="2800" dirty="0"/>
              <a:t>向和逆向偏壓</a:t>
            </a:r>
            <a:endParaRPr lang="zh-TW" altLang="en-US" sz="2800" dirty="0"/>
          </a:p>
        </p:txBody>
      </p:sp>
      <p:pic>
        <p:nvPicPr>
          <p:cNvPr id="316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84783"/>
            <a:ext cx="4392488" cy="5138609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676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 例題</a:t>
            </a:r>
            <a:r>
              <a:rPr lang="en-US" altLang="zh-TW" sz="2800" dirty="0">
                <a:solidFill>
                  <a:srgbClr val="000066"/>
                </a:solidFill>
              </a:rPr>
              <a:t>3.9.1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根據</a:t>
            </a:r>
            <a:r>
              <a:rPr lang="zh-TW" altLang="zh-TW" sz="2800" dirty="0">
                <a:solidFill>
                  <a:srgbClr val="000066"/>
                </a:solidFill>
              </a:rPr>
              <a:t>能帶圖的內建電壓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使用</a:t>
            </a:r>
            <a:r>
              <a:rPr lang="zh-TW" altLang="zh-TW" sz="2000" dirty="0"/>
              <a:t>圖</a:t>
            </a:r>
            <a:r>
              <a:rPr lang="en-US" altLang="zh-TW" sz="2000" dirty="0"/>
              <a:t>3.25</a:t>
            </a:r>
            <a:r>
              <a:rPr lang="zh-TW" altLang="zh-TW" sz="2000" dirty="0"/>
              <a:t>中的能帶圖，推導</a:t>
            </a:r>
            <a:r>
              <a:rPr lang="zh-TW" altLang="zh-TW" sz="2000" dirty="0" smtClean="0"/>
              <a:t>內建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表示式。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從圖</a:t>
            </a:r>
            <a:r>
              <a:rPr lang="en-US" altLang="zh-TW" sz="2000" dirty="0"/>
              <a:t>3.25</a:t>
            </a:r>
            <a:r>
              <a:rPr lang="zh-TW" altLang="zh-TW" sz="2000" dirty="0"/>
              <a:t>中的</a:t>
            </a:r>
            <a:r>
              <a:rPr lang="en-US" altLang="zh-TW" sz="2000" dirty="0"/>
              <a:t> (a) </a:t>
            </a:r>
            <a:r>
              <a:rPr lang="zh-TW" altLang="zh-TW" sz="2000" dirty="0"/>
              <a:t>到</a:t>
            </a:r>
            <a:r>
              <a:rPr lang="en-US" altLang="zh-TW" sz="2000" dirty="0"/>
              <a:t> (b)</a:t>
            </a:r>
            <a:r>
              <a:rPr lang="zh-TW" altLang="zh-TW" sz="2000" dirty="0"/>
              <a:t>，能帶彎曲的程度可得</a:t>
            </a:r>
            <a:r>
              <a:rPr lang="en-US" altLang="zh-TW" sz="2000" dirty="0"/>
              <a:t>PE</a:t>
            </a:r>
            <a:r>
              <a:rPr lang="zh-TW" altLang="zh-TW" sz="2000" dirty="0"/>
              <a:t>位障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因此</a:t>
            </a:r>
          </a:p>
          <a:p>
            <a:pPr>
              <a:lnSpc>
                <a:spcPts val="24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接觸前，在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側</a:t>
            </a:r>
            <a:r>
              <a:rPr lang="zh-TW" altLang="zh-TW" sz="2000" dirty="0"/>
              <a:t>上我們得到</a:t>
            </a:r>
          </a:p>
          <a:p>
            <a:r>
              <a:rPr lang="en-US" altLang="zh-TW" sz="2000" dirty="0"/>
              <a:t>	 </a:t>
            </a:r>
            <a:endParaRPr lang="zh-TW" altLang="zh-TW" sz="2000" dirty="0"/>
          </a:p>
          <a:p>
            <a:r>
              <a:rPr lang="zh-TW" altLang="zh-TW" sz="2000" dirty="0" smtClean="0"/>
              <a:t>所以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                                                                                (</a:t>
            </a:r>
            <a:r>
              <a:rPr lang="en-US" altLang="zh-TW" sz="2000" dirty="0"/>
              <a:t>3.9.1)</a:t>
            </a:r>
            <a:endParaRPr lang="zh-TW" altLang="zh-TW" sz="2000" dirty="0"/>
          </a:p>
          <a:p>
            <a:r>
              <a:rPr lang="zh-TW" altLang="zh-TW" sz="2000" dirty="0"/>
              <a:t>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側</a:t>
            </a:r>
            <a:r>
              <a:rPr lang="zh-TW" altLang="zh-TW" sz="2000" dirty="0"/>
              <a:t>上</a:t>
            </a:r>
            <a:r>
              <a:rPr lang="en-US" altLang="zh-TW" sz="2000" dirty="0"/>
              <a:t>	 </a:t>
            </a:r>
            <a:endParaRPr lang="zh-TW" altLang="zh-TW" sz="2000" dirty="0"/>
          </a:p>
          <a:p>
            <a:r>
              <a:rPr lang="zh-TW" altLang="zh-TW" sz="2000" dirty="0" smtClean="0"/>
              <a:t>所以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                                                                                (</a:t>
            </a:r>
            <a:r>
              <a:rPr lang="en-US" altLang="zh-TW" sz="2000" dirty="0"/>
              <a:t>3.9.2</a:t>
            </a:r>
            <a:r>
              <a:rPr lang="en-US" altLang="zh-TW" sz="2000" dirty="0" smtClean="0"/>
              <a:t>)</a:t>
            </a:r>
          </a:p>
          <a:p>
            <a:r>
              <a:rPr lang="zh-TW" altLang="zh-TW" sz="2000" dirty="0"/>
              <a:t>因此，從式</a:t>
            </a:r>
            <a:r>
              <a:rPr lang="en-US" altLang="zh-TW" sz="2000" dirty="0"/>
              <a:t> (3.9.1) </a:t>
            </a:r>
            <a:r>
              <a:rPr lang="zh-TW" altLang="zh-TW" sz="2000" dirty="0"/>
              <a:t>減去式</a:t>
            </a:r>
            <a:r>
              <a:rPr lang="en-US" altLang="zh-TW" sz="2000" dirty="0"/>
              <a:t> (3.9.2) </a:t>
            </a:r>
            <a:r>
              <a:rPr lang="zh-TW" altLang="zh-TW" sz="2000" dirty="0"/>
              <a:t>可得</a:t>
            </a:r>
          </a:p>
          <a:p>
            <a:r>
              <a:rPr lang="en-US" altLang="zh-TW" sz="2000" dirty="0" smtClean="0"/>
              <a:t>                                                                                                                       (</a:t>
            </a:r>
            <a:r>
              <a:rPr lang="en-US" altLang="zh-TW" sz="2000" dirty="0"/>
              <a:t>3.9.3)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3192080"/>
              </p:ext>
            </p:extLst>
          </p:nvPr>
        </p:nvGraphicFramePr>
        <p:xfrm>
          <a:off x="4716000" y="1108800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72" name="Equation" r:id="rId3" imgW="215713" imgH="190335" progId="Equation.DSMT4">
                  <p:embed/>
                </p:oleObj>
              </mc:Choice>
              <mc:Fallback>
                <p:oleObj name="Equation" r:id="rId3" imgW="215713" imgH="19033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00" y="1108800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373270"/>
              </p:ext>
            </p:extLst>
          </p:nvPr>
        </p:nvGraphicFramePr>
        <p:xfrm>
          <a:off x="6804248" y="1828800"/>
          <a:ext cx="45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73" name="Equation" r:id="rId5" imgW="241195" imgH="190417" progId="Equation.DSMT4">
                  <p:embed/>
                </p:oleObj>
              </mc:Choice>
              <mc:Fallback>
                <p:oleObj name="Equation" r:id="rId5" imgW="241195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1828800"/>
                        <a:ext cx="45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229219"/>
              </p:ext>
            </p:extLst>
          </p:nvPr>
        </p:nvGraphicFramePr>
        <p:xfrm>
          <a:off x="2555776" y="2169617"/>
          <a:ext cx="3892550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74" name="Equation" r:id="rId7" imgW="1968480" imgH="203040" progId="Equation.DSMT4">
                  <p:embed/>
                </p:oleObj>
              </mc:Choice>
              <mc:Fallback>
                <p:oleObj name="Equation" r:id="rId7" imgW="1968480" imgH="2030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2169617"/>
                        <a:ext cx="3892550" cy="395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677877"/>
              </p:ext>
            </p:extLst>
          </p:nvPr>
        </p:nvGraphicFramePr>
        <p:xfrm>
          <a:off x="1691680" y="2620800"/>
          <a:ext cx="306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75" name="Equation" r:id="rId9" imgW="164957" imgH="152268" progId="Equation.DSMT4">
                  <p:embed/>
                </p:oleObj>
              </mc:Choice>
              <mc:Fallback>
                <p:oleObj name="Equation" r:id="rId9" imgW="164957" imgH="152268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2620800"/>
                        <a:ext cx="306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4976924"/>
              </p:ext>
            </p:extLst>
          </p:nvPr>
        </p:nvGraphicFramePr>
        <p:xfrm>
          <a:off x="2371128" y="2924175"/>
          <a:ext cx="3713040" cy="38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76" name="Equation" r:id="rId11" imgW="1816100" imgH="190500" progId="Equation.DSMT4">
                  <p:embed/>
                </p:oleObj>
              </mc:Choice>
              <mc:Fallback>
                <p:oleObj name="Equation" r:id="rId11" imgW="1816100" imgH="1905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1128" y="2924175"/>
                        <a:ext cx="3713040" cy="38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426946"/>
              </p:ext>
            </p:extLst>
          </p:nvPr>
        </p:nvGraphicFramePr>
        <p:xfrm>
          <a:off x="2821816" y="3348000"/>
          <a:ext cx="2974320" cy="38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77" name="Equation" r:id="rId13" imgW="1459866" imgH="190417" progId="Equation.DSMT4">
                  <p:embed/>
                </p:oleObj>
              </mc:Choice>
              <mc:Fallback>
                <p:oleObj name="Equation" r:id="rId13" imgW="1459866" imgH="190417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1816" y="3348000"/>
                        <a:ext cx="2974320" cy="38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3317122"/>
              </p:ext>
            </p:extLst>
          </p:nvPr>
        </p:nvGraphicFramePr>
        <p:xfrm>
          <a:off x="648000" y="3834000"/>
          <a:ext cx="342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78" name="Equation" r:id="rId15" imgW="177569" imgH="152202" progId="Equation.DSMT4">
                  <p:embed/>
                </p:oleObj>
              </mc:Choice>
              <mc:Fallback>
                <p:oleObj name="Equation" r:id="rId15" imgW="177569" imgH="152202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000" y="3834000"/>
                        <a:ext cx="342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550593"/>
              </p:ext>
            </p:extLst>
          </p:nvPr>
        </p:nvGraphicFramePr>
        <p:xfrm>
          <a:off x="2627784" y="3717032"/>
          <a:ext cx="3798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79" name="Equation" r:id="rId17" imgW="2006600" imgH="228600" progId="Equation.DSMT4">
                  <p:embed/>
                </p:oleObj>
              </mc:Choice>
              <mc:Fallback>
                <p:oleObj name="Equation" r:id="rId17" imgW="2006600" imgH="2286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3717032"/>
                        <a:ext cx="3798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9355120"/>
              </p:ext>
            </p:extLst>
          </p:nvPr>
        </p:nvGraphicFramePr>
        <p:xfrm>
          <a:off x="2915816" y="4149080"/>
          <a:ext cx="3078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80" name="Equation" r:id="rId19" imgW="1625600" imgH="228600" progId="Equation.DSMT4">
                  <p:embed/>
                </p:oleObj>
              </mc:Choice>
              <mc:Fallback>
                <p:oleObj name="Equation" r:id="rId19" imgW="1625600" imgH="2286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4149080"/>
                        <a:ext cx="3078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699133"/>
              </p:ext>
            </p:extLst>
          </p:nvPr>
        </p:nvGraphicFramePr>
        <p:xfrm>
          <a:off x="2843808" y="4941168"/>
          <a:ext cx="3690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81" name="Equation" r:id="rId21" imgW="1955800" imgH="228600" progId="Equation.DSMT4">
                  <p:embed/>
                </p:oleObj>
              </mc:Choice>
              <mc:Fallback>
                <p:oleObj name="Equation" r:id="rId21" imgW="1955800" imgH="2286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4941168"/>
                        <a:ext cx="3690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7461" name="Picture 21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" y="5013788"/>
            <a:ext cx="1005554" cy="2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179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3.10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異質</a:t>
            </a:r>
            <a:r>
              <a:rPr lang="zh-TW" altLang="zh-TW" dirty="0"/>
              <a:t>接面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異質</a:t>
            </a:r>
            <a:r>
              <a:rPr lang="zh-TW" altLang="zh-TW" dirty="0"/>
              <a:t>接面是具有不同能隙</a:t>
            </a:r>
            <a:r>
              <a:rPr lang="en-US" altLang="zh-TW" dirty="0"/>
              <a:t> </a:t>
            </a:r>
            <a:r>
              <a:rPr lang="zh-TW" altLang="en-US" dirty="0"/>
              <a:t> </a:t>
            </a:r>
            <a:r>
              <a:rPr lang="zh-TW" altLang="en-US" dirty="0" smtClean="0"/>
              <a:t> 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的</a:t>
            </a:r>
            <a:r>
              <a:rPr lang="zh-TW" altLang="zh-TW" dirty="0"/>
              <a:t>兩個不同半導體</a:t>
            </a:r>
            <a:r>
              <a:rPr lang="zh-TW" altLang="zh-TW" dirty="0" smtClean="0"/>
              <a:t>晶</a:t>
            </a:r>
            <a:endParaRPr lang="en-US" altLang="zh-TW" dirty="0" smtClean="0"/>
          </a:p>
          <a:p>
            <a:r>
              <a:rPr lang="zh-TW" altLang="zh-TW" dirty="0" smtClean="0"/>
              <a:t>體</a:t>
            </a:r>
            <a:r>
              <a:rPr lang="zh-TW" altLang="zh-TW" dirty="0"/>
              <a:t>之間的接面，例如，</a:t>
            </a:r>
            <a:r>
              <a:rPr lang="en-US" altLang="zh-TW" dirty="0" err="1"/>
              <a:t>GaAs</a:t>
            </a:r>
            <a:r>
              <a:rPr lang="zh-TW" altLang="zh-TW" dirty="0"/>
              <a:t>和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 </a:t>
            </a:r>
            <a:r>
              <a:rPr lang="zh-TW" altLang="zh-TW" dirty="0" smtClean="0"/>
              <a:t>三</a:t>
            </a:r>
            <a:r>
              <a:rPr lang="zh-TW" altLang="zh-TW" dirty="0"/>
              <a:t>元合金之間的接面</a:t>
            </a:r>
            <a:r>
              <a:rPr lang="zh-TW" altLang="zh-TW" dirty="0" smtClean="0"/>
              <a:t>。</a:t>
            </a:r>
            <a:endParaRPr lang="en-US" altLang="zh-TW" dirty="0" smtClean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7518989"/>
              </p:ext>
            </p:extLst>
          </p:nvPr>
        </p:nvGraphicFramePr>
        <p:xfrm>
          <a:off x="4410000" y="1098000"/>
          <a:ext cx="558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05" name="Equation" r:id="rId3" imgW="291973" imgH="228501" progId="Equation.DSMT4">
                  <p:embed/>
                </p:oleObj>
              </mc:Choice>
              <mc:Fallback>
                <p:oleObj name="Equation" r:id="rId3" imgW="291973" imgH="228501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0000" y="1098000"/>
                        <a:ext cx="558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0561707"/>
              </p:ext>
            </p:extLst>
          </p:nvPr>
        </p:nvGraphicFramePr>
        <p:xfrm>
          <a:off x="5220136" y="1098000"/>
          <a:ext cx="57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06" name="Equation" r:id="rId5" imgW="304668" imgH="228501" progId="Equation.DSMT4">
                  <p:embed/>
                </p:oleObj>
              </mc:Choice>
              <mc:Fallback>
                <p:oleObj name="Equation" r:id="rId5" imgW="304668" imgH="228501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136" y="1098000"/>
                        <a:ext cx="57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115637"/>
              </p:ext>
            </p:extLst>
          </p:nvPr>
        </p:nvGraphicFramePr>
        <p:xfrm>
          <a:off x="4464000" y="1520832"/>
          <a:ext cx="15085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07" name="Equation" r:id="rId7" imgW="761669" imgH="203112" progId="Equation.DSMT4">
                  <p:embed/>
                </p:oleObj>
              </mc:Choice>
              <mc:Fallback>
                <p:oleObj name="Equation" r:id="rId7" imgW="761669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4000" y="1520832"/>
                        <a:ext cx="150857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847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106124"/>
            <a:ext cx="6264696" cy="405918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91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3.10  </a:t>
            </a:r>
            <a:r>
              <a:rPr lang="zh-TW" altLang="zh-TW" dirty="0"/>
              <a:t>異質接面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一個</a:t>
            </a:r>
            <a:r>
              <a:rPr lang="zh-TW" altLang="zh-TW" dirty="0"/>
              <a:t>給定異質結構的能帶邊緣輪廓由摻雜濃度、載子輸</a:t>
            </a:r>
            <a:r>
              <a:rPr lang="zh-TW" altLang="zh-TW" dirty="0" smtClean="0"/>
              <a:t>運</a:t>
            </a:r>
            <a:endParaRPr lang="en-US" altLang="zh-TW" dirty="0" smtClean="0"/>
          </a:p>
          <a:p>
            <a:r>
              <a:rPr lang="zh-TW" altLang="zh-TW" dirty="0" smtClean="0"/>
              <a:t>和</a:t>
            </a:r>
            <a:r>
              <a:rPr lang="zh-TW" altLang="zh-TW" dirty="0"/>
              <a:t>接面附近復合所決定，因為它們是一個簡單的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同</a:t>
            </a:r>
            <a:r>
              <a:rPr lang="zh-TW" altLang="zh-TW" dirty="0"/>
              <a:t>質接面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zh-TW" dirty="0" smtClean="0"/>
              <a:t>開路</a:t>
            </a:r>
            <a:r>
              <a:rPr lang="zh-TW" altLang="zh-TW" dirty="0"/>
              <a:t>異質接面能帶圖直接建立在一旦形成接觸，費米能階即</a:t>
            </a:r>
            <a:r>
              <a:rPr lang="zh-TW" altLang="zh-TW" dirty="0" smtClean="0"/>
              <a:t>必</a:t>
            </a:r>
            <a:endParaRPr lang="en-US" altLang="zh-TW" dirty="0" smtClean="0"/>
          </a:p>
          <a:p>
            <a:r>
              <a:rPr lang="zh-TW" altLang="zh-TW" dirty="0" smtClean="0"/>
              <a:t>須</a:t>
            </a:r>
            <a:r>
              <a:rPr lang="zh-TW" altLang="zh-TW" dirty="0"/>
              <a:t>均一的</a:t>
            </a:r>
            <a:r>
              <a:rPr lang="zh-TW" altLang="zh-TW" dirty="0" smtClean="0"/>
              <a:t>原則</a:t>
            </a:r>
            <a:r>
              <a:rPr lang="zh-TW" altLang="en-US" dirty="0" smtClean="0"/>
              <a:t>。</a:t>
            </a:r>
            <a:r>
              <a:rPr lang="zh-TW" altLang="zh-TW" dirty="0"/>
              <a:t>注意到通過元件的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均一</a:t>
            </a:r>
            <a:r>
              <a:rPr lang="zh-TW" altLang="zh-TW" dirty="0"/>
              <a:t>是平衡的要求。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9703672"/>
              </p:ext>
            </p:extLst>
          </p:nvPr>
        </p:nvGraphicFramePr>
        <p:xfrm>
          <a:off x="6791929" y="1628800"/>
          <a:ext cx="516375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17" name="Equation" r:id="rId3" imgW="253780" imgH="152268" progId="Equation.DSMT4">
                  <p:embed/>
                </p:oleObj>
              </mc:Choice>
              <mc:Fallback>
                <p:oleObj name="Equation" r:id="rId3" imgW="253780" imgH="152268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1929" y="1628800"/>
                        <a:ext cx="516375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4368252"/>
              </p:ext>
            </p:extLst>
          </p:nvPr>
        </p:nvGraphicFramePr>
        <p:xfrm>
          <a:off x="5004048" y="2365200"/>
          <a:ext cx="57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18" name="Equation" r:id="rId5" imgW="266469" imgH="203024" progId="Equation.DSMT4">
                  <p:embed/>
                </p:oleObj>
              </mc:Choice>
              <mc:Fallback>
                <p:oleObj name="Equation" r:id="rId5" imgW="266469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2365200"/>
                        <a:ext cx="57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501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3.10  </a:t>
            </a:r>
            <a:r>
              <a:rPr lang="zh-TW" altLang="zh-TW" dirty="0"/>
              <a:t>異質接面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20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874" y="1171482"/>
            <a:ext cx="5230921" cy="520984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130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3.10  </a:t>
            </a:r>
            <a:r>
              <a:rPr lang="zh-TW" altLang="zh-TW" dirty="0"/>
              <a:t>異質接面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從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到</a:t>
            </a:r>
            <a:r>
              <a:rPr lang="en-US" altLang="zh-TW" dirty="0" smtClean="0"/>
              <a:t>   </a:t>
            </a:r>
            <a:r>
              <a:rPr lang="zh-TW" altLang="zh-TW" dirty="0" smtClean="0"/>
              <a:t>，</a:t>
            </a:r>
            <a:r>
              <a:rPr lang="zh-TW" altLang="zh-TW" dirty="0"/>
              <a:t>電洞注入的位障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</a:t>
            </a:r>
            <a:r>
              <a:rPr lang="zh-TW" altLang="zh-TW" dirty="0" smtClean="0"/>
              <a:t>大於</a:t>
            </a:r>
            <a:r>
              <a:rPr lang="zh-TW" altLang="zh-TW" dirty="0"/>
              <a:t>電子</a:t>
            </a:r>
            <a:r>
              <a:rPr lang="zh-TW" altLang="zh-TW" dirty="0" smtClean="0"/>
              <a:t>從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到</a:t>
            </a:r>
            <a:r>
              <a:rPr lang="en-US" altLang="zh-TW" dirty="0" smtClean="0"/>
              <a:t>   </a:t>
            </a:r>
            <a:r>
              <a:rPr lang="zh-TW" altLang="zh-TW" dirty="0" smtClean="0"/>
              <a:t>注</a:t>
            </a:r>
            <a:endParaRPr lang="en-US" altLang="zh-TW" dirty="0" smtClean="0"/>
          </a:p>
          <a:p>
            <a:r>
              <a:rPr lang="zh-TW" altLang="zh-TW" dirty="0" smtClean="0"/>
              <a:t>入</a:t>
            </a:r>
            <a:r>
              <a:rPr lang="zh-TW" altLang="zh-TW" dirty="0"/>
              <a:t>的位</a:t>
            </a:r>
            <a:r>
              <a:rPr lang="zh-TW" altLang="zh-TW" dirty="0" smtClean="0"/>
              <a:t>障</a:t>
            </a:r>
            <a:r>
              <a:rPr lang="en-US" altLang="zh-TW" dirty="0" smtClean="0"/>
              <a:t>                 </a:t>
            </a:r>
            <a:r>
              <a:rPr lang="zh-TW" altLang="zh-TW" dirty="0" smtClean="0"/>
              <a:t>。</a:t>
            </a:r>
            <a:r>
              <a:rPr lang="zh-TW" altLang="zh-TW" dirty="0"/>
              <a:t>在順向偏壓下，電流將主要</a:t>
            </a:r>
            <a:r>
              <a:rPr lang="zh-TW" altLang="zh-TW" dirty="0" smtClean="0"/>
              <a:t>由</a:t>
            </a:r>
            <a:r>
              <a:rPr lang="en-US" altLang="zh-TW" dirty="0" smtClean="0"/>
              <a:t>    </a:t>
            </a:r>
            <a:r>
              <a:rPr lang="zh-TW" altLang="zh-TW" dirty="0"/>
              <a:t>側到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側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電子注入</a:t>
            </a:r>
            <a:r>
              <a:rPr lang="zh-TW" altLang="zh-TW" dirty="0" smtClean="0"/>
              <a:t>。</a:t>
            </a:r>
            <a:r>
              <a:rPr lang="en-US" altLang="zh-TW" dirty="0" smtClean="0"/>
              <a:t>       </a:t>
            </a:r>
            <a:r>
              <a:rPr lang="zh-TW" altLang="zh-TW" dirty="0"/>
              <a:t>增加位障抵抗電洞，且</a:t>
            </a: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減少</a:t>
            </a:r>
            <a:r>
              <a:rPr lang="zh-TW" altLang="zh-TW" dirty="0"/>
              <a:t>位障抵抗</a:t>
            </a:r>
            <a:r>
              <a:rPr lang="zh-TW" altLang="zh-TW" dirty="0" smtClean="0"/>
              <a:t>電</a:t>
            </a:r>
            <a:endParaRPr lang="en-US" altLang="zh-TW" dirty="0" smtClean="0"/>
          </a:p>
          <a:p>
            <a:r>
              <a:rPr lang="zh-TW" altLang="zh-TW" dirty="0" smtClean="0"/>
              <a:t>子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4061728"/>
              </p:ext>
            </p:extLst>
          </p:nvPr>
        </p:nvGraphicFramePr>
        <p:xfrm>
          <a:off x="1309180" y="1196752"/>
          <a:ext cx="382500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86" name="Equation" r:id="rId3" imgW="190417" imgH="152334" progId="Equation.DSMT4">
                  <p:embed/>
                </p:oleObj>
              </mc:Choice>
              <mc:Fallback>
                <p:oleObj name="Equation" r:id="rId3" imgW="190417" imgH="15233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9180" y="1196752"/>
                        <a:ext cx="382500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3838207"/>
              </p:ext>
            </p:extLst>
          </p:nvPr>
        </p:nvGraphicFramePr>
        <p:xfrm>
          <a:off x="1907744" y="1124784"/>
          <a:ext cx="3780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87" name="Equation" r:id="rId5" imgW="190417" imgH="190417" progId="Equation.DSMT4">
                  <p:embed/>
                </p:oleObj>
              </mc:Choice>
              <mc:Fallback>
                <p:oleObj name="Equation" r:id="rId5" imgW="190417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44" y="1124784"/>
                        <a:ext cx="3780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4361969"/>
              </p:ext>
            </p:extLst>
          </p:nvPr>
        </p:nvGraphicFramePr>
        <p:xfrm>
          <a:off x="4608000" y="1080000"/>
          <a:ext cx="1439144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88" name="Equation" r:id="rId7" imgW="698197" imgH="203112" progId="Equation.DSMT4">
                  <p:embed/>
                </p:oleObj>
              </mc:Choice>
              <mc:Fallback>
                <p:oleObj name="Equation" r:id="rId7" imgW="698197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8000" y="1080000"/>
                        <a:ext cx="1439144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107443"/>
              </p:ext>
            </p:extLst>
          </p:nvPr>
        </p:nvGraphicFramePr>
        <p:xfrm>
          <a:off x="7488000" y="1124744"/>
          <a:ext cx="4347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89" name="Equation" r:id="rId9" imgW="215713" imgH="190335" progId="Equation.DSMT4">
                  <p:embed/>
                </p:oleObj>
              </mc:Choice>
              <mc:Fallback>
                <p:oleObj name="Equation" r:id="rId9" imgW="215713" imgH="190335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8000" y="1124744"/>
                        <a:ext cx="4347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4249690"/>
              </p:ext>
            </p:extLst>
          </p:nvPr>
        </p:nvGraphicFramePr>
        <p:xfrm>
          <a:off x="8046000" y="1213200"/>
          <a:ext cx="36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90" name="Equation" r:id="rId11" imgW="190417" imgH="152334" progId="Equation.DSMT4">
                  <p:embed/>
                </p:oleObj>
              </mc:Choice>
              <mc:Fallback>
                <p:oleObj name="Equation" r:id="rId11" imgW="190417" imgH="15233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6000" y="1213200"/>
                        <a:ext cx="360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3742764"/>
              </p:ext>
            </p:extLst>
          </p:nvPr>
        </p:nvGraphicFramePr>
        <p:xfrm>
          <a:off x="1620000" y="1502832"/>
          <a:ext cx="1439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91" name="Equation" r:id="rId12" imgW="698197" imgH="203112" progId="Equation.DSMT4">
                  <p:embed/>
                </p:oleObj>
              </mc:Choice>
              <mc:Fallback>
                <p:oleObj name="Equation" r:id="rId12" imgW="698197" imgH="20311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0000" y="1502832"/>
                        <a:ext cx="1439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222585"/>
              </p:ext>
            </p:extLst>
          </p:nvPr>
        </p:nvGraphicFramePr>
        <p:xfrm>
          <a:off x="7164288" y="1556792"/>
          <a:ext cx="4347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92" name="Equation" r:id="rId14" imgW="215713" imgH="190335" progId="Equation.DSMT4">
                  <p:embed/>
                </p:oleObj>
              </mc:Choice>
              <mc:Fallback>
                <p:oleObj name="Equation" r:id="rId14" imgW="215713" imgH="190335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288" y="1556792"/>
                        <a:ext cx="4347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8536924"/>
              </p:ext>
            </p:extLst>
          </p:nvPr>
        </p:nvGraphicFramePr>
        <p:xfrm>
          <a:off x="8100432" y="1628800"/>
          <a:ext cx="36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93" name="Equation" r:id="rId15" imgW="190417" imgH="152334" progId="Equation.DSMT4">
                  <p:embed/>
                </p:oleObj>
              </mc:Choice>
              <mc:Fallback>
                <p:oleObj name="Equation" r:id="rId15" imgW="190417" imgH="152334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0432" y="1628800"/>
                        <a:ext cx="360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7195681"/>
              </p:ext>
            </p:extLst>
          </p:nvPr>
        </p:nvGraphicFramePr>
        <p:xfrm>
          <a:off x="2240379" y="1952880"/>
          <a:ext cx="60342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94" name="Equation" r:id="rId16" imgW="304536" imgH="203024" progId="Equation.DSMT4">
                  <p:embed/>
                </p:oleObj>
              </mc:Choice>
              <mc:Fallback>
                <p:oleObj name="Equation" r:id="rId16" imgW="304536" imgH="203024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0379" y="1952880"/>
                        <a:ext cx="60342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940352"/>
              </p:ext>
            </p:extLst>
          </p:nvPr>
        </p:nvGraphicFramePr>
        <p:xfrm>
          <a:off x="5856216" y="1952880"/>
          <a:ext cx="660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95" name="Equation" r:id="rId18" imgW="330057" imgH="203112" progId="Equation.DSMT4">
                  <p:embed/>
                </p:oleObj>
              </mc:Choice>
              <mc:Fallback>
                <p:oleObj name="Equation" r:id="rId18" imgW="330057" imgH="203112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6216" y="1952880"/>
                        <a:ext cx="660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890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3.11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發光</a:t>
            </a:r>
            <a:r>
              <a:rPr lang="zh-TW" altLang="zh-TW" dirty="0"/>
              <a:t>二極體：原理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A. </a:t>
            </a:r>
            <a:r>
              <a:rPr lang="zh-TW" altLang="zh-TW" sz="2800" dirty="0" smtClean="0"/>
              <a:t>同</a:t>
            </a:r>
            <a:r>
              <a:rPr lang="zh-TW" altLang="zh-TW" sz="2800" dirty="0"/>
              <a:t>質接面</a:t>
            </a:r>
            <a:r>
              <a:rPr lang="en-US" altLang="zh-TW" sz="2800" dirty="0" smtClean="0"/>
              <a:t>LED</a:t>
            </a:r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繪製</a:t>
            </a:r>
            <a:r>
              <a:rPr lang="zh-TW" altLang="zh-TW" dirty="0"/>
              <a:t>能帶圖讓整個元件的費米能階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側</a:t>
            </a:r>
            <a:r>
              <a:rPr lang="zh-TW" altLang="zh-TW" dirty="0"/>
              <a:t>和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側</a:t>
            </a:r>
            <a:r>
              <a:rPr lang="zh-TW" altLang="zh-TW" dirty="0"/>
              <a:t>上</a:t>
            </a:r>
            <a:r>
              <a:rPr lang="zh-TW" altLang="zh-TW" dirty="0" smtClean="0"/>
              <a:t>的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和</a:t>
            </a:r>
            <a:endParaRPr lang="en-US" altLang="zh-TW" dirty="0" smtClean="0"/>
          </a:p>
          <a:p>
            <a:r>
              <a:rPr lang="en-US" altLang="zh-TW" dirty="0" smtClean="0"/>
              <a:t>      </a:t>
            </a:r>
            <a:r>
              <a:rPr lang="zh-TW" altLang="zh-TW" dirty="0" smtClean="0"/>
              <a:t>維持</a:t>
            </a:r>
            <a:r>
              <a:rPr lang="zh-TW" altLang="zh-TW" dirty="0"/>
              <a:t>均一，這個要求是在平衡且不外加偏壓下。</a:t>
            </a:r>
            <a:endParaRPr lang="zh-TW" altLang="en-US" dirty="0"/>
          </a:p>
        </p:txBody>
      </p:sp>
      <p:pic>
        <p:nvPicPr>
          <p:cNvPr id="3225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7564332" cy="360099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0363130"/>
              </p:ext>
            </p:extLst>
          </p:nvPr>
        </p:nvGraphicFramePr>
        <p:xfrm>
          <a:off x="5598000" y="5508000"/>
          <a:ext cx="36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15" name="Equation" r:id="rId4" imgW="190417" imgH="152334" progId="Equation.DSMT4">
                  <p:embed/>
                </p:oleObj>
              </mc:Choice>
              <mc:Fallback>
                <p:oleObj name="Equation" r:id="rId4" imgW="190417" imgH="15233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8000" y="5508000"/>
                        <a:ext cx="360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9191774"/>
              </p:ext>
            </p:extLst>
          </p:nvPr>
        </p:nvGraphicFramePr>
        <p:xfrm>
          <a:off x="6512724" y="5481264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16" name="Equation" r:id="rId6" imgW="177569" imgH="152202" progId="Equation.DSMT4">
                  <p:embed/>
                </p:oleObj>
              </mc:Choice>
              <mc:Fallback>
                <p:oleObj name="Equation" r:id="rId6" imgW="177569" imgH="15220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2724" y="5481264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3394491"/>
              </p:ext>
            </p:extLst>
          </p:nvPr>
        </p:nvGraphicFramePr>
        <p:xfrm>
          <a:off x="7736860" y="5400000"/>
          <a:ext cx="57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17" name="Equation" r:id="rId8" imgW="304668" imgH="228501" progId="Equation.DSMT4">
                  <p:embed/>
                </p:oleObj>
              </mc:Choice>
              <mc:Fallback>
                <p:oleObj name="Equation" r:id="rId8" imgW="304668" imgH="228501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6860" y="5400000"/>
                        <a:ext cx="57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2773652"/>
              </p:ext>
            </p:extLst>
          </p:nvPr>
        </p:nvGraphicFramePr>
        <p:xfrm>
          <a:off x="330122" y="5805264"/>
          <a:ext cx="603428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18" name="Equation" r:id="rId10" imgW="304536" imgH="203024" progId="Equation.DSMT4">
                  <p:embed/>
                </p:oleObj>
              </mc:Choice>
              <mc:Fallback>
                <p:oleObj name="Equation" r:id="rId10" imgW="304536" imgH="20302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122" y="5805264"/>
                        <a:ext cx="603428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435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3.11  </a:t>
            </a:r>
            <a:r>
              <a:rPr lang="zh-TW" altLang="zh-TW" dirty="0"/>
              <a:t>發光二極體：原理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B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異質</a:t>
            </a:r>
            <a:r>
              <a:rPr lang="zh-TW" altLang="zh-TW" sz="2800" dirty="0"/>
              <a:t>結構高亮度</a:t>
            </a:r>
            <a:r>
              <a:rPr lang="en-US" altLang="zh-TW" sz="2800" dirty="0" smtClean="0"/>
              <a:t>LED</a:t>
            </a:r>
          </a:p>
          <a:p>
            <a:endParaRPr lang="zh-TW" altLang="en-US" dirty="0"/>
          </a:p>
        </p:txBody>
      </p:sp>
      <p:pic>
        <p:nvPicPr>
          <p:cNvPr id="323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84784"/>
            <a:ext cx="4815152" cy="511256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30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3.11  </a:t>
            </a:r>
            <a:r>
              <a:rPr lang="zh-TW" altLang="zh-TW" dirty="0"/>
              <a:t>發光二極體：原理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半導體</a:t>
            </a:r>
            <a:r>
              <a:rPr lang="en-US" altLang="zh-TW" dirty="0" smtClean="0"/>
              <a:t>                                    </a:t>
            </a:r>
            <a:r>
              <a:rPr lang="zh-TW" altLang="zh-TW" dirty="0" smtClean="0"/>
              <a:t>之</a:t>
            </a:r>
            <a:r>
              <a:rPr lang="en-US" altLang="zh-TW" dirty="0" smtClean="0"/>
              <a:t>               </a:t>
            </a:r>
            <a:r>
              <a:rPr lang="zh-TW" altLang="zh-TW" dirty="0" smtClean="0"/>
              <a:t>且</a:t>
            </a:r>
            <a:r>
              <a:rPr lang="en-US" altLang="zh-TW" dirty="0" err="1"/>
              <a:t>GaAs</a:t>
            </a:r>
            <a:r>
              <a:rPr lang="zh-TW" altLang="zh-TW" dirty="0"/>
              <a:t>之</a:t>
            </a:r>
            <a:r>
              <a:rPr lang="en-US" altLang="zh-TW" dirty="0"/>
              <a:t> </a:t>
            </a:r>
            <a:r>
              <a:rPr lang="en-US" altLang="zh-TW" dirty="0" smtClean="0"/>
              <a:t>          </a:t>
            </a:r>
          </a:p>
          <a:p>
            <a:r>
              <a:rPr lang="zh-TW" altLang="zh-TW" dirty="0" smtClean="0"/>
              <a:t>，</a:t>
            </a:r>
            <a:r>
              <a:rPr lang="zh-TW" altLang="zh-TW" dirty="0"/>
              <a:t>有一</a:t>
            </a:r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異質</a:t>
            </a:r>
            <a:r>
              <a:rPr lang="zh-TW" altLang="zh-TW" dirty="0"/>
              <a:t>接面在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         </a:t>
            </a:r>
            <a:r>
              <a:rPr lang="zh-TW" altLang="zh-TW" dirty="0" smtClean="0"/>
              <a:t>之間</a:t>
            </a:r>
            <a:r>
              <a:rPr lang="zh-TW" altLang="zh-TW" dirty="0"/>
              <a:t>，</a:t>
            </a:r>
            <a:r>
              <a:rPr lang="en-US" altLang="zh-TW" dirty="0"/>
              <a:t> </a:t>
            </a:r>
            <a:r>
              <a:rPr lang="en-US" altLang="zh-TW" dirty="0" smtClean="0"/>
              <a:t>           </a:t>
            </a:r>
            <a:r>
              <a:rPr lang="zh-TW" altLang="zh-TW" dirty="0" smtClean="0"/>
              <a:t>區</a:t>
            </a:r>
            <a:endParaRPr lang="en-US" altLang="zh-TW" dirty="0" smtClean="0"/>
          </a:p>
          <a:p>
            <a:r>
              <a:rPr lang="zh-TW" altLang="zh-TW" dirty="0" smtClean="0"/>
              <a:t>為</a:t>
            </a:r>
            <a:r>
              <a:rPr lang="zh-TW" altLang="zh-TW" dirty="0"/>
              <a:t>一薄層，典型地為幾微米，並為輕摻雜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貫穿</a:t>
            </a:r>
            <a:r>
              <a:rPr lang="zh-TW" altLang="zh-TW" dirty="0"/>
              <a:t>整個元件的費米能階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是</a:t>
            </a:r>
            <a:r>
              <a:rPr lang="zh-TW" altLang="zh-TW" dirty="0"/>
              <a:t>連續</a:t>
            </a:r>
            <a:r>
              <a:rPr lang="zh-TW" altLang="zh-TW" dirty="0" smtClean="0"/>
              <a:t>的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499712"/>
              </p:ext>
            </p:extLst>
          </p:nvPr>
        </p:nvGraphicFramePr>
        <p:xfrm>
          <a:off x="1944000" y="1098000"/>
          <a:ext cx="2740286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14" name="Equation" r:id="rId3" imgW="1320227" imgH="203112" progId="Equation.DSMT4">
                  <p:embed/>
                </p:oleObj>
              </mc:Choice>
              <mc:Fallback>
                <p:oleObj name="Equation" r:id="rId3" imgW="1320227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4000" y="1098000"/>
                        <a:ext cx="2740286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530004"/>
              </p:ext>
            </p:extLst>
          </p:nvPr>
        </p:nvGraphicFramePr>
        <p:xfrm>
          <a:off x="5040000" y="1124744"/>
          <a:ext cx="115575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15" name="Equation" r:id="rId5" imgW="634725" imgH="228501" progId="Equation.DSMT4">
                  <p:embed/>
                </p:oleObj>
              </mc:Choice>
              <mc:Fallback>
                <p:oleObj name="Equation" r:id="rId5" imgW="634725" imgH="228501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0000" y="1124744"/>
                        <a:ext cx="115575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0804768"/>
              </p:ext>
            </p:extLst>
          </p:nvPr>
        </p:nvGraphicFramePr>
        <p:xfrm>
          <a:off x="7470000" y="1098000"/>
          <a:ext cx="1368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16" name="Equation" r:id="rId7" imgW="723586" imgH="228501" progId="Equation.DSMT4">
                  <p:embed/>
                </p:oleObj>
              </mc:Choice>
              <mc:Fallback>
                <p:oleObj name="Equation" r:id="rId7" imgW="723586" imgH="228501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0000" y="1098000"/>
                        <a:ext cx="1368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7155356"/>
              </p:ext>
            </p:extLst>
          </p:nvPr>
        </p:nvGraphicFramePr>
        <p:xfrm>
          <a:off x="1331640" y="1466832"/>
          <a:ext cx="675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17" name="Equation" r:id="rId9" imgW="342751" imgH="228501" progId="Equation.DSMT4">
                  <p:embed/>
                </p:oleObj>
              </mc:Choice>
              <mc:Fallback>
                <p:oleObj name="Equation" r:id="rId9" imgW="342751" imgH="228501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466832"/>
                        <a:ext cx="675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6389115"/>
              </p:ext>
            </p:extLst>
          </p:nvPr>
        </p:nvGraphicFramePr>
        <p:xfrm>
          <a:off x="3563888" y="1484784"/>
          <a:ext cx="1494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18" name="Equation" r:id="rId11" imgW="787400" imgH="228600" progId="Equation.DSMT4">
                  <p:embed/>
                </p:oleObj>
              </mc:Choice>
              <mc:Fallback>
                <p:oleObj name="Equation" r:id="rId11" imgW="787400" imgH="2286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1484784"/>
                        <a:ext cx="1494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079665"/>
              </p:ext>
            </p:extLst>
          </p:nvPr>
        </p:nvGraphicFramePr>
        <p:xfrm>
          <a:off x="5310200" y="1556792"/>
          <a:ext cx="106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19" name="Equation" r:id="rId13" imgW="558800" imgH="190500" progId="Equation.DSMT4">
                  <p:embed/>
                </p:oleObj>
              </mc:Choice>
              <mc:Fallback>
                <p:oleObj name="Equation" r:id="rId13" imgW="558800" imgH="1905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0200" y="1556792"/>
                        <a:ext cx="106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4723407"/>
              </p:ext>
            </p:extLst>
          </p:nvPr>
        </p:nvGraphicFramePr>
        <p:xfrm>
          <a:off x="7254000" y="1566000"/>
          <a:ext cx="100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20" name="Equation" r:id="rId15" imgW="533169" imgH="190417" progId="Equation.DSMT4">
                  <p:embed/>
                </p:oleObj>
              </mc:Choice>
              <mc:Fallback>
                <p:oleObj name="Equation" r:id="rId15" imgW="533169" imgH="190417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4000" y="1566000"/>
                        <a:ext cx="100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354833"/>
              </p:ext>
            </p:extLst>
          </p:nvPr>
        </p:nvGraphicFramePr>
        <p:xfrm>
          <a:off x="4355976" y="2365200"/>
          <a:ext cx="57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21" name="Equation" r:id="rId17" imgW="266469" imgH="203024" progId="Equation.DSMT4">
                  <p:embed/>
                </p:oleObj>
              </mc:Choice>
              <mc:Fallback>
                <p:oleObj name="Equation" r:id="rId17" imgW="266469" imgH="203024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2365200"/>
                        <a:ext cx="57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951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3.11  </a:t>
            </a:r>
            <a:r>
              <a:rPr lang="zh-TW" altLang="zh-TW" dirty="0"/>
              <a:t>發光二極體：原理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C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輸出</a:t>
            </a:r>
            <a:r>
              <a:rPr lang="zh-TW" altLang="zh-TW" sz="2800" dirty="0"/>
              <a:t>光譜</a:t>
            </a:r>
            <a:endParaRPr lang="zh-TW" altLang="en-US" sz="2800" dirty="0"/>
          </a:p>
        </p:txBody>
      </p:sp>
      <p:pic>
        <p:nvPicPr>
          <p:cNvPr id="325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092" y="1677541"/>
            <a:ext cx="7151815" cy="446449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839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3.11  </a:t>
            </a:r>
            <a:r>
              <a:rPr lang="zh-TW" altLang="zh-TW" dirty="0"/>
              <a:t>發光二極體：原理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26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51" y="1700808"/>
            <a:ext cx="7608297" cy="403244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883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3.11  </a:t>
            </a:r>
            <a:r>
              <a:rPr lang="zh-TW" altLang="zh-TW" dirty="0"/>
              <a:t>發光二極體：原理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通常</a:t>
            </a:r>
            <a:r>
              <a:rPr lang="zh-TW" altLang="zh-TW" dirty="0"/>
              <a:t>描述具有直接帶隙活性區之</a:t>
            </a:r>
            <a:r>
              <a:rPr lang="en-US" altLang="zh-TW" dirty="0"/>
              <a:t>LED</a:t>
            </a:r>
            <a:r>
              <a:rPr lang="zh-TW" altLang="zh-TW" dirty="0"/>
              <a:t>，其光子能量的峰</a:t>
            </a:r>
            <a:r>
              <a:rPr lang="zh-TW" altLang="zh-TW" dirty="0" smtClean="0"/>
              <a:t>值</a:t>
            </a:r>
            <a:endParaRPr lang="en-US" altLang="zh-TW" dirty="0" smtClean="0"/>
          </a:p>
          <a:p>
            <a:r>
              <a:rPr lang="zh-TW" altLang="zh-TW" dirty="0" smtClean="0"/>
              <a:t>發射頻率</a:t>
            </a:r>
            <a:r>
              <a:rPr lang="en-US" altLang="zh-TW" dirty="0" smtClean="0"/>
              <a:t>      </a:t>
            </a:r>
            <a:r>
              <a:rPr lang="zh-TW" altLang="zh-TW" dirty="0"/>
              <a:t>和頻譜寬度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pPr>
              <a:lnSpc>
                <a:spcPts val="800"/>
              </a:lnSpc>
            </a:pPr>
            <a:endParaRPr lang="zh-TW" altLang="zh-TW" dirty="0"/>
          </a:p>
          <a:p>
            <a:r>
              <a:rPr lang="en-US" altLang="zh-TW" dirty="0" smtClean="0"/>
              <a:t>                                                    </a:t>
            </a:r>
            <a:r>
              <a:rPr lang="zh-TW" altLang="zh-TW" dirty="0" smtClean="0"/>
              <a:t>且</a:t>
            </a:r>
            <a:r>
              <a:rPr lang="en-US" altLang="zh-TW" dirty="0" smtClean="0"/>
              <a:t>                                        (</a:t>
            </a:r>
            <a:r>
              <a:rPr lang="en-US" altLang="zh-TW" dirty="0"/>
              <a:t>3.11.1</a:t>
            </a:r>
            <a:r>
              <a:rPr lang="en-US" altLang="zh-TW" dirty="0" smtClean="0"/>
              <a:t>)</a:t>
            </a:r>
          </a:p>
          <a:p>
            <a:pPr>
              <a:lnSpc>
                <a:spcPts val="800"/>
              </a:lnSpc>
            </a:pPr>
            <a:endParaRPr lang="en-US" altLang="zh-TW" dirty="0" smtClean="0"/>
          </a:p>
          <a:p>
            <a:r>
              <a:rPr lang="zh-TW" altLang="zh-TW" dirty="0" smtClean="0"/>
              <a:t>其中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數值因子，一般是介於</a:t>
            </a:r>
            <a:r>
              <a:rPr lang="en-US" altLang="zh-TW" dirty="0"/>
              <a:t>1.5</a:t>
            </a:r>
            <a:r>
              <a:rPr lang="zh-TW" altLang="zh-TW" dirty="0"/>
              <a:t>和</a:t>
            </a:r>
            <a:r>
              <a:rPr lang="en-US" altLang="zh-TW" dirty="0"/>
              <a:t>3.5</a:t>
            </a:r>
            <a:r>
              <a:rPr lang="zh-TW" altLang="zh-TW" dirty="0" smtClean="0"/>
              <a:t>之間</a:t>
            </a:r>
            <a:r>
              <a:rPr lang="zh-TW" altLang="en-US" dirty="0" smtClean="0"/>
              <a:t>。</a:t>
            </a:r>
            <a:r>
              <a:rPr lang="zh-TW" altLang="zh-TW" dirty="0"/>
              <a:t>能隙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隨溫度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變化通常由瓦希尼方程式</a:t>
            </a:r>
            <a:r>
              <a:rPr lang="en-US" altLang="zh-TW" dirty="0"/>
              <a:t> (</a:t>
            </a:r>
            <a:r>
              <a:rPr lang="en-US" altLang="zh-TW" dirty="0" err="1"/>
              <a:t>Varshni</a:t>
            </a:r>
            <a:r>
              <a:rPr lang="en-US" altLang="zh-TW" dirty="0"/>
              <a:t> equation) </a:t>
            </a:r>
            <a:r>
              <a:rPr lang="zh-TW" altLang="zh-TW" dirty="0" smtClean="0"/>
              <a:t>表示</a:t>
            </a:r>
            <a:endParaRPr lang="en-US" altLang="zh-TW" dirty="0" smtClean="0"/>
          </a:p>
          <a:p>
            <a:pPr>
              <a:lnSpc>
                <a:spcPts val="8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3.11.2</a:t>
            </a:r>
            <a:r>
              <a:rPr lang="en-US" altLang="zh-TW" dirty="0" smtClean="0"/>
              <a:t>)</a:t>
            </a:r>
          </a:p>
          <a:p>
            <a:pPr>
              <a:lnSpc>
                <a:spcPts val="800"/>
              </a:lnSpc>
            </a:pPr>
            <a:endParaRPr lang="en-US" altLang="zh-TW" dirty="0" smtClean="0"/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為</a:t>
            </a:r>
            <a:r>
              <a:rPr lang="en-US" altLang="zh-TW" dirty="0" smtClean="0"/>
              <a:t>              </a:t>
            </a:r>
            <a:r>
              <a:rPr lang="zh-TW" altLang="zh-TW" dirty="0" smtClean="0"/>
              <a:t>的</a:t>
            </a:r>
            <a:r>
              <a:rPr lang="zh-TW" altLang="zh-TW" dirty="0"/>
              <a:t>能隙，</a:t>
            </a:r>
            <a:r>
              <a:rPr lang="zh-TW" altLang="zh-TW" dirty="0" smtClean="0"/>
              <a:t>且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各種半導體手冊中</a:t>
            </a:r>
            <a:r>
              <a:rPr lang="zh-TW" altLang="zh-TW" dirty="0" smtClean="0"/>
              <a:t>列出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特定材料常數。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7751006"/>
              </p:ext>
            </p:extLst>
          </p:nvPr>
        </p:nvGraphicFramePr>
        <p:xfrm>
          <a:off x="1671156" y="1520832"/>
          <a:ext cx="452572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38" name="Equation" r:id="rId3" imgW="228501" imgH="203112" progId="Equation.DSMT4">
                  <p:embed/>
                </p:oleObj>
              </mc:Choice>
              <mc:Fallback>
                <p:oleObj name="Equation" r:id="rId3" imgW="228501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1156" y="1520832"/>
                        <a:ext cx="452572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5829587"/>
              </p:ext>
            </p:extLst>
          </p:nvPr>
        </p:nvGraphicFramePr>
        <p:xfrm>
          <a:off x="3617952" y="1556792"/>
          <a:ext cx="52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39" name="Equation" r:id="rId5" imgW="279400" imgH="190500" progId="Equation.DSMT4">
                  <p:embed/>
                </p:oleObj>
              </mc:Choice>
              <mc:Fallback>
                <p:oleObj name="Equation" r:id="rId5" imgW="279400" imgH="1905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7952" y="1556792"/>
                        <a:ext cx="52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4758472"/>
              </p:ext>
            </p:extLst>
          </p:nvPr>
        </p:nvGraphicFramePr>
        <p:xfrm>
          <a:off x="2051720" y="1916832"/>
          <a:ext cx="1920000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0" name="Equation" r:id="rId7" imgW="990600" imgH="368300" progId="Equation.DSMT4">
                  <p:embed/>
                </p:oleObj>
              </mc:Choice>
              <mc:Fallback>
                <p:oleObj name="Equation" r:id="rId7" imgW="990600" imgH="3683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1916832"/>
                        <a:ext cx="1920000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8311756"/>
              </p:ext>
            </p:extLst>
          </p:nvPr>
        </p:nvGraphicFramePr>
        <p:xfrm>
          <a:off x="4932040" y="2096896"/>
          <a:ext cx="152742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1" name="Equation" r:id="rId9" imgW="774364" imgH="203112" progId="Equation.DSMT4">
                  <p:embed/>
                </p:oleObj>
              </mc:Choice>
              <mc:Fallback>
                <p:oleObj name="Equation" r:id="rId9" imgW="774364" imgH="203112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2096896"/>
                        <a:ext cx="152742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7023921"/>
              </p:ext>
            </p:extLst>
          </p:nvPr>
        </p:nvGraphicFramePr>
        <p:xfrm>
          <a:off x="990000" y="2826000"/>
          <a:ext cx="389647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2" name="Equation" r:id="rId11" imgW="215619" imgH="164885" progId="Equation.DSMT4">
                  <p:embed/>
                </p:oleObj>
              </mc:Choice>
              <mc:Fallback>
                <p:oleObj name="Equation" r:id="rId11" imgW="215619" imgH="164885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000" y="2826000"/>
                        <a:ext cx="389647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7741598"/>
              </p:ext>
            </p:extLst>
          </p:nvPr>
        </p:nvGraphicFramePr>
        <p:xfrm>
          <a:off x="7290000" y="2718000"/>
          <a:ext cx="506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3" name="Equation" r:id="rId13" imgW="253890" imgH="228501" progId="Equation.DSMT4">
                  <p:embed/>
                </p:oleObj>
              </mc:Choice>
              <mc:Fallback>
                <p:oleObj name="Equation" r:id="rId13" imgW="253890" imgH="228501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0000" y="2718000"/>
                        <a:ext cx="506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7251905"/>
              </p:ext>
            </p:extLst>
          </p:nvPr>
        </p:nvGraphicFramePr>
        <p:xfrm>
          <a:off x="3059832" y="3537096"/>
          <a:ext cx="1936098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4" name="Equation" r:id="rId15" imgW="1002865" imgH="393529" progId="Equation.DSMT4">
                  <p:embed/>
                </p:oleObj>
              </mc:Choice>
              <mc:Fallback>
                <p:oleObj name="Equation" r:id="rId15" imgW="1002865" imgH="393529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3537096"/>
                        <a:ext cx="1936098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8079340"/>
              </p:ext>
            </p:extLst>
          </p:nvPr>
        </p:nvGraphicFramePr>
        <p:xfrm>
          <a:off x="971600" y="4365104"/>
          <a:ext cx="558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5" name="Equation" r:id="rId17" imgW="291973" imgH="228501" progId="Equation.DSMT4">
                  <p:embed/>
                </p:oleObj>
              </mc:Choice>
              <mc:Fallback>
                <p:oleObj name="Equation" r:id="rId17" imgW="291973" imgH="228501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365104"/>
                        <a:ext cx="558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9918798"/>
              </p:ext>
            </p:extLst>
          </p:nvPr>
        </p:nvGraphicFramePr>
        <p:xfrm>
          <a:off x="1807016" y="4392000"/>
          <a:ext cx="1108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6" name="Equation" r:id="rId19" imgW="533169" imgH="190417" progId="Equation.DSMT4">
                  <p:embed/>
                </p:oleObj>
              </mc:Choice>
              <mc:Fallback>
                <p:oleObj name="Equation" r:id="rId19" imgW="533169" imgH="190417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7016" y="4392000"/>
                        <a:ext cx="1108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4738739"/>
              </p:ext>
            </p:extLst>
          </p:nvPr>
        </p:nvGraphicFramePr>
        <p:xfrm>
          <a:off x="4392024" y="4365104"/>
          <a:ext cx="39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7" name="Equation" r:id="rId21" imgW="190417" imgH="190417" progId="Equation.DSMT4">
                  <p:embed/>
                </p:oleObj>
              </mc:Choice>
              <mc:Fallback>
                <p:oleObj name="Equation" r:id="rId21" imgW="190417" imgH="190417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2024" y="4365104"/>
                        <a:ext cx="39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027665"/>
              </p:ext>
            </p:extLst>
          </p:nvPr>
        </p:nvGraphicFramePr>
        <p:xfrm>
          <a:off x="5040096" y="4365104"/>
          <a:ext cx="39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8" name="Equation" r:id="rId23" imgW="190417" imgH="190417" progId="Equation.DSMT4">
                  <p:embed/>
                </p:oleObj>
              </mc:Choice>
              <mc:Fallback>
                <p:oleObj name="Equation" r:id="rId23" imgW="190417" imgH="190417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0096" y="4365104"/>
                        <a:ext cx="39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922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3.11  </a:t>
            </a:r>
            <a:r>
              <a:rPr lang="zh-TW" altLang="zh-TW" dirty="0"/>
              <a:t>發光二極體：原理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對於</a:t>
            </a:r>
            <a:r>
              <a:rPr lang="zh-TW" altLang="zh-TW" dirty="0"/>
              <a:t>簡併摻雜接面，</a:t>
            </a:r>
            <a:r>
              <a:rPr lang="en-US" altLang="zh-TW" dirty="0"/>
              <a:t> </a:t>
            </a:r>
            <a:r>
              <a:rPr lang="zh-TW" altLang="en-US" dirty="0" smtClean="0"/>
              <a:t>  </a:t>
            </a:r>
            <a:r>
              <a:rPr lang="zh-TW" altLang="zh-TW" dirty="0" smtClean="0"/>
              <a:t>側</a:t>
            </a:r>
            <a:r>
              <a:rPr lang="zh-TW" altLang="zh-TW" dirty="0"/>
              <a:t>費米能階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側</a:t>
            </a:r>
            <a:r>
              <a:rPr lang="zh-TW" altLang="zh-TW" dirty="0"/>
              <a:t>費米能</a:t>
            </a:r>
            <a:r>
              <a:rPr lang="zh-TW" altLang="zh-TW" dirty="0" smtClean="0"/>
              <a:t>階</a:t>
            </a:r>
            <a:endParaRPr lang="en-US" altLang="zh-TW" dirty="0" smtClean="0"/>
          </a:p>
          <a:p>
            <a:r>
              <a:rPr lang="zh-TW" altLang="zh-TW" dirty="0" smtClean="0"/>
              <a:t>將</a:t>
            </a:r>
            <a:r>
              <a:rPr lang="zh-TW" altLang="zh-TW" dirty="0"/>
              <a:t>分別於</a:t>
            </a:r>
            <a:r>
              <a:rPr lang="en-US" altLang="zh-TW" dirty="0"/>
              <a:t>CB</a:t>
            </a:r>
            <a:r>
              <a:rPr lang="zh-TW" altLang="zh-TW" dirty="0"/>
              <a:t>和</a:t>
            </a:r>
            <a:r>
              <a:rPr lang="en-US" altLang="zh-TW" dirty="0"/>
              <a:t>VB</a:t>
            </a:r>
            <a:r>
              <a:rPr lang="zh-TW" altLang="zh-TW" dirty="0"/>
              <a:t>中。在大的順向偏壓下，接面周圍處活性</a:t>
            </a:r>
            <a:r>
              <a:rPr lang="zh-TW" altLang="zh-TW" dirty="0" smtClean="0"/>
              <a:t>區</a:t>
            </a:r>
            <a:endParaRPr lang="en-US" altLang="zh-TW" dirty="0" smtClean="0"/>
          </a:p>
          <a:p>
            <a:r>
              <a:rPr lang="zh-TW" altLang="zh-TW" dirty="0" smtClean="0"/>
              <a:t>在</a:t>
            </a:r>
            <a:r>
              <a:rPr lang="en-US" altLang="zh-TW" dirty="0"/>
              <a:t>CB</a:t>
            </a:r>
            <a:r>
              <a:rPr lang="zh-TW" altLang="zh-TW" dirty="0"/>
              <a:t>中可以有</a:t>
            </a:r>
            <a:r>
              <a:rPr lang="en-US" altLang="zh-TW" dirty="0"/>
              <a:t> </a:t>
            </a:r>
            <a:r>
              <a:rPr lang="zh-TW" altLang="zh-TW" dirty="0"/>
              <a:t>，在</a:t>
            </a:r>
            <a:r>
              <a:rPr lang="en-US" altLang="zh-TW" dirty="0"/>
              <a:t>VB</a:t>
            </a:r>
            <a:r>
              <a:rPr lang="zh-TW" altLang="zh-TW" dirty="0"/>
              <a:t>中</a:t>
            </a:r>
            <a:r>
              <a:rPr lang="zh-TW" altLang="zh-TW" dirty="0" smtClean="0"/>
              <a:t>有</a:t>
            </a:r>
            <a:r>
              <a:rPr lang="en-US" altLang="zh-TW" dirty="0" smtClean="0"/>
              <a:t>      </a:t>
            </a:r>
            <a:r>
              <a:rPr lang="zh-TW" altLang="en-US" dirty="0" smtClean="0"/>
              <a:t>。</a:t>
            </a:r>
            <a:r>
              <a:rPr lang="zh-TW" altLang="zh-TW" dirty="0"/>
              <a:t>能</a:t>
            </a:r>
            <a:r>
              <a:rPr lang="zh-TW" altLang="zh-TW" dirty="0" smtClean="0"/>
              <a:t>隙</a:t>
            </a:r>
            <a:r>
              <a:rPr lang="zh-TW" altLang="en-US" dirty="0" smtClean="0"/>
              <a:t>　 </a:t>
            </a:r>
            <a:r>
              <a:rPr lang="en-US" altLang="zh-TW" dirty="0" smtClean="0"/>
              <a:t> </a:t>
            </a:r>
            <a:r>
              <a:rPr lang="zh-TW" altLang="zh-TW" dirty="0"/>
              <a:t>比未摻雜晶體能隙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zh-TW" altLang="zh-TW" dirty="0" smtClean="0"/>
              <a:t>更窄</a:t>
            </a:r>
            <a:r>
              <a:rPr lang="zh-TW" altLang="en-US" dirty="0" smtClean="0"/>
              <a:t>。</a:t>
            </a:r>
            <a:r>
              <a:rPr lang="zh-TW" altLang="zh-TW" dirty="0" smtClean="0"/>
              <a:t>電子</a:t>
            </a:r>
            <a:r>
              <a:rPr lang="zh-TW" altLang="zh-TW" dirty="0"/>
              <a:t>佔據能態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從</a:t>
            </a:r>
            <a:r>
              <a:rPr lang="en-US" altLang="zh-TW" dirty="0"/>
              <a:t>CB</a:t>
            </a:r>
            <a:r>
              <a:rPr lang="zh-TW" altLang="zh-TW" dirty="0"/>
              <a:t>邊緣向上到</a:t>
            </a: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上方</a:t>
            </a:r>
            <a:r>
              <a:rPr lang="zh-TW" altLang="zh-TW" dirty="0"/>
              <a:t>約</a:t>
            </a:r>
            <a:r>
              <a:rPr lang="en-US" altLang="zh-TW" dirty="0"/>
              <a:t> </a:t>
            </a:r>
            <a:r>
              <a:rPr lang="en-US" altLang="zh-TW" dirty="0" smtClean="0"/>
              <a:t>            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zh-TW" dirty="0" smtClean="0"/>
              <a:t>發射</a:t>
            </a:r>
            <a:r>
              <a:rPr lang="zh-TW" altLang="zh-TW" dirty="0"/>
              <a:t>頻譜將從</a:t>
            </a:r>
            <a:r>
              <a:rPr lang="en-US" altLang="zh-TW" dirty="0"/>
              <a:t> </a:t>
            </a:r>
            <a:r>
              <a:rPr lang="en-US" altLang="zh-TW" dirty="0" smtClean="0"/>
              <a:t>            </a:t>
            </a:r>
            <a:r>
              <a:rPr lang="zh-TW" altLang="zh-TW" dirty="0" smtClean="0"/>
              <a:t>延伸</a:t>
            </a:r>
            <a:r>
              <a:rPr lang="zh-TW" altLang="zh-TW" dirty="0"/>
              <a:t>到大約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        </a:t>
            </a:r>
            <a:r>
              <a:rPr lang="zh-TW" altLang="zh-TW" dirty="0" smtClean="0"/>
              <a:t>，</a:t>
            </a:r>
            <a:r>
              <a:rPr lang="zh-TW" altLang="zh-TW" dirty="0"/>
              <a:t>所以寬度</a:t>
            </a:r>
            <a:r>
              <a:rPr lang="zh-TW" altLang="zh-TW" dirty="0" smtClean="0"/>
              <a:t>大</a:t>
            </a:r>
            <a:endParaRPr lang="en-US" altLang="zh-TW" dirty="0" smtClean="0"/>
          </a:p>
          <a:p>
            <a:r>
              <a:rPr lang="zh-TW" altLang="zh-TW" dirty="0" smtClean="0"/>
              <a:t>致是</a:t>
            </a:r>
            <a:r>
              <a:rPr lang="en-US" altLang="zh-TW" dirty="0" smtClean="0"/>
              <a:t>                     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9196360"/>
              </p:ext>
            </p:extLst>
          </p:nvPr>
        </p:nvGraphicFramePr>
        <p:xfrm>
          <a:off x="3743944" y="1180800"/>
          <a:ext cx="324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96" name="Equation" r:id="rId4" imgW="152268" imgH="152268" progId="Equation.DSMT4">
                  <p:embed/>
                </p:oleObj>
              </mc:Choice>
              <mc:Fallback>
                <p:oleObj name="Equation" r:id="rId4" imgW="152268" imgH="152268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3944" y="1180800"/>
                        <a:ext cx="324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0886910"/>
              </p:ext>
            </p:extLst>
          </p:nvPr>
        </p:nvGraphicFramePr>
        <p:xfrm>
          <a:off x="5544000" y="1108800"/>
          <a:ext cx="57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97" name="Equation" r:id="rId6" imgW="304668" imgH="228501" progId="Equation.DSMT4">
                  <p:embed/>
                </p:oleObj>
              </mc:Choice>
              <mc:Fallback>
                <p:oleObj name="Equation" r:id="rId6" imgW="304668" imgH="228501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4000" y="1108800"/>
                        <a:ext cx="57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9644198"/>
              </p:ext>
            </p:extLst>
          </p:nvPr>
        </p:nvGraphicFramePr>
        <p:xfrm>
          <a:off x="6277732" y="1196752"/>
          <a:ext cx="382500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98" name="Equation" r:id="rId8" imgW="190417" imgH="152334" progId="Equation.DSMT4">
                  <p:embed/>
                </p:oleObj>
              </mc:Choice>
              <mc:Fallback>
                <p:oleObj name="Equation" r:id="rId8" imgW="190417" imgH="15233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7732" y="1196752"/>
                        <a:ext cx="382500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3668141"/>
              </p:ext>
            </p:extLst>
          </p:nvPr>
        </p:nvGraphicFramePr>
        <p:xfrm>
          <a:off x="8100392" y="1098000"/>
          <a:ext cx="630857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99" name="Equation" r:id="rId10" imgW="304536" imgH="203024" progId="Equation.DSMT4">
                  <p:embed/>
                </p:oleObj>
              </mc:Choice>
              <mc:Fallback>
                <p:oleObj name="Equation" r:id="rId10" imgW="304536" imgH="20302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0392" y="1098000"/>
                        <a:ext cx="630857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0045953"/>
              </p:ext>
            </p:extLst>
          </p:nvPr>
        </p:nvGraphicFramePr>
        <p:xfrm>
          <a:off x="4065693" y="1944000"/>
          <a:ext cx="504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00" name="Equation" r:id="rId12" imgW="266584" imgH="228501" progId="Equation.DSMT4">
                  <p:embed/>
                </p:oleObj>
              </mc:Choice>
              <mc:Fallback>
                <p:oleObj name="Equation" r:id="rId12" imgW="266584" imgH="228501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5693" y="1944000"/>
                        <a:ext cx="504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8492815"/>
              </p:ext>
            </p:extLst>
          </p:nvPr>
        </p:nvGraphicFramePr>
        <p:xfrm>
          <a:off x="5472000" y="1962000"/>
          <a:ext cx="506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01" name="Equation" r:id="rId14" imgW="253890" imgH="228501" progId="Equation.DSMT4">
                  <p:embed/>
                </p:oleObj>
              </mc:Choice>
              <mc:Fallback>
                <p:oleObj name="Equation" r:id="rId14" imgW="253890" imgH="228501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2000" y="1962000"/>
                        <a:ext cx="506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5068743"/>
              </p:ext>
            </p:extLst>
          </p:nvPr>
        </p:nvGraphicFramePr>
        <p:xfrm>
          <a:off x="8370000" y="1944000"/>
          <a:ext cx="431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02" name="Equation" r:id="rId16" imgW="215806" imgH="228501" progId="Equation.DSMT4">
                  <p:embed/>
                </p:oleObj>
              </mc:Choice>
              <mc:Fallback>
                <p:oleObj name="Equation" r:id="rId16" imgW="215806" imgH="228501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70000" y="1944000"/>
                        <a:ext cx="431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6886176"/>
              </p:ext>
            </p:extLst>
          </p:nvPr>
        </p:nvGraphicFramePr>
        <p:xfrm>
          <a:off x="3240000" y="2384928"/>
          <a:ext cx="433714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03" name="Equation" r:id="rId18" imgW="215713" imgH="203024" progId="Equation.DSMT4">
                  <p:embed/>
                </p:oleObj>
              </mc:Choice>
              <mc:Fallback>
                <p:oleObj name="Equation" r:id="rId18" imgW="215713" imgH="203024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0000" y="2384928"/>
                        <a:ext cx="433714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6714231"/>
              </p:ext>
            </p:extLst>
          </p:nvPr>
        </p:nvGraphicFramePr>
        <p:xfrm>
          <a:off x="5868144" y="2366928"/>
          <a:ext cx="630857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04" name="Equation" r:id="rId20" imgW="304536" imgH="203024" progId="Equation.DSMT4">
                  <p:embed/>
                </p:oleObj>
              </mc:Choice>
              <mc:Fallback>
                <p:oleObj name="Equation" r:id="rId20" imgW="304536" imgH="203024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4" y="2366928"/>
                        <a:ext cx="630857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9997382"/>
              </p:ext>
            </p:extLst>
          </p:nvPr>
        </p:nvGraphicFramePr>
        <p:xfrm>
          <a:off x="7356432" y="2368800"/>
          <a:ext cx="1104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05" name="Equation" r:id="rId21" imgW="533169" imgH="203112" progId="Equation.DSMT4">
                  <p:embed/>
                </p:oleObj>
              </mc:Choice>
              <mc:Fallback>
                <p:oleObj name="Equation" r:id="rId21" imgW="533169" imgH="203112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6432" y="2368800"/>
                        <a:ext cx="1104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7781666"/>
              </p:ext>
            </p:extLst>
          </p:nvPr>
        </p:nvGraphicFramePr>
        <p:xfrm>
          <a:off x="2289600" y="2826000"/>
          <a:ext cx="102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06" name="Equation" r:id="rId23" imgW="545863" imgH="228501" progId="Equation.DSMT4">
                  <p:embed/>
                </p:oleObj>
              </mc:Choice>
              <mc:Fallback>
                <p:oleObj name="Equation" r:id="rId23" imgW="545863" imgH="228501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9600" y="2826000"/>
                        <a:ext cx="102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8131757"/>
              </p:ext>
            </p:extLst>
          </p:nvPr>
        </p:nvGraphicFramePr>
        <p:xfrm>
          <a:off x="4734000" y="2808000"/>
          <a:ext cx="210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07" name="Equation" r:id="rId25" imgW="1066800" imgH="228600" progId="Equation.DSMT4">
                  <p:embed/>
                </p:oleObj>
              </mc:Choice>
              <mc:Fallback>
                <p:oleObj name="Equation" r:id="rId25" imgW="1066800" imgH="228600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4000" y="2808000"/>
                        <a:ext cx="210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5923846"/>
              </p:ext>
            </p:extLst>
          </p:nvPr>
        </p:nvGraphicFramePr>
        <p:xfrm>
          <a:off x="992363" y="3212976"/>
          <a:ext cx="1707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08" name="Equation" r:id="rId27" imgW="787058" imgH="203112" progId="Equation.DSMT4">
                  <p:embed/>
                </p:oleObj>
              </mc:Choice>
              <mc:Fallback>
                <p:oleObj name="Equation" r:id="rId27" imgW="787058" imgH="203112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2363" y="3212976"/>
                        <a:ext cx="1707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8739" name="Picture 35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59" y="3861048"/>
            <a:ext cx="7725089" cy="208823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654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3.11.1  </a:t>
            </a:r>
            <a:r>
              <a:rPr lang="en-US" altLang="zh-TW" sz="2800" dirty="0" smtClean="0">
                <a:solidFill>
                  <a:srgbClr val="000066"/>
                </a:solidFill>
              </a:rPr>
              <a:t> LED</a:t>
            </a:r>
            <a:r>
              <a:rPr lang="zh-TW" altLang="zh-TW" sz="2800" dirty="0">
                <a:solidFill>
                  <a:srgbClr val="000066"/>
                </a:solidFill>
              </a:rPr>
              <a:t>光譜線寬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我們</a:t>
            </a:r>
            <a:r>
              <a:rPr lang="zh-TW" altLang="zh-TW" sz="2000" dirty="0"/>
              <a:t>知道，輸出波長分布與發射光子能量的分布有關，如圖</a:t>
            </a:r>
            <a:r>
              <a:rPr lang="en-US" altLang="zh-TW" sz="2000" dirty="0"/>
              <a:t>3.31</a:t>
            </a:r>
            <a:r>
              <a:rPr lang="zh-TW" altLang="zh-TW" sz="2000" dirty="0"/>
              <a:t>所示</a:t>
            </a:r>
            <a:r>
              <a:rPr lang="zh-TW" altLang="zh-TW" sz="2000" dirty="0" smtClean="0"/>
              <a:t>。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發射</a:t>
            </a:r>
            <a:r>
              <a:rPr lang="zh-TW" altLang="zh-TW" sz="2000" dirty="0"/>
              <a:t>光子</a:t>
            </a:r>
            <a:r>
              <a:rPr lang="zh-TW" altLang="zh-TW" sz="2000" dirty="0" smtClean="0"/>
              <a:t>能量</a:t>
            </a:r>
            <a:r>
              <a:rPr lang="en-US" altLang="zh-TW" sz="2000" dirty="0" smtClean="0"/>
              <a:t>    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假設光子能量之半高寬為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證明</a:t>
            </a:r>
            <a:r>
              <a:rPr lang="zh-TW" altLang="zh-TW" sz="2000" dirty="0" smtClean="0"/>
              <a:t>輸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出</a:t>
            </a:r>
            <a:r>
              <a:rPr lang="zh-TW" altLang="zh-TW" sz="2000" dirty="0"/>
              <a:t>頻譜中波長半高寬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為</a:t>
            </a:r>
            <a:endParaRPr lang="en-US" altLang="zh-TW" sz="2000" dirty="0" smtClean="0"/>
          </a:p>
          <a:p>
            <a:pPr>
              <a:lnSpc>
                <a:spcPts val="12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                                                                                                            (</a:t>
            </a:r>
            <a:r>
              <a:rPr lang="en-US" altLang="zh-TW" sz="2000" dirty="0"/>
              <a:t>3.11.3</a:t>
            </a:r>
            <a:r>
              <a:rPr lang="en-US" altLang="zh-TW" sz="2000" dirty="0" smtClean="0"/>
              <a:t>)</a:t>
            </a:r>
          </a:p>
          <a:p>
            <a:pPr>
              <a:lnSpc>
                <a:spcPts val="12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其中，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為</a:t>
            </a:r>
            <a:r>
              <a:rPr lang="zh-TW" altLang="zh-TW" sz="2000" dirty="0"/>
              <a:t>峰值波長。光通信</a:t>
            </a:r>
            <a:r>
              <a:rPr lang="en-US" altLang="zh-TW" sz="2000" dirty="0"/>
              <a:t>LED</a:t>
            </a:r>
            <a:r>
              <a:rPr lang="zh-TW" altLang="zh-TW" sz="2000" dirty="0"/>
              <a:t>工作在</a:t>
            </a:r>
            <a:r>
              <a:rPr lang="en-US" altLang="zh-TW" sz="2000" dirty="0"/>
              <a:t>1310 nm</a:t>
            </a:r>
            <a:r>
              <a:rPr lang="zh-TW" altLang="zh-TW" sz="2000" dirty="0"/>
              <a:t>和</a:t>
            </a:r>
            <a:r>
              <a:rPr lang="en-US" altLang="zh-TW" sz="2000" dirty="0"/>
              <a:t>300 K</a:t>
            </a:r>
            <a:r>
              <a:rPr lang="zh-TW" altLang="zh-TW" sz="2000" dirty="0"/>
              <a:t>時的光譜線寬</a:t>
            </a:r>
            <a:r>
              <a:rPr lang="zh-TW" altLang="zh-TW" sz="2000" dirty="0" smtClean="0"/>
              <a:t>為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何</a:t>
            </a:r>
            <a:r>
              <a:rPr lang="zh-TW" altLang="zh-TW" sz="2000" dirty="0"/>
              <a:t>？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首先考慮光子頻率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之間</a:t>
            </a:r>
            <a:r>
              <a:rPr lang="zh-TW" altLang="zh-TW" sz="2000" dirty="0"/>
              <a:t>的關係，</a:t>
            </a:r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其中</a:t>
            </a:r>
            <a:r>
              <a:rPr lang="en-US" altLang="zh-TW" sz="2000" dirty="0" smtClean="0"/>
              <a:t>      </a:t>
            </a:r>
            <a:r>
              <a:rPr lang="zh-TW" altLang="zh-TW" sz="2000" dirty="0"/>
              <a:t>為光子能量。我們可以微分此式如下</a:t>
            </a:r>
          </a:p>
          <a:p>
            <a:pPr>
              <a:lnSpc>
                <a:spcPts val="10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                                                                                                            (</a:t>
            </a:r>
            <a:r>
              <a:rPr lang="en-US" altLang="zh-TW" sz="2000" dirty="0"/>
              <a:t>3.11.4)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679414"/>
              </p:ext>
            </p:extLst>
          </p:nvPr>
        </p:nvGraphicFramePr>
        <p:xfrm>
          <a:off x="1962000" y="1484784"/>
          <a:ext cx="1212632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68" name="Equation" r:id="rId3" imgW="609336" imgH="177723" progId="Equation.DSMT4">
                  <p:embed/>
                </p:oleObj>
              </mc:Choice>
              <mc:Fallback>
                <p:oleObj name="Equation" r:id="rId3" imgW="609336" imgH="177723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2000" y="1484784"/>
                        <a:ext cx="1212632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8206195"/>
              </p:ext>
            </p:extLst>
          </p:nvPr>
        </p:nvGraphicFramePr>
        <p:xfrm>
          <a:off x="6210000" y="1484784"/>
          <a:ext cx="1421053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69" name="Equation" r:id="rId5" imgW="710891" imgH="177723" progId="Equation.DSMT4">
                  <p:embed/>
                </p:oleObj>
              </mc:Choice>
              <mc:Fallback>
                <p:oleObj name="Equation" r:id="rId5" imgW="710891" imgH="177723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0000" y="1484784"/>
                        <a:ext cx="1421053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1100393"/>
              </p:ext>
            </p:extLst>
          </p:nvPr>
        </p:nvGraphicFramePr>
        <p:xfrm>
          <a:off x="2743427" y="1844824"/>
          <a:ext cx="460421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70" name="Equation" r:id="rId7" imgW="253670" imgH="177569" progId="Equation.DSMT4">
                  <p:embed/>
                </p:oleObj>
              </mc:Choice>
              <mc:Fallback>
                <p:oleObj name="Equation" r:id="rId7" imgW="253670" imgH="177569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427" y="1844824"/>
                        <a:ext cx="460421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980722"/>
              </p:ext>
            </p:extLst>
          </p:nvPr>
        </p:nvGraphicFramePr>
        <p:xfrm>
          <a:off x="3707904" y="2204864"/>
          <a:ext cx="1351543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71" name="Equation" r:id="rId9" imgW="698500" imgH="330200" progId="Equation.DSMT4">
                  <p:embed/>
                </p:oleObj>
              </mc:Choice>
              <mc:Fallback>
                <p:oleObj name="Equation" r:id="rId9" imgW="698500" imgH="3302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2204864"/>
                        <a:ext cx="1351543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4134212"/>
              </p:ext>
            </p:extLst>
          </p:nvPr>
        </p:nvGraphicFramePr>
        <p:xfrm>
          <a:off x="1151656" y="2996952"/>
          <a:ext cx="324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72" name="Equation" r:id="rId11" imgW="190417" imgH="190417" progId="Equation.DSMT4">
                  <p:embed/>
                </p:oleObj>
              </mc:Choice>
              <mc:Fallback>
                <p:oleObj name="Equation" r:id="rId11" imgW="190417" imgH="190417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1656" y="2996952"/>
                        <a:ext cx="324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6595782"/>
              </p:ext>
            </p:extLst>
          </p:nvPr>
        </p:nvGraphicFramePr>
        <p:xfrm>
          <a:off x="2970000" y="4140000"/>
          <a:ext cx="325125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73" name="Equation" r:id="rId13" imgW="164957" imgH="152268" progId="Equation.DSMT4">
                  <p:embed/>
                </p:oleObj>
              </mc:Choice>
              <mc:Fallback>
                <p:oleObj name="Equation" r:id="rId13" imgW="164957" imgH="152268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0000" y="4140000"/>
                        <a:ext cx="325125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4488446"/>
              </p:ext>
            </p:extLst>
          </p:nvPr>
        </p:nvGraphicFramePr>
        <p:xfrm>
          <a:off x="3491880" y="4149080"/>
          <a:ext cx="288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74" name="Equation" r:id="rId15" imgW="177492" imgH="177492" progId="Equation.DSMT4">
                  <p:embed/>
                </p:oleObj>
              </mc:Choice>
              <mc:Fallback>
                <p:oleObj name="Equation" r:id="rId15" imgW="177492" imgH="177492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4149080"/>
                        <a:ext cx="288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363881"/>
              </p:ext>
            </p:extLst>
          </p:nvPr>
        </p:nvGraphicFramePr>
        <p:xfrm>
          <a:off x="3851920" y="4437112"/>
          <a:ext cx="1240457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75" name="Equation" r:id="rId17" imgW="634725" imgH="330057" progId="Equation.DSMT4">
                  <p:embed/>
                </p:oleObj>
              </mc:Choice>
              <mc:Fallback>
                <p:oleObj name="Equation" r:id="rId17" imgW="634725" imgH="330057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4437112"/>
                        <a:ext cx="1240457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488110"/>
              </p:ext>
            </p:extLst>
          </p:nvPr>
        </p:nvGraphicFramePr>
        <p:xfrm>
          <a:off x="899592" y="5220000"/>
          <a:ext cx="426316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76" name="Equation" r:id="rId19" imgW="241091" imgH="177646" progId="Equation.DSMT4">
                  <p:embed/>
                </p:oleObj>
              </mc:Choice>
              <mc:Fallback>
                <p:oleObj name="Equation" r:id="rId19" imgW="241091" imgH="177646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5220000"/>
                        <a:ext cx="426316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4941441"/>
              </p:ext>
            </p:extLst>
          </p:nvPr>
        </p:nvGraphicFramePr>
        <p:xfrm>
          <a:off x="3275856" y="5553312"/>
          <a:ext cx="2257200" cy="6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77" name="Equation" r:id="rId21" imgW="1257300" imgH="381000" progId="Equation.DSMT4">
                  <p:embed/>
                </p:oleObj>
              </mc:Choice>
              <mc:Fallback>
                <p:oleObj name="Equation" r:id="rId21" imgW="1257300" imgH="38100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5553312"/>
                        <a:ext cx="2257200" cy="68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9757" name="Picture 29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" y="2348928"/>
            <a:ext cx="908082" cy="4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219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3.11.1   LED</a:t>
            </a:r>
            <a:r>
              <a:rPr lang="zh-TW" altLang="zh-TW" sz="2800" dirty="0">
                <a:solidFill>
                  <a:srgbClr val="000066"/>
                </a:solidFill>
              </a:rPr>
              <a:t>光譜線</a:t>
            </a:r>
            <a:r>
              <a:rPr lang="zh-TW" altLang="zh-TW" sz="2800" dirty="0" smtClean="0">
                <a:solidFill>
                  <a:srgbClr val="000066"/>
                </a:solidFill>
              </a:rPr>
              <a:t>寬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zh-TW" sz="2000" dirty="0"/>
              <a:t>負號意味著增加光子能量減小波長。我們只是感興趣變化或伸展寬度，</a:t>
            </a:r>
            <a:r>
              <a:rPr lang="zh-TW" altLang="zh-TW" sz="2000" dirty="0" smtClean="0"/>
              <a:t>因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此</a:t>
            </a:r>
            <a:r>
              <a:rPr lang="en-US" altLang="zh-TW" sz="2000" dirty="0" smtClean="0"/>
              <a:t>               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此伸展寬度應該是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</a:t>
            </a:r>
            <a:r>
              <a:rPr lang="zh-TW" altLang="zh-TW" sz="2000" dirty="0" smtClean="0"/>
              <a:t>附近</a:t>
            </a:r>
            <a:r>
              <a:rPr lang="zh-TW" altLang="zh-TW" sz="2000" dirty="0"/>
              <a:t>，所以式</a:t>
            </a:r>
            <a:r>
              <a:rPr lang="en-US" altLang="zh-TW" sz="2000" dirty="0"/>
              <a:t> (3.11.4)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可</a:t>
            </a:r>
            <a:r>
              <a:rPr lang="zh-TW" altLang="zh-TW" sz="2000" dirty="0"/>
              <a:t>得</a:t>
            </a:r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其中我們使用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我們可以替代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              </a:t>
            </a:r>
            <a:r>
              <a:rPr lang="zh-TW" altLang="zh-TW" sz="2000" dirty="0" smtClean="0"/>
              <a:t>計算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1310 </a:t>
            </a:r>
            <a:r>
              <a:rPr lang="en-US" altLang="zh-TW" sz="2000" dirty="0"/>
              <a:t>nm LED</a:t>
            </a:r>
            <a:r>
              <a:rPr lang="zh-TW" altLang="zh-TW" sz="2000" dirty="0"/>
              <a:t>的線寬</a:t>
            </a:r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/>
              <a:t>LED</a:t>
            </a:r>
            <a:r>
              <a:rPr lang="zh-TW" altLang="zh-TW" sz="2000" dirty="0"/>
              <a:t>的輸出光譜線寬是由於光子能量的伸展寬度，基本上約為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在</a:t>
            </a:r>
            <a:r>
              <a:rPr lang="zh-TW" altLang="zh-TW" sz="2000" dirty="0" smtClean="0"/>
              <a:t>給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定</a:t>
            </a:r>
            <a:r>
              <a:rPr lang="zh-TW" altLang="zh-TW" sz="2000" dirty="0"/>
              <a:t>波長，減少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唯一選擇是降低溫度。另一方面，雷射的輸出頻譜有</a:t>
            </a:r>
            <a:r>
              <a:rPr lang="zh-TW" altLang="zh-TW" sz="2000" dirty="0" smtClean="0"/>
              <a:t>一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更</a:t>
            </a:r>
            <a:r>
              <a:rPr lang="zh-TW" altLang="zh-TW" sz="2000" dirty="0"/>
              <a:t>窄的線寬。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922725"/>
              </p:ext>
            </p:extLst>
          </p:nvPr>
        </p:nvGraphicFramePr>
        <p:xfrm>
          <a:off x="714180" y="1484784"/>
          <a:ext cx="2370316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03" name="Equation" r:id="rId3" imgW="1320227" imgH="177723" progId="Equation.DSMT4">
                  <p:embed/>
                </p:oleObj>
              </mc:Choice>
              <mc:Fallback>
                <p:oleObj name="Equation" r:id="rId3" imgW="1320227" imgH="177723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180" y="1484784"/>
                        <a:ext cx="2370316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0916317"/>
              </p:ext>
            </p:extLst>
          </p:nvPr>
        </p:nvGraphicFramePr>
        <p:xfrm>
          <a:off x="5382000" y="1484784"/>
          <a:ext cx="7128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04" name="Equation" r:id="rId5" imgW="419100" imgH="190500" progId="Equation.DSMT4">
                  <p:embed/>
                </p:oleObj>
              </mc:Choice>
              <mc:Fallback>
                <p:oleObj name="Equation" r:id="rId5" imgW="419100" imgH="1905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2000" y="1484784"/>
                        <a:ext cx="7128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057282"/>
              </p:ext>
            </p:extLst>
          </p:nvPr>
        </p:nvGraphicFramePr>
        <p:xfrm>
          <a:off x="3203848" y="2204864"/>
          <a:ext cx="2532649" cy="6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05" name="Equation" r:id="rId7" imgW="1307532" imgH="355446" progId="Equation.DSMT4">
                  <p:embed/>
                </p:oleObj>
              </mc:Choice>
              <mc:Fallback>
                <p:oleObj name="Equation" r:id="rId7" imgW="1307532" imgH="355446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2204864"/>
                        <a:ext cx="2532649" cy="68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6517120"/>
              </p:ext>
            </p:extLst>
          </p:nvPr>
        </p:nvGraphicFramePr>
        <p:xfrm>
          <a:off x="1907704" y="2944800"/>
          <a:ext cx="1421053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06" name="Equation" r:id="rId9" imgW="710891" imgH="177723" progId="Equation.DSMT4">
                  <p:embed/>
                </p:oleObj>
              </mc:Choice>
              <mc:Fallback>
                <p:oleObj name="Equation" r:id="rId9" imgW="710891" imgH="177723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2944800"/>
                        <a:ext cx="1421053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085126"/>
              </p:ext>
            </p:extLst>
          </p:nvPr>
        </p:nvGraphicFramePr>
        <p:xfrm>
          <a:off x="5076056" y="2960984"/>
          <a:ext cx="1386001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07" name="Equation" r:id="rId11" imgW="736280" imgH="177723" progId="Equation.DSMT4">
                  <p:embed/>
                </p:oleObj>
              </mc:Choice>
              <mc:Fallback>
                <p:oleObj name="Equation" r:id="rId11" imgW="736280" imgH="177723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2960984"/>
                        <a:ext cx="1386001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599776"/>
              </p:ext>
            </p:extLst>
          </p:nvPr>
        </p:nvGraphicFramePr>
        <p:xfrm>
          <a:off x="6678000" y="2952000"/>
          <a:ext cx="1170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08" name="Equation" r:id="rId13" imgW="621760" imgH="177646" progId="Equation.DSMT4">
                  <p:embed/>
                </p:oleObj>
              </mc:Choice>
              <mc:Fallback>
                <p:oleObj name="Equation" r:id="rId13" imgW="621760" imgH="177646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8000" y="2952000"/>
                        <a:ext cx="1170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0049650"/>
              </p:ext>
            </p:extLst>
          </p:nvPr>
        </p:nvGraphicFramePr>
        <p:xfrm>
          <a:off x="683568" y="3645024"/>
          <a:ext cx="7809678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09" name="Equation" r:id="rId15" imgW="4267080" imgH="393480" progId="Equation.DSMT4">
                  <p:embed/>
                </p:oleObj>
              </mc:Choice>
              <mc:Fallback>
                <p:oleObj name="Equation" r:id="rId15" imgW="4267080" imgH="39348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3645024"/>
                        <a:ext cx="7809678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1980269"/>
              </p:ext>
            </p:extLst>
          </p:nvPr>
        </p:nvGraphicFramePr>
        <p:xfrm>
          <a:off x="7290000" y="4410000"/>
          <a:ext cx="54947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10" name="Equation" r:id="rId17" imgW="279158" imgH="177646" progId="Equation.DSMT4">
                  <p:embed/>
                </p:oleObj>
              </mc:Choice>
              <mc:Fallback>
                <p:oleObj name="Equation" r:id="rId17" imgW="279158" imgH="177646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0000" y="4410000"/>
                        <a:ext cx="549474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7440023"/>
              </p:ext>
            </p:extLst>
          </p:nvPr>
        </p:nvGraphicFramePr>
        <p:xfrm>
          <a:off x="1907704" y="4797152"/>
          <a:ext cx="460421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11" name="Equation" r:id="rId19" imgW="253670" imgH="177569" progId="Equation.DSMT4">
                  <p:embed/>
                </p:oleObj>
              </mc:Choice>
              <mc:Fallback>
                <p:oleObj name="Equation" r:id="rId19" imgW="253670" imgH="177569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4797152"/>
                        <a:ext cx="460421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883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3.11.2  </a:t>
            </a:r>
            <a:r>
              <a:rPr lang="en-US" altLang="zh-TW" sz="2800" dirty="0" smtClean="0">
                <a:solidFill>
                  <a:srgbClr val="000066"/>
                </a:solidFill>
              </a:rPr>
              <a:t> LED</a:t>
            </a:r>
            <a:r>
              <a:rPr lang="zh-TW" altLang="zh-TW" sz="2800" dirty="0">
                <a:solidFill>
                  <a:srgbClr val="000066"/>
                </a:solidFill>
              </a:rPr>
              <a:t>光譜寬度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zh-TW" altLang="zh-TW" sz="2000" dirty="0"/>
              <a:t>圖</a:t>
            </a:r>
            <a:r>
              <a:rPr lang="en-US" altLang="zh-TW" sz="2000" dirty="0"/>
              <a:t>3.32(b) </a:t>
            </a:r>
            <a:r>
              <a:rPr lang="zh-TW" altLang="zh-TW" sz="2000" dirty="0"/>
              <a:t>中，三個實驗點為溫度的函數。藉由合適的圖求出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和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驗證</a:t>
            </a:r>
            <a:r>
              <a:rPr lang="zh-TW" altLang="zh-TW" sz="2000" dirty="0"/>
              <a:t>式</a:t>
            </a:r>
            <a:r>
              <a:rPr lang="en-US" altLang="zh-TW" sz="2000" dirty="0"/>
              <a:t> (3.11.3)</a:t>
            </a:r>
            <a:r>
              <a:rPr lang="zh-TW" altLang="zh-TW" sz="2000" dirty="0"/>
              <a:t>。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根據例題</a:t>
            </a:r>
            <a:r>
              <a:rPr lang="en-US" altLang="zh-TW" sz="2000" dirty="0"/>
              <a:t>3.11.1</a:t>
            </a:r>
            <a:r>
              <a:rPr lang="zh-TW" altLang="zh-TW" sz="2000" dirty="0"/>
              <a:t>，我們可以使用式</a:t>
            </a:r>
            <a:r>
              <a:rPr lang="en-US" altLang="zh-TW" sz="2000" dirty="0"/>
              <a:t> (3.11.3) </a:t>
            </a:r>
            <a:r>
              <a:rPr lang="zh-TW" altLang="zh-TW" sz="2000" dirty="0" smtClean="0"/>
              <a:t>以</a:t>
            </a:r>
            <a:r>
              <a:rPr lang="en-US" altLang="zh-TW" sz="2000" dirty="0" smtClean="0"/>
              <a:t>     </a:t>
            </a:r>
            <a:r>
              <a:rPr lang="zh-TW" altLang="zh-TW" sz="2000" dirty="0"/>
              <a:t>取代</a:t>
            </a:r>
            <a:r>
              <a:rPr lang="en-US" altLang="zh-TW" sz="2000" dirty="0"/>
              <a:t>3</a:t>
            </a:r>
            <a:r>
              <a:rPr lang="zh-TW" altLang="zh-TW" sz="2000" dirty="0" smtClean="0"/>
              <a:t>如下</a:t>
            </a:r>
            <a:endParaRPr lang="en-US" altLang="zh-TW" sz="2000" dirty="0" smtClean="0"/>
          </a:p>
          <a:p>
            <a:pPr>
              <a:lnSpc>
                <a:spcPts val="10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                                                                                                            (</a:t>
            </a:r>
            <a:r>
              <a:rPr lang="en-US" altLang="zh-TW" sz="2000" dirty="0"/>
              <a:t>3.11.5</a:t>
            </a:r>
            <a:r>
              <a:rPr lang="en-US" altLang="zh-TW" sz="2000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繪製</a:t>
            </a:r>
            <a:r>
              <a:rPr lang="en-US" altLang="zh-TW" sz="2000" dirty="0" smtClean="0"/>
              <a:t>             </a:t>
            </a:r>
            <a:r>
              <a:rPr lang="zh-TW" altLang="zh-TW" sz="2000" dirty="0"/>
              <a:t>對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圖。強迫通過零之線的最佳斜率應可得出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。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使用</a:t>
            </a:r>
            <a:r>
              <a:rPr lang="zh-TW" altLang="zh-TW" sz="2000" dirty="0"/>
              <a:t>圖</a:t>
            </a:r>
            <a:r>
              <a:rPr lang="en-US" altLang="zh-TW" sz="2000" dirty="0"/>
              <a:t>3.32(b) </a:t>
            </a:r>
            <a:r>
              <a:rPr lang="zh-TW" altLang="zh-TW" sz="2000" dirty="0"/>
              <a:t>中所示的三</a:t>
            </a:r>
            <a:r>
              <a:rPr lang="zh-TW" altLang="zh-TW" sz="2000" dirty="0" smtClean="0"/>
              <a:t>個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值</a:t>
            </a:r>
            <a:r>
              <a:rPr lang="zh-TW" altLang="zh-TW" sz="2000" dirty="0"/>
              <a:t>，可得到圖</a:t>
            </a:r>
            <a:r>
              <a:rPr lang="en-US" altLang="zh-TW" sz="2000" dirty="0"/>
              <a:t>3.34</a:t>
            </a:r>
            <a:r>
              <a:rPr lang="zh-TW" altLang="zh-TW" sz="2000" dirty="0"/>
              <a:t>。最佳的線被</a:t>
            </a:r>
            <a:r>
              <a:rPr lang="zh-TW" altLang="zh-TW" sz="2000" dirty="0" smtClean="0"/>
              <a:t>強制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通過</a:t>
            </a:r>
            <a:r>
              <a:rPr lang="zh-TW" altLang="zh-TW" sz="2000" dirty="0"/>
              <a:t>零，以遵守式</a:t>
            </a:r>
            <a:r>
              <a:rPr lang="en-US" altLang="zh-TW" sz="2000" dirty="0"/>
              <a:t> (3.11.5)</a:t>
            </a:r>
            <a:r>
              <a:rPr lang="zh-TW" altLang="zh-TW" sz="2000" dirty="0"/>
              <a:t>，並得出斜率為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</a:t>
            </a:r>
            <a:r>
              <a:rPr lang="zh-TW" altLang="zh-TW" sz="2000" dirty="0" smtClean="0"/>
              <a:t>或</a:t>
            </a:r>
            <a:r>
              <a:rPr lang="en-US" altLang="zh-TW" sz="2000" dirty="0" smtClean="0"/>
              <a:t>        </a:t>
            </a:r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。</a:t>
            </a:r>
            <a:r>
              <a:rPr lang="zh-TW" altLang="zh-TW" sz="2000" dirty="0"/>
              <a:t>因此</a:t>
            </a:r>
            <a:r>
              <a:rPr lang="zh-TW" altLang="zh-TW" sz="2000" dirty="0" smtClean="0"/>
              <a:t>，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endParaRPr lang="en-US" altLang="zh-TW" sz="2000" dirty="0" smtClean="0"/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所以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3580"/>
              </p:ext>
            </p:extLst>
          </p:nvPr>
        </p:nvGraphicFramePr>
        <p:xfrm>
          <a:off x="8082000" y="1170000"/>
          <a:ext cx="355765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46" name="Equation" r:id="rId3" imgW="203024" imgH="164957" progId="Equation.DSMT4">
                  <p:embed/>
                </p:oleObj>
              </mc:Choice>
              <mc:Fallback>
                <p:oleObj name="Equation" r:id="rId3" imgW="203024" imgH="16495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2000" y="1170000"/>
                        <a:ext cx="355765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1686764"/>
              </p:ext>
            </p:extLst>
          </p:nvPr>
        </p:nvGraphicFramePr>
        <p:xfrm>
          <a:off x="5796136" y="2260800"/>
          <a:ext cx="355765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47" name="Equation" r:id="rId5" imgW="203024" imgH="164957" progId="Equation.DSMT4">
                  <p:embed/>
                </p:oleObj>
              </mc:Choice>
              <mc:Fallback>
                <p:oleObj name="Equation" r:id="rId5" imgW="203024" imgH="16495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2260800"/>
                        <a:ext cx="355765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2846404"/>
              </p:ext>
            </p:extLst>
          </p:nvPr>
        </p:nvGraphicFramePr>
        <p:xfrm>
          <a:off x="3779912" y="2564904"/>
          <a:ext cx="1368000" cy="6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48" name="Equation" r:id="rId6" imgW="761669" imgH="380835" progId="Equation.DSMT4">
                  <p:embed/>
                </p:oleObj>
              </mc:Choice>
              <mc:Fallback>
                <p:oleObj name="Equation" r:id="rId6" imgW="761669" imgH="38083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2564904"/>
                        <a:ext cx="1368000" cy="68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3665288"/>
              </p:ext>
            </p:extLst>
          </p:nvPr>
        </p:nvGraphicFramePr>
        <p:xfrm>
          <a:off x="937253" y="3249024"/>
          <a:ext cx="826435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49" name="Equation" r:id="rId8" imgW="457002" imgH="215806" progId="Equation.DSMT4">
                  <p:embed/>
                </p:oleObj>
              </mc:Choice>
              <mc:Fallback>
                <p:oleObj name="Equation" r:id="rId8" imgW="457002" imgH="215806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7253" y="3249024"/>
                        <a:ext cx="826435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9826578"/>
              </p:ext>
            </p:extLst>
          </p:nvPr>
        </p:nvGraphicFramePr>
        <p:xfrm>
          <a:off x="1979712" y="33120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50" name="Equation" r:id="rId10" imgW="177492" imgH="177492" progId="Equation.DSMT4">
                  <p:embed/>
                </p:oleObj>
              </mc:Choice>
              <mc:Fallback>
                <p:oleObj name="Equation" r:id="rId10" imgW="177492" imgH="177492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33120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35534"/>
              </p:ext>
            </p:extLst>
          </p:nvPr>
        </p:nvGraphicFramePr>
        <p:xfrm>
          <a:off x="7074000" y="3340800"/>
          <a:ext cx="835579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51" name="Equation" r:id="rId12" imgW="469696" imgH="177723" progId="Equation.DSMT4">
                  <p:embed/>
                </p:oleObj>
              </mc:Choice>
              <mc:Fallback>
                <p:oleObj name="Equation" r:id="rId12" imgW="469696" imgH="177723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4000" y="3340800"/>
                        <a:ext cx="835579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618385"/>
              </p:ext>
            </p:extLst>
          </p:nvPr>
        </p:nvGraphicFramePr>
        <p:xfrm>
          <a:off x="8066541" y="3356992"/>
          <a:ext cx="321883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52" name="Equation" r:id="rId14" imgW="177492" imgH="164814" progId="Equation.DSMT4">
                  <p:embed/>
                </p:oleObj>
              </mc:Choice>
              <mc:Fallback>
                <p:oleObj name="Equation" r:id="rId14" imgW="177492" imgH="164814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66541" y="3356992"/>
                        <a:ext cx="321883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5300036"/>
              </p:ext>
            </p:extLst>
          </p:nvPr>
        </p:nvGraphicFramePr>
        <p:xfrm>
          <a:off x="3509920" y="3690000"/>
          <a:ext cx="34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53" name="Equation" r:id="rId16" imgW="177646" imgH="190335" progId="Equation.DSMT4">
                  <p:embed/>
                </p:oleObj>
              </mc:Choice>
              <mc:Fallback>
                <p:oleObj name="Equation" r:id="rId16" imgW="177646" imgH="190335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9920" y="3690000"/>
                        <a:ext cx="34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0961742"/>
              </p:ext>
            </p:extLst>
          </p:nvPr>
        </p:nvGraphicFramePr>
        <p:xfrm>
          <a:off x="4067944" y="3717032"/>
          <a:ext cx="460421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54" name="Equation" r:id="rId18" imgW="253670" imgH="177569" progId="Equation.DSMT4">
                  <p:embed/>
                </p:oleObj>
              </mc:Choice>
              <mc:Fallback>
                <p:oleObj name="Equation" r:id="rId18" imgW="253670" imgH="177569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3717032"/>
                        <a:ext cx="460421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7261876"/>
              </p:ext>
            </p:extLst>
          </p:nvPr>
        </p:nvGraphicFramePr>
        <p:xfrm>
          <a:off x="5076056" y="3996000"/>
          <a:ext cx="2070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55" name="Equation" r:id="rId20" imgW="1091726" imgH="215806" progId="Equation.DSMT4">
                  <p:embed/>
                </p:oleObj>
              </mc:Choice>
              <mc:Fallback>
                <p:oleObj name="Equation" r:id="rId20" imgW="1091726" imgH="215806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3996000"/>
                        <a:ext cx="2070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4970499"/>
              </p:ext>
            </p:extLst>
          </p:nvPr>
        </p:nvGraphicFramePr>
        <p:xfrm>
          <a:off x="7362000" y="3996000"/>
          <a:ext cx="115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56" name="Equation" r:id="rId22" imgW="609336" imgH="215806" progId="Equation.DSMT4">
                  <p:embed/>
                </p:oleObj>
              </mc:Choice>
              <mc:Fallback>
                <p:oleObj name="Equation" r:id="rId22" imgW="609336" imgH="215806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2000" y="3996000"/>
                        <a:ext cx="115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7912512"/>
              </p:ext>
            </p:extLst>
          </p:nvPr>
        </p:nvGraphicFramePr>
        <p:xfrm>
          <a:off x="2123728" y="4725143"/>
          <a:ext cx="4991551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57" name="Equation" r:id="rId24" imgW="2705040" imgH="393480" progId="Equation.DSMT4">
                  <p:embed/>
                </p:oleObj>
              </mc:Choice>
              <mc:Fallback>
                <p:oleObj name="Equation" r:id="rId24" imgW="2705040" imgH="393480" progId="Equation.DSMT4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4725143"/>
                        <a:ext cx="4991551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7427994"/>
              </p:ext>
            </p:extLst>
          </p:nvPr>
        </p:nvGraphicFramePr>
        <p:xfrm>
          <a:off x="4211960" y="5464800"/>
          <a:ext cx="1053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58" name="Equation" r:id="rId26" imgW="495085" imgH="152334" progId="Equation.DSMT4">
                  <p:embed/>
                </p:oleObj>
              </mc:Choice>
              <mc:Fallback>
                <p:oleObj name="Equation" r:id="rId26" imgW="495085" imgH="152334" progId="Equation.DSMT4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5464800"/>
                        <a:ext cx="1053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20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3.11.2   LED</a:t>
            </a:r>
            <a:r>
              <a:rPr lang="zh-TW" altLang="zh-TW" sz="2800" dirty="0">
                <a:solidFill>
                  <a:srgbClr val="000066"/>
                </a:solidFill>
              </a:rPr>
              <a:t>光譜</a:t>
            </a:r>
            <a:r>
              <a:rPr lang="zh-TW" altLang="zh-TW" sz="2800" dirty="0" smtClean="0">
                <a:solidFill>
                  <a:srgbClr val="000066"/>
                </a:solidFill>
              </a:rPr>
              <a:t>寬度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endParaRPr lang="zh-TW" altLang="en-US"/>
          </a:p>
        </p:txBody>
      </p:sp>
      <p:pic>
        <p:nvPicPr>
          <p:cNvPr id="3328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56656"/>
            <a:ext cx="3474431" cy="309634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28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40768"/>
            <a:ext cx="2666517" cy="4744013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205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3.11.3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發射</a:t>
            </a:r>
            <a:r>
              <a:rPr lang="zh-TW" altLang="zh-TW" sz="2800" dirty="0">
                <a:solidFill>
                  <a:srgbClr val="000066"/>
                </a:solidFill>
              </a:rPr>
              <a:t>峰和線寬在溫度上的相依性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037851"/>
            <a:ext cx="8640960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使用</a:t>
            </a:r>
            <a:r>
              <a:rPr lang="zh-TW" altLang="zh-TW" sz="2000" dirty="0"/>
              <a:t>瓦希尼方程式，即式</a:t>
            </a:r>
            <a:r>
              <a:rPr lang="en-US" altLang="zh-TW" sz="2000" dirty="0"/>
              <a:t> (3.11.2)</a:t>
            </a:r>
            <a:r>
              <a:rPr lang="zh-TW" altLang="zh-TW" sz="2000" dirty="0"/>
              <a:t>，求出</a:t>
            </a:r>
            <a:r>
              <a:rPr lang="en-US" altLang="zh-TW" sz="2000" dirty="0" err="1"/>
              <a:t>GaAs</a:t>
            </a:r>
            <a:r>
              <a:rPr lang="en-US" altLang="zh-TW" sz="2000" dirty="0"/>
              <a:t> LED</a:t>
            </a:r>
            <a:r>
              <a:rPr lang="zh-TW" altLang="zh-TW" sz="2000" dirty="0"/>
              <a:t>從</a:t>
            </a:r>
            <a:r>
              <a:rPr lang="en-US" altLang="zh-TW" sz="2000" dirty="0"/>
              <a:t> </a:t>
            </a:r>
            <a:r>
              <a:rPr lang="zh-TW" altLang="en-US" sz="2000" dirty="0" smtClean="0"/>
              <a:t>　  　</a:t>
            </a:r>
            <a:r>
              <a:rPr lang="zh-TW" altLang="zh-TW" sz="2000" dirty="0" smtClean="0"/>
              <a:t>冷卻</a:t>
            </a:r>
            <a:r>
              <a:rPr lang="zh-TW" altLang="zh-TW" sz="2000" dirty="0"/>
              <a:t>到</a:t>
            </a:r>
            <a:r>
              <a:rPr lang="en-US" altLang="zh-TW" sz="2000" dirty="0"/>
              <a:t>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   </a:t>
            </a:r>
            <a:r>
              <a:rPr lang="zh-TW" altLang="zh-TW" sz="2000" dirty="0" smtClean="0"/>
              <a:t>時</a:t>
            </a:r>
            <a:r>
              <a:rPr lang="zh-TW" altLang="zh-TW" sz="2000" dirty="0"/>
              <a:t>，所發射峰值波長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位移。</a:t>
            </a:r>
            <a:r>
              <a:rPr lang="en-US" altLang="zh-TW" sz="2000" dirty="0" err="1"/>
              <a:t>GaAs</a:t>
            </a:r>
            <a:r>
              <a:rPr lang="zh-TW" altLang="zh-TW" sz="2000" dirty="0"/>
              <a:t>的瓦希尼常數為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</a:t>
            </a:r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                          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          </a:t>
            </a:r>
            <a:r>
              <a:rPr lang="zh-TW" altLang="zh-TW" sz="2000" dirty="0" smtClean="0"/>
              <a:t>。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</a:t>
            </a:r>
            <a:r>
              <a:rPr lang="zh-TW" altLang="zh-TW" sz="2000" dirty="0" smtClean="0"/>
              <a:t>時</a:t>
            </a:r>
            <a:r>
              <a:rPr lang="zh-TW" altLang="zh-TW" sz="2000" dirty="0"/>
              <a:t>，使用瓦希尼方程式</a:t>
            </a:r>
          </a:p>
          <a:p>
            <a:endParaRPr lang="en-US" altLang="zh-TW" sz="2000" dirty="0"/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在</a:t>
            </a:r>
            <a:r>
              <a:rPr lang="en-US" altLang="zh-TW" sz="2000" dirty="0"/>
              <a:t>298 K</a:t>
            </a:r>
            <a:r>
              <a:rPr lang="zh-TW" altLang="zh-TW" sz="2000" dirty="0"/>
              <a:t>時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                              </a:t>
            </a:r>
            <a:r>
              <a:rPr lang="zh-TW" altLang="zh-TW" sz="2000" dirty="0"/>
              <a:t>。峰值發射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                  </a:t>
            </a:r>
            <a:r>
              <a:rPr lang="zh-TW" altLang="zh-TW" sz="2000" dirty="0"/>
              <a:t>。使用</a:t>
            </a:r>
            <a:r>
              <a:rPr lang="en-US" altLang="zh-TW" sz="2000" dirty="0"/>
              <a:t>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我們</a:t>
            </a:r>
            <a:r>
              <a:rPr lang="zh-TW" altLang="zh-TW" sz="2000" dirty="0" smtClean="0"/>
              <a:t>得到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在</a:t>
            </a:r>
            <a:r>
              <a:rPr lang="en-US" altLang="zh-TW" sz="2000" dirty="0" smtClean="0"/>
              <a:t>             </a:t>
            </a:r>
            <a:r>
              <a:rPr lang="zh-TW" altLang="zh-TW" sz="2000" dirty="0"/>
              <a:t>或</a:t>
            </a:r>
            <a:r>
              <a:rPr lang="en-US" altLang="zh-TW" sz="2000" dirty="0"/>
              <a:t>248 K</a:t>
            </a:r>
            <a:r>
              <a:rPr lang="zh-TW" altLang="zh-TW" sz="2000" dirty="0"/>
              <a:t>時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     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重複上面的計算</a:t>
            </a:r>
          </a:p>
          <a:p>
            <a:pPr>
              <a:lnSpc>
                <a:spcPts val="24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0391593"/>
              </p:ext>
            </p:extLst>
          </p:nvPr>
        </p:nvGraphicFramePr>
        <p:xfrm>
          <a:off x="6714000" y="1116000"/>
          <a:ext cx="701053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37" name="Equation" r:id="rId3" imgW="355138" imgH="177569" progId="Equation.DSMT4">
                  <p:embed/>
                </p:oleObj>
              </mc:Choice>
              <mc:Fallback>
                <p:oleObj name="Equation" r:id="rId3" imgW="355138" imgH="177569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4000" y="1116000"/>
                        <a:ext cx="701053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5911042"/>
              </p:ext>
            </p:extLst>
          </p:nvPr>
        </p:nvGraphicFramePr>
        <p:xfrm>
          <a:off x="262984" y="1484824"/>
          <a:ext cx="852632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38" name="Equation" r:id="rId5" imgW="431425" imgH="177646" progId="Equation.DSMT4">
                  <p:embed/>
                </p:oleObj>
              </mc:Choice>
              <mc:Fallback>
                <p:oleObj name="Equation" r:id="rId5" imgW="431425" imgH="177646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984" y="1484824"/>
                        <a:ext cx="852632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9832944"/>
              </p:ext>
            </p:extLst>
          </p:nvPr>
        </p:nvGraphicFramePr>
        <p:xfrm>
          <a:off x="3402000" y="1465200"/>
          <a:ext cx="57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39" name="Equation" r:id="rId7" imgW="304668" imgH="190417" progId="Equation.DSMT4">
                  <p:embed/>
                </p:oleObj>
              </mc:Choice>
              <mc:Fallback>
                <p:oleObj name="Equation" r:id="rId7" imgW="304668" imgH="19041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2000" y="1465200"/>
                        <a:ext cx="57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0040426"/>
              </p:ext>
            </p:extLst>
          </p:nvPr>
        </p:nvGraphicFramePr>
        <p:xfrm>
          <a:off x="7290000" y="1458000"/>
          <a:ext cx="15840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40" name="Equation" r:id="rId9" imgW="837836" imgH="203112" progId="Equation.DSMT4">
                  <p:embed/>
                </p:oleObj>
              </mc:Choice>
              <mc:Fallback>
                <p:oleObj name="Equation" r:id="rId9" imgW="837836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0000" y="1458000"/>
                        <a:ext cx="1584000" cy="378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1824353"/>
              </p:ext>
            </p:extLst>
          </p:nvPr>
        </p:nvGraphicFramePr>
        <p:xfrm>
          <a:off x="539552" y="1772816"/>
          <a:ext cx="209681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41" name="Equation" r:id="rId11" imgW="1168200" imgH="215640" progId="Equation.DSMT4">
                  <p:embed/>
                </p:oleObj>
              </mc:Choice>
              <mc:Fallback>
                <p:oleObj name="Equation" r:id="rId11" imgW="1168200" imgH="2156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1772816"/>
                        <a:ext cx="209681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1296636"/>
              </p:ext>
            </p:extLst>
          </p:nvPr>
        </p:nvGraphicFramePr>
        <p:xfrm>
          <a:off x="2771800" y="1844824"/>
          <a:ext cx="1040211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42" name="Equation" r:id="rId13" imgW="583693" imgH="177646" progId="Equation.DSMT4">
                  <p:embed/>
                </p:oleObj>
              </mc:Choice>
              <mc:Fallback>
                <p:oleObj name="Equation" r:id="rId13" imgW="583693" imgH="177646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1844824"/>
                        <a:ext cx="1040211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7007200"/>
              </p:ext>
            </p:extLst>
          </p:nvPr>
        </p:nvGraphicFramePr>
        <p:xfrm>
          <a:off x="1087314" y="2581200"/>
          <a:ext cx="1170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43" name="Equation" r:id="rId15" imgW="621760" imgH="177646" progId="Equation.DSMT4">
                  <p:embed/>
                </p:oleObj>
              </mc:Choice>
              <mc:Fallback>
                <p:oleObj name="Equation" r:id="rId15" imgW="621760" imgH="177646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7314" y="2581200"/>
                        <a:ext cx="1170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4604129"/>
              </p:ext>
            </p:extLst>
          </p:nvPr>
        </p:nvGraphicFramePr>
        <p:xfrm>
          <a:off x="1434240" y="2907032"/>
          <a:ext cx="6910851" cy="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44" name="Equation" r:id="rId17" imgW="3822700" imgH="444500" progId="Equation.DSMT4">
                  <p:embed/>
                </p:oleObj>
              </mc:Choice>
              <mc:Fallback>
                <p:oleObj name="Equation" r:id="rId17" imgW="3822700" imgH="4445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4240" y="2907032"/>
                        <a:ext cx="6910851" cy="81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5362885"/>
              </p:ext>
            </p:extLst>
          </p:nvPr>
        </p:nvGraphicFramePr>
        <p:xfrm>
          <a:off x="1743244" y="3744000"/>
          <a:ext cx="23247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45" name="Equation" r:id="rId19" imgW="1168400" imgH="190500" progId="Equation.DSMT4">
                  <p:embed/>
                </p:oleObj>
              </mc:Choice>
              <mc:Fallback>
                <p:oleObj name="Equation" r:id="rId19" imgW="1168400" imgH="1905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3244" y="3744000"/>
                        <a:ext cx="23247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4536972"/>
              </p:ext>
            </p:extLst>
          </p:nvPr>
        </p:nvGraphicFramePr>
        <p:xfrm>
          <a:off x="5508336" y="3771080"/>
          <a:ext cx="20880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46" name="Equation" r:id="rId21" imgW="1104900" imgH="203200" progId="Equation.DSMT4">
                  <p:embed/>
                </p:oleObj>
              </mc:Choice>
              <mc:Fallback>
                <p:oleObj name="Equation" r:id="rId21" imgW="1104900" imgH="2032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336" y="3771080"/>
                        <a:ext cx="20880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5936920"/>
              </p:ext>
            </p:extLst>
          </p:nvPr>
        </p:nvGraphicFramePr>
        <p:xfrm>
          <a:off x="8280000" y="3780000"/>
          <a:ext cx="5022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47" name="Equation" r:id="rId23" imgW="291973" imgH="190417" progId="Equation.DSMT4">
                  <p:embed/>
                </p:oleObj>
              </mc:Choice>
              <mc:Fallback>
                <p:oleObj name="Equation" r:id="rId23" imgW="291973" imgH="190417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0000" y="3780000"/>
                        <a:ext cx="5022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6241984"/>
              </p:ext>
            </p:extLst>
          </p:nvPr>
        </p:nvGraphicFramePr>
        <p:xfrm>
          <a:off x="377592" y="4132800"/>
          <a:ext cx="52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48" name="Equation" r:id="rId25" imgW="279400" imgH="190500" progId="Equation.DSMT4">
                  <p:embed/>
                </p:oleObj>
              </mc:Choice>
              <mc:Fallback>
                <p:oleObj name="Equation" r:id="rId25" imgW="279400" imgH="19050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592" y="4132800"/>
                        <a:ext cx="52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4520949"/>
              </p:ext>
            </p:extLst>
          </p:nvPr>
        </p:nvGraphicFramePr>
        <p:xfrm>
          <a:off x="827584" y="4509120"/>
          <a:ext cx="7719070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49" name="Equation" r:id="rId27" imgW="4394200" imgH="406400" progId="Equation.DSMT4">
                  <p:embed/>
                </p:oleObj>
              </mc:Choice>
              <mc:Fallback>
                <p:oleObj name="Equation" r:id="rId27" imgW="4394200" imgH="40640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4509120"/>
                        <a:ext cx="7719070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8438095"/>
              </p:ext>
            </p:extLst>
          </p:nvPr>
        </p:nvGraphicFramePr>
        <p:xfrm>
          <a:off x="566182" y="5292000"/>
          <a:ext cx="90947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50" name="Equation" r:id="rId29" imgW="457002" imgH="177723" progId="Equation.DSMT4">
                  <p:embed/>
                </p:oleObj>
              </mc:Choice>
              <mc:Fallback>
                <p:oleObj name="Equation" r:id="rId29" imgW="457002" imgH="177723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182" y="5292000"/>
                        <a:ext cx="909474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9598385"/>
              </p:ext>
            </p:extLst>
          </p:nvPr>
        </p:nvGraphicFramePr>
        <p:xfrm>
          <a:off x="2808000" y="5256000"/>
          <a:ext cx="22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51" name="Equation" r:id="rId31" imgW="1168400" imgH="190500" progId="Equation.DSMT4">
                  <p:embed/>
                </p:oleObj>
              </mc:Choice>
              <mc:Fallback>
                <p:oleObj name="Equation" r:id="rId31" imgW="1168400" imgH="190500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8000" y="5256000"/>
                        <a:ext cx="22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物件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2109519"/>
              </p:ext>
            </p:extLst>
          </p:nvPr>
        </p:nvGraphicFramePr>
        <p:xfrm>
          <a:off x="1085698" y="5661248"/>
          <a:ext cx="7518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52" name="Equation" r:id="rId33" imgW="3822700" imgH="228600" progId="Equation.DSMT4">
                  <p:embed/>
                </p:oleObj>
              </mc:Choice>
              <mc:Fallback>
                <p:oleObj name="Equation" r:id="rId33" imgW="3822700" imgH="228600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5698" y="5661248"/>
                        <a:ext cx="7518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47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3.11.3   </a:t>
            </a:r>
            <a:r>
              <a:rPr lang="zh-TW" altLang="zh-TW" sz="2800" dirty="0">
                <a:solidFill>
                  <a:srgbClr val="000066"/>
                </a:solidFill>
              </a:rPr>
              <a:t>發射峰和線寬在溫度上的相依</a:t>
            </a:r>
            <a:r>
              <a:rPr lang="zh-TW" altLang="zh-TW" sz="2800" dirty="0" smtClean="0">
                <a:solidFill>
                  <a:srgbClr val="000066"/>
                </a:solidFill>
              </a:rPr>
              <a:t>性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r>
              <a:rPr lang="zh-TW" altLang="zh-TW" sz="2000" dirty="0"/>
              <a:t>且新的峰值發射波長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為</a:t>
            </a:r>
            <a:endParaRPr lang="zh-TW" altLang="zh-TW" sz="2000" dirty="0"/>
          </a:p>
          <a:p>
            <a:endParaRPr lang="en-US" altLang="zh-TW" sz="2000" dirty="0"/>
          </a:p>
          <a:p>
            <a:pPr>
              <a:lnSpc>
                <a:spcPts val="1500"/>
              </a:lnSpc>
            </a:pPr>
            <a:r>
              <a:rPr lang="en-US" altLang="zh-TW" sz="2000" dirty="0" smtClean="0"/>
              <a:t> </a:t>
            </a:r>
            <a:endParaRPr lang="zh-TW" altLang="zh-TW" sz="2000" dirty="0"/>
          </a:p>
          <a:p>
            <a:r>
              <a:rPr lang="zh-TW" altLang="zh-TW" sz="2000" dirty="0"/>
              <a:t>變化量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                              </a:t>
            </a:r>
            <a:r>
              <a:rPr lang="zh-TW" altLang="zh-TW" sz="2000" dirty="0" smtClean="0"/>
              <a:t>除以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或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</a:t>
            </a:r>
            <a:r>
              <a:rPr lang="zh-TW" altLang="zh-TW" sz="2000" dirty="0" smtClean="0"/>
              <a:t>。圖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3.32(b</a:t>
            </a:r>
            <a:r>
              <a:rPr lang="en-US" altLang="zh-TW" sz="2000" dirty="0"/>
              <a:t>) </a:t>
            </a:r>
            <a:r>
              <a:rPr lang="zh-TW" altLang="zh-TW" sz="2000" dirty="0"/>
              <a:t>的檢驗表示在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</a:t>
            </a:r>
            <a:r>
              <a:rPr lang="zh-TW" altLang="zh-TW" sz="2000" dirty="0" smtClean="0"/>
              <a:t>到</a:t>
            </a:r>
            <a:r>
              <a:rPr lang="en-US" altLang="zh-TW" sz="2000" dirty="0" smtClean="0"/>
              <a:t>  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範圍中，每單位溫度的峰值波長</a:t>
            </a:r>
            <a:r>
              <a:rPr lang="zh-TW" altLang="zh-TW" sz="2000" dirty="0" smtClean="0"/>
              <a:t>變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化</a:t>
            </a:r>
            <a:r>
              <a:rPr lang="zh-TW" altLang="zh-TW" sz="2000" dirty="0"/>
              <a:t>大致是相同的。因為小的變化，我們在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計算</a:t>
            </a:r>
            <a:r>
              <a:rPr lang="zh-TW" altLang="zh-TW" sz="2000" dirty="0"/>
              <a:t>中一直保持四位</a:t>
            </a:r>
            <a:r>
              <a:rPr lang="zh-TW" altLang="zh-TW" sz="2000" dirty="0" smtClean="0"/>
              <a:t>有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效</a:t>
            </a:r>
            <a:r>
              <a:rPr lang="zh-TW" altLang="zh-TW" sz="2000" dirty="0"/>
              <a:t>數字。</a:t>
            </a:r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6987475"/>
              </p:ext>
            </p:extLst>
          </p:nvPr>
        </p:nvGraphicFramePr>
        <p:xfrm>
          <a:off x="2699792" y="1124744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71" name="Equation" r:id="rId3" imgW="215713" imgH="190335" progId="Equation.DSMT4">
                  <p:embed/>
                </p:oleObj>
              </mc:Choice>
              <mc:Fallback>
                <p:oleObj name="Equation" r:id="rId3" imgW="215713" imgH="19033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1124744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9489253"/>
              </p:ext>
            </p:extLst>
          </p:nvPr>
        </p:nvGraphicFramePr>
        <p:xfrm>
          <a:off x="1619672" y="1520864"/>
          <a:ext cx="6356195" cy="6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72" name="Equation" r:id="rId5" imgW="3632200" imgH="393700" progId="Equation.DSMT4">
                  <p:embed/>
                </p:oleObj>
              </mc:Choice>
              <mc:Fallback>
                <p:oleObj name="Equation" r:id="rId5" imgW="3632200" imgH="3937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1520864"/>
                        <a:ext cx="6356195" cy="68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212332"/>
              </p:ext>
            </p:extLst>
          </p:nvPr>
        </p:nvGraphicFramePr>
        <p:xfrm>
          <a:off x="1170056" y="2204864"/>
          <a:ext cx="390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73" name="Equation" r:id="rId7" imgW="2070100" imgH="190500" progId="Equation.DSMT4">
                  <p:embed/>
                </p:oleObj>
              </mc:Choice>
              <mc:Fallback>
                <p:oleObj name="Equation" r:id="rId7" imgW="2070100" imgH="1905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0056" y="2204864"/>
                        <a:ext cx="390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8045401"/>
              </p:ext>
            </p:extLst>
          </p:nvPr>
        </p:nvGraphicFramePr>
        <p:xfrm>
          <a:off x="5565026" y="2232000"/>
          <a:ext cx="663158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74" name="Equation" r:id="rId9" imgW="329914" imgH="177646" progId="Equation.DSMT4">
                  <p:embed/>
                </p:oleObj>
              </mc:Choice>
              <mc:Fallback>
                <p:oleObj name="Equation" r:id="rId9" imgW="329914" imgH="177646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5026" y="2232000"/>
                        <a:ext cx="663158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3086322"/>
              </p:ext>
            </p:extLst>
          </p:nvPr>
        </p:nvGraphicFramePr>
        <p:xfrm>
          <a:off x="6664173" y="2232000"/>
          <a:ext cx="1364211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75" name="Equation" r:id="rId11" imgW="685502" imgH="177723" progId="Equation.DSMT4">
                  <p:embed/>
                </p:oleObj>
              </mc:Choice>
              <mc:Fallback>
                <p:oleObj name="Equation" r:id="rId11" imgW="685502" imgH="177723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4173" y="2232000"/>
                        <a:ext cx="1364211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787667"/>
              </p:ext>
            </p:extLst>
          </p:nvPr>
        </p:nvGraphicFramePr>
        <p:xfrm>
          <a:off x="2772000" y="2610000"/>
          <a:ext cx="90947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76" name="Equation" r:id="rId13" imgW="457002" imgH="177723" progId="Equation.DSMT4">
                  <p:embed/>
                </p:oleObj>
              </mc:Choice>
              <mc:Fallback>
                <p:oleObj name="Equation" r:id="rId13" imgW="457002" imgH="177723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2000" y="2610000"/>
                        <a:ext cx="909474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706182"/>
              </p:ext>
            </p:extLst>
          </p:nvPr>
        </p:nvGraphicFramePr>
        <p:xfrm>
          <a:off x="3870947" y="2610000"/>
          <a:ext cx="701053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77" name="Equation" r:id="rId15" imgW="355138" imgH="177569" progId="Equation.DSMT4">
                  <p:embed/>
                </p:oleObj>
              </mc:Choice>
              <mc:Fallback>
                <p:oleObj name="Equation" r:id="rId15" imgW="355138" imgH="177569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0947" y="2610000"/>
                        <a:ext cx="701053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0271679"/>
              </p:ext>
            </p:extLst>
          </p:nvPr>
        </p:nvGraphicFramePr>
        <p:xfrm>
          <a:off x="5004047" y="2978992"/>
          <a:ext cx="4500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78" name="Equation" r:id="rId17" imgW="241195" imgH="203112" progId="Equation.DSMT4">
                  <p:embed/>
                </p:oleObj>
              </mc:Choice>
              <mc:Fallback>
                <p:oleObj name="Equation" r:id="rId17" imgW="241195" imgH="203112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7" y="2978992"/>
                        <a:ext cx="4500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572309"/>
              </p:ext>
            </p:extLst>
          </p:nvPr>
        </p:nvGraphicFramePr>
        <p:xfrm>
          <a:off x="5598160" y="2996952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79" name="Equation" r:id="rId19" imgW="215713" imgH="190335" progId="Equation.DSMT4">
                  <p:embed/>
                </p:oleObj>
              </mc:Choice>
              <mc:Fallback>
                <p:oleObj name="Equation" r:id="rId19" imgW="215713" imgH="190335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8160" y="2996952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844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3.12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量子</a:t>
            </a:r>
            <a:r>
              <a:rPr lang="zh-TW" altLang="zh-TW" dirty="0"/>
              <a:t>井高亮度</a:t>
            </a:r>
            <a:r>
              <a:rPr lang="en-US" altLang="zh-TW" dirty="0"/>
              <a:t>LED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一個</a:t>
            </a:r>
            <a:r>
              <a:rPr lang="zh-TW" altLang="zh-TW" dirty="0"/>
              <a:t>典型量子井</a:t>
            </a:r>
            <a:r>
              <a:rPr lang="en-US" altLang="zh-TW" dirty="0"/>
              <a:t> (quantum well, QW) </a:t>
            </a:r>
            <a:r>
              <a:rPr lang="zh-TW" altLang="zh-TW" dirty="0"/>
              <a:t>的元件超薄，</a:t>
            </a:r>
            <a:r>
              <a:rPr lang="zh-TW" altLang="zh-TW" dirty="0" smtClean="0"/>
              <a:t>通常</a:t>
            </a:r>
            <a:endParaRPr lang="en-US" altLang="zh-TW" dirty="0" smtClean="0"/>
          </a:p>
          <a:p>
            <a:r>
              <a:rPr lang="zh-TW" altLang="zh-TW" dirty="0" smtClean="0"/>
              <a:t>小於</a:t>
            </a:r>
            <a:r>
              <a:rPr lang="en-US" altLang="zh-TW" dirty="0"/>
              <a:t>50 nm</a:t>
            </a:r>
            <a:r>
              <a:rPr lang="zh-TW" altLang="zh-TW" dirty="0"/>
              <a:t>，能隙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的</a:t>
            </a:r>
            <a:r>
              <a:rPr lang="zh-TW" altLang="zh-TW" dirty="0"/>
              <a:t>窄能隙半導體夾在能隙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之</a:t>
            </a:r>
            <a:r>
              <a:rPr lang="zh-TW" altLang="zh-TW" dirty="0"/>
              <a:t>兩個較</a:t>
            </a:r>
            <a:r>
              <a:rPr lang="zh-TW" altLang="zh-TW" dirty="0" smtClean="0"/>
              <a:t>寬</a:t>
            </a:r>
            <a:endParaRPr lang="en-US" altLang="zh-TW" dirty="0" smtClean="0"/>
          </a:p>
          <a:p>
            <a:r>
              <a:rPr lang="zh-TW" altLang="zh-TW" dirty="0" smtClean="0"/>
              <a:t>能</a:t>
            </a:r>
            <a:r>
              <a:rPr lang="zh-TW" altLang="zh-TW" dirty="0"/>
              <a:t>隙半導體</a:t>
            </a:r>
            <a:r>
              <a:rPr lang="zh-TW" altLang="zh-TW" dirty="0" smtClean="0"/>
              <a:t>之間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0562125"/>
              </p:ext>
            </p:extLst>
          </p:nvPr>
        </p:nvGraphicFramePr>
        <p:xfrm>
          <a:off x="2771800" y="1530000"/>
          <a:ext cx="558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900" name="Equation" r:id="rId3" imgW="291973" imgH="228501" progId="Equation.DSMT4">
                  <p:embed/>
                </p:oleObj>
              </mc:Choice>
              <mc:Fallback>
                <p:oleObj name="Equation" r:id="rId3" imgW="291973" imgH="228501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1530000"/>
                        <a:ext cx="558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9289521"/>
              </p:ext>
            </p:extLst>
          </p:nvPr>
        </p:nvGraphicFramePr>
        <p:xfrm>
          <a:off x="6636296" y="1530000"/>
          <a:ext cx="60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901" name="Equation" r:id="rId5" imgW="304668" imgH="228501" progId="Equation.DSMT4">
                  <p:embed/>
                </p:oleObj>
              </mc:Choice>
              <mc:Fallback>
                <p:oleObj name="Equation" r:id="rId5" imgW="304668" imgH="228501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6296" y="1530000"/>
                        <a:ext cx="60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58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05447"/>
            <a:ext cx="7796631" cy="345638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946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3.12  </a:t>
            </a:r>
            <a:r>
              <a:rPr lang="zh-TW" altLang="zh-TW" dirty="0"/>
              <a:t>量子井高亮度</a:t>
            </a:r>
            <a:r>
              <a:rPr lang="en-US" altLang="zh-TW" dirty="0"/>
              <a:t>LED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量子</a:t>
            </a:r>
            <a:r>
              <a:rPr lang="zh-TW" altLang="zh-TW" dirty="0"/>
              <a:t>井</a:t>
            </a:r>
            <a:r>
              <a:rPr lang="en-US" altLang="zh-TW" dirty="0"/>
              <a:t>QW</a:t>
            </a:r>
            <a:r>
              <a:rPr lang="zh-TW" altLang="zh-TW" dirty="0"/>
              <a:t>中的電子能量必須反映其在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方向</a:t>
            </a:r>
            <a:r>
              <a:rPr lang="zh-TW" altLang="zh-TW" dirty="0"/>
              <a:t>的一維</a:t>
            </a:r>
            <a:r>
              <a:rPr lang="zh-TW" altLang="zh-TW" dirty="0" smtClean="0"/>
              <a:t>量子</a:t>
            </a:r>
            <a:endParaRPr lang="en-US" altLang="zh-TW" dirty="0" smtClean="0"/>
          </a:p>
          <a:p>
            <a:r>
              <a:rPr lang="zh-TW" altLang="zh-TW" dirty="0" smtClean="0"/>
              <a:t>化</a:t>
            </a:r>
            <a:r>
              <a:rPr lang="zh-TW" altLang="zh-TW" dirty="0"/>
              <a:t>，其在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平面</a:t>
            </a:r>
            <a:r>
              <a:rPr lang="zh-TW" altLang="zh-TW" dirty="0"/>
              <a:t>內的自由運動。</a:t>
            </a:r>
            <a:r>
              <a:rPr lang="zh-TW" altLang="zh-TW" dirty="0" smtClean="0"/>
              <a:t>若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為</a:t>
            </a:r>
            <a:r>
              <a:rPr lang="zh-TW" altLang="zh-TW" dirty="0"/>
              <a:t>量子井中的電子</a:t>
            </a:r>
            <a:r>
              <a:rPr lang="zh-TW" altLang="zh-TW" dirty="0" smtClean="0"/>
              <a:t>能量</a:t>
            </a:r>
            <a:endParaRPr lang="en-US" altLang="zh-TW" dirty="0" smtClean="0"/>
          </a:p>
          <a:p>
            <a:r>
              <a:rPr lang="zh-TW" altLang="zh-TW" dirty="0" smtClean="0"/>
              <a:t>，則</a:t>
            </a:r>
            <a:endParaRPr lang="en-US" altLang="zh-TW" dirty="0" smtClean="0"/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3.12.1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zh-TW" dirty="0" smtClean="0"/>
              <a:t>為</a:t>
            </a:r>
            <a:r>
              <a:rPr lang="zh-TW" altLang="zh-TW" dirty="0"/>
              <a:t>量子數，值為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</a:t>
            </a:r>
            <a:r>
              <a:rPr lang="zh-TW" altLang="zh-TW" dirty="0" smtClean="0"/>
              <a:t>，</a:t>
            </a:r>
            <a:r>
              <a:rPr lang="zh-TW" altLang="zh-TW" dirty="0"/>
              <a:t>且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與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為</a:t>
            </a:r>
            <a:r>
              <a:rPr lang="zh-TW" altLang="zh-TW" dirty="0"/>
              <a:t>電子</a:t>
            </a:r>
            <a:r>
              <a:rPr lang="zh-TW" altLang="zh-TW" dirty="0" smtClean="0"/>
              <a:t>沿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方向</a:t>
            </a:r>
            <a:endParaRPr lang="en-US" altLang="zh-TW" dirty="0" smtClean="0"/>
          </a:p>
          <a:p>
            <a:r>
              <a:rPr lang="zh-TW" altLang="zh-TW" dirty="0" smtClean="0"/>
              <a:t>和</a:t>
            </a:r>
            <a:r>
              <a:rPr lang="en-US" altLang="zh-TW" dirty="0" smtClean="0"/>
              <a:t>   </a:t>
            </a:r>
            <a:r>
              <a:rPr lang="zh-TW" altLang="zh-TW" dirty="0" smtClean="0"/>
              <a:t>方向</a:t>
            </a:r>
            <a:r>
              <a:rPr lang="zh-TW" altLang="zh-TW" dirty="0"/>
              <a:t>的波向量。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590256"/>
              </p:ext>
            </p:extLst>
          </p:nvPr>
        </p:nvGraphicFramePr>
        <p:xfrm>
          <a:off x="6131466" y="1188000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017" name="Equation" r:id="rId3" imgW="177569" imgH="152202" progId="Equation.DSMT4">
                  <p:embed/>
                </p:oleObj>
              </mc:Choice>
              <mc:Fallback>
                <p:oleObj name="Equation" r:id="rId3" imgW="177569" imgH="15220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1466" y="1188000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531551"/>
              </p:ext>
            </p:extLst>
          </p:nvPr>
        </p:nvGraphicFramePr>
        <p:xfrm>
          <a:off x="1691680" y="1612800"/>
          <a:ext cx="465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018" name="Equation" r:id="rId5" imgW="215713" imgH="152268" progId="Equation.DSMT4">
                  <p:embed/>
                </p:oleObj>
              </mc:Choice>
              <mc:Fallback>
                <p:oleObj name="Equation" r:id="rId5" imgW="215713" imgH="152268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1612800"/>
                        <a:ext cx="465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828175"/>
              </p:ext>
            </p:extLst>
          </p:nvPr>
        </p:nvGraphicFramePr>
        <p:xfrm>
          <a:off x="5130000" y="1501200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019" name="Equation" r:id="rId7" imgW="253780" imgH="203024" progId="Equation.DSMT4">
                  <p:embed/>
                </p:oleObj>
              </mc:Choice>
              <mc:Fallback>
                <p:oleObj name="Equation" r:id="rId7" imgW="253780" imgH="2030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000" y="1501200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4613623"/>
              </p:ext>
            </p:extLst>
          </p:nvPr>
        </p:nvGraphicFramePr>
        <p:xfrm>
          <a:off x="2555776" y="2384968"/>
          <a:ext cx="3088340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020" name="Equation" r:id="rId9" imgW="1828800" imgH="444500" progId="Equation.DSMT4">
                  <p:embed/>
                </p:oleObj>
              </mc:Choice>
              <mc:Fallback>
                <p:oleObj name="Equation" r:id="rId9" imgW="1828800" imgH="4445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2384968"/>
                        <a:ext cx="3088340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3044021"/>
              </p:ext>
            </p:extLst>
          </p:nvPr>
        </p:nvGraphicFramePr>
        <p:xfrm>
          <a:off x="971600" y="3284984"/>
          <a:ext cx="342000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021" name="Equation" r:id="rId11" imgW="177492" imgH="164814" progId="Equation.DSMT4">
                  <p:embed/>
                </p:oleObj>
              </mc:Choice>
              <mc:Fallback>
                <p:oleObj name="Equation" r:id="rId11" imgW="177492" imgH="16481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3284984"/>
                        <a:ext cx="342000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063563"/>
              </p:ext>
            </p:extLst>
          </p:nvPr>
        </p:nvGraphicFramePr>
        <p:xfrm>
          <a:off x="3389416" y="3249024"/>
          <a:ext cx="1326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022" name="Equation" r:id="rId13" imgW="634725" imgH="190417" progId="Equation.DSMT4">
                  <p:embed/>
                </p:oleObj>
              </mc:Choice>
              <mc:Fallback>
                <p:oleObj name="Equation" r:id="rId13" imgW="634725" imgH="190417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9416" y="3249024"/>
                        <a:ext cx="1326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6584460"/>
              </p:ext>
            </p:extLst>
          </p:nvPr>
        </p:nvGraphicFramePr>
        <p:xfrm>
          <a:off x="5292080" y="3212976"/>
          <a:ext cx="45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023" name="Equation" r:id="rId15" imgW="228600" imgH="228600" progId="Equation.DSMT4">
                  <p:embed/>
                </p:oleObj>
              </mc:Choice>
              <mc:Fallback>
                <p:oleObj name="Equation" r:id="rId15" imgW="228600" imgH="2286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3212976"/>
                        <a:ext cx="45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5147958"/>
              </p:ext>
            </p:extLst>
          </p:nvPr>
        </p:nvGraphicFramePr>
        <p:xfrm>
          <a:off x="5940152" y="3213024"/>
          <a:ext cx="473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024" name="Equation" r:id="rId17" imgW="215713" imgH="203024" progId="Equation.DSMT4">
                  <p:embed/>
                </p:oleObj>
              </mc:Choice>
              <mc:Fallback>
                <p:oleObj name="Equation" r:id="rId17" imgW="215713" imgH="203024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3213024"/>
                        <a:ext cx="473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9664902"/>
              </p:ext>
            </p:extLst>
          </p:nvPr>
        </p:nvGraphicFramePr>
        <p:xfrm>
          <a:off x="7571626" y="3321024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025" name="Equation" r:id="rId19" imgW="177569" imgH="152202" progId="Equation.DSMT4">
                  <p:embed/>
                </p:oleObj>
              </mc:Choice>
              <mc:Fallback>
                <p:oleObj name="Equation" r:id="rId19" imgW="177569" imgH="152202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1626" y="3321024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7141784"/>
              </p:ext>
            </p:extLst>
          </p:nvPr>
        </p:nvGraphicFramePr>
        <p:xfrm>
          <a:off x="683568" y="3717032"/>
          <a:ext cx="3442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026" name="Equation" r:id="rId21" imgW="164957" imgH="152268" progId="Equation.DSMT4">
                  <p:embed/>
                </p:oleObj>
              </mc:Choice>
              <mc:Fallback>
                <p:oleObj name="Equation" r:id="rId21" imgW="164957" imgH="152268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3717032"/>
                        <a:ext cx="3442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81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3.12  </a:t>
            </a:r>
            <a:r>
              <a:rPr lang="zh-TW" altLang="zh-TW" dirty="0"/>
              <a:t>量子井高亮度</a:t>
            </a:r>
            <a:r>
              <a:rPr lang="en-US" altLang="zh-TW" dirty="0"/>
              <a:t>LED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37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387" y="1402085"/>
            <a:ext cx="4448869" cy="475252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390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3.12  </a:t>
            </a:r>
            <a:r>
              <a:rPr lang="zh-TW" altLang="zh-TW" dirty="0"/>
              <a:t>量子井高亮度</a:t>
            </a:r>
            <a:r>
              <a:rPr lang="en-US" altLang="zh-TW" dirty="0"/>
              <a:t>LED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量子</a:t>
            </a:r>
            <a:r>
              <a:rPr lang="zh-TW" altLang="zh-TW" dirty="0"/>
              <a:t>井中的輻射躍遷必須遵守選擇定則</a:t>
            </a:r>
            <a:r>
              <a:rPr lang="en-US" altLang="zh-TW" dirty="0"/>
              <a:t> (selection rule)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這</a:t>
            </a:r>
            <a:r>
              <a:rPr lang="zh-TW" altLang="zh-TW" dirty="0"/>
              <a:t>需要最初始和最後的量子</a:t>
            </a:r>
            <a:r>
              <a:rPr lang="zh-TW" altLang="zh-TW" dirty="0" smtClean="0"/>
              <a:t>數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兩者</a:t>
            </a:r>
            <a:r>
              <a:rPr lang="zh-TW" altLang="zh-TW" dirty="0"/>
              <a:t>是相同</a:t>
            </a:r>
            <a:r>
              <a:rPr lang="zh-TW" altLang="zh-TW" dirty="0" smtClean="0"/>
              <a:t>的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單</a:t>
            </a:r>
            <a:r>
              <a:rPr lang="zh-TW" altLang="zh-TW" dirty="0"/>
              <a:t>量子井</a:t>
            </a:r>
            <a:r>
              <a:rPr lang="en-US" altLang="zh-TW" dirty="0"/>
              <a:t> (SQW) </a:t>
            </a:r>
            <a:r>
              <a:rPr lang="zh-TW" altLang="zh-TW" dirty="0"/>
              <a:t>異質接面發光二極管的主要問題是，</a:t>
            </a:r>
            <a:r>
              <a:rPr lang="zh-TW" altLang="zh-TW" dirty="0" smtClean="0"/>
              <a:t>在</a:t>
            </a:r>
            <a:endParaRPr lang="en-US" altLang="zh-TW" dirty="0" smtClean="0"/>
          </a:p>
          <a:p>
            <a:r>
              <a:rPr lang="zh-TW" altLang="zh-TW" dirty="0" smtClean="0"/>
              <a:t>一</a:t>
            </a:r>
            <a:r>
              <a:rPr lang="zh-TW" altLang="zh-TW" dirty="0"/>
              <a:t>足夠大的電流下，單量子井可能被電荷載子淹沒並溢出。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6436921"/>
              </p:ext>
            </p:extLst>
          </p:nvPr>
        </p:nvGraphicFramePr>
        <p:xfrm>
          <a:off x="4427984" y="1628800"/>
          <a:ext cx="342000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70" name="Equation" r:id="rId3" imgW="177492" imgH="164814" progId="Equation.DSMT4">
                  <p:embed/>
                </p:oleObj>
              </mc:Choice>
              <mc:Fallback>
                <p:oleObj name="Equation" r:id="rId3" imgW="177492" imgH="16481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1628800"/>
                        <a:ext cx="342000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8768691"/>
              </p:ext>
            </p:extLst>
          </p:nvPr>
        </p:nvGraphicFramePr>
        <p:xfrm>
          <a:off x="5058096" y="1584000"/>
          <a:ext cx="37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71" name="Equation" r:id="rId5" imgW="203112" imgH="190417" progId="Equation.DSMT4">
                  <p:embed/>
                </p:oleObj>
              </mc:Choice>
              <mc:Fallback>
                <p:oleObj name="Equation" r:id="rId5" imgW="203112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8096" y="1584000"/>
                        <a:ext cx="37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894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140967"/>
            <a:ext cx="6984776" cy="2820411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954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3.12.1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量子</a:t>
            </a:r>
            <a:r>
              <a:rPr lang="zh-TW" altLang="zh-TW" sz="2800" dirty="0">
                <a:solidFill>
                  <a:srgbClr val="000066"/>
                </a:solidFill>
              </a:rPr>
              <a:t>井中的能階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zh-TW" altLang="zh-TW" sz="2000" dirty="0"/>
              <a:t>夾在兩</a:t>
            </a:r>
            <a:r>
              <a:rPr lang="zh-TW" altLang="zh-TW" sz="2000" dirty="0" smtClean="0"/>
              <a:t>個</a:t>
            </a:r>
            <a:r>
              <a:rPr lang="en-US" altLang="zh-TW" sz="2000" dirty="0" smtClean="0"/>
              <a:t>                        </a:t>
            </a:r>
            <a:r>
              <a:rPr lang="zh-TW" altLang="zh-TW" sz="2000" dirty="0" smtClean="0"/>
              <a:t>層</a:t>
            </a:r>
            <a:r>
              <a:rPr lang="zh-TW" altLang="zh-TW" sz="2000" dirty="0"/>
              <a:t>之間的</a:t>
            </a:r>
            <a:r>
              <a:rPr lang="en-US" altLang="zh-TW" sz="2000" dirty="0" err="1"/>
              <a:t>GaAs</a:t>
            </a:r>
            <a:r>
              <a:rPr lang="zh-TW" altLang="zh-TW" sz="2000" dirty="0"/>
              <a:t>量子井。假設位障高度</a:t>
            </a:r>
            <a:r>
              <a:rPr lang="en-US" altLang="zh-TW" sz="2000" dirty="0"/>
              <a:t>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為</a:t>
            </a:r>
            <a:r>
              <a:rPr lang="en-US" altLang="zh-TW" sz="2000" dirty="0"/>
              <a:t>0.30 </a:t>
            </a:r>
            <a:r>
              <a:rPr lang="en-US" altLang="zh-TW" sz="2000" dirty="0" err="1"/>
              <a:t>eV</a:t>
            </a:r>
            <a:r>
              <a:rPr lang="zh-TW" altLang="zh-TW" sz="2000" dirty="0"/>
              <a:t>，井中電子的有效質量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</a:t>
            </a:r>
            <a:r>
              <a:rPr lang="zh-TW" altLang="zh-TW" sz="2000" dirty="0" smtClean="0"/>
              <a:t>，</a:t>
            </a:r>
            <a:r>
              <a:rPr lang="en-US" altLang="zh-TW" sz="2000" dirty="0"/>
              <a:t>QW</a:t>
            </a:r>
            <a:r>
              <a:rPr lang="zh-TW" altLang="zh-TW" sz="2000" dirty="0"/>
              <a:t>的寬度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為</a:t>
            </a:r>
            <a:r>
              <a:rPr lang="en-US" altLang="zh-TW" sz="2000" dirty="0"/>
              <a:t>12 nm</a:t>
            </a:r>
            <a:r>
              <a:rPr lang="zh-TW" altLang="zh-TW" sz="2000" dirty="0"/>
              <a:t>。</a:t>
            </a:r>
            <a:r>
              <a:rPr lang="zh-TW" altLang="zh-TW" sz="2000" dirty="0" smtClean="0"/>
              <a:t>計算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距離</a:t>
            </a:r>
            <a:r>
              <a:rPr lang="zh-TW" altLang="zh-TW" sz="2000" dirty="0"/>
              <a:t>量子井底部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能階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假設式</a:t>
            </a:r>
            <a:r>
              <a:rPr lang="en-US" altLang="zh-TW" sz="2000" dirty="0"/>
              <a:t> (3.12.1) </a:t>
            </a:r>
            <a:r>
              <a:rPr lang="zh-TW" altLang="zh-TW" sz="2000" dirty="0"/>
              <a:t>中為無限位能井。</a:t>
            </a:r>
            <a:r>
              <a:rPr lang="zh-TW" altLang="zh-TW" sz="2000" dirty="0" smtClean="0"/>
              <a:t>比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較</a:t>
            </a:r>
            <a:r>
              <a:rPr lang="zh-TW" altLang="zh-TW" sz="2000" dirty="0"/>
              <a:t>這些值與已</a:t>
            </a:r>
            <a:r>
              <a:rPr lang="zh-TW" altLang="zh-TW" sz="2000" dirty="0" smtClean="0"/>
              <a:t>知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、</a:t>
            </a:r>
            <a:r>
              <a:rPr lang="en-US" altLang="zh-TW" sz="2000" dirty="0"/>
              <a:t>2</a:t>
            </a:r>
            <a:r>
              <a:rPr lang="zh-TW" altLang="zh-TW" sz="2000" dirty="0"/>
              <a:t>和</a:t>
            </a:r>
            <a:r>
              <a:rPr lang="en-US" altLang="zh-TW" sz="2000" dirty="0"/>
              <a:t>3</a:t>
            </a:r>
            <a:r>
              <a:rPr lang="zh-TW" altLang="zh-TW" sz="2000" dirty="0"/>
              <a:t>時為</a:t>
            </a:r>
            <a:r>
              <a:rPr lang="en-US" altLang="zh-TW" sz="2000" dirty="0"/>
              <a:t>0.022 </a:t>
            </a:r>
            <a:r>
              <a:rPr lang="en-US" altLang="zh-TW" sz="2000" dirty="0" err="1"/>
              <a:t>eV</a:t>
            </a:r>
            <a:r>
              <a:rPr lang="zh-TW" altLang="zh-TW" sz="2000" dirty="0"/>
              <a:t>、</a:t>
            </a:r>
            <a:r>
              <a:rPr lang="en-US" altLang="zh-TW" sz="2000" dirty="0"/>
              <a:t>0.088</a:t>
            </a:r>
            <a:r>
              <a:rPr lang="zh-TW" altLang="zh-TW" sz="2000" dirty="0"/>
              <a:t>和</a:t>
            </a:r>
            <a:r>
              <a:rPr lang="en-US" altLang="zh-TW" sz="2000" dirty="0"/>
              <a:t>0.186</a:t>
            </a:r>
            <a:r>
              <a:rPr lang="zh-TW" altLang="zh-TW" sz="2000" dirty="0"/>
              <a:t>之有限位能井的</a:t>
            </a:r>
            <a:r>
              <a:rPr lang="zh-TW" altLang="zh-TW" sz="2000" dirty="0" smtClean="0"/>
              <a:t>計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算</a:t>
            </a:r>
            <a:r>
              <a:rPr lang="zh-TW" altLang="zh-TW" sz="2000" dirty="0"/>
              <a:t>結果。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使用式</a:t>
            </a:r>
            <a:r>
              <a:rPr lang="en-US" altLang="zh-TW" sz="2000" dirty="0"/>
              <a:t> (3.12.1) </a:t>
            </a:r>
            <a:r>
              <a:rPr lang="en-US" altLang="zh-TW" sz="2000" dirty="0" smtClean="0"/>
              <a:t>                        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因此，對於</a:t>
            </a:r>
            <a:r>
              <a:rPr lang="en-US" altLang="zh-TW" sz="2000" dirty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3000"/>
              </a:lnSpc>
            </a:pPr>
            <a:r>
              <a:rPr lang="en-US" altLang="zh-TW" sz="2000" dirty="0"/>
              <a:t> 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我們</a:t>
            </a:r>
            <a:r>
              <a:rPr lang="zh-TW" altLang="zh-TW" sz="2000" dirty="0"/>
              <a:t>可以</a:t>
            </a:r>
            <a:r>
              <a:rPr lang="zh-TW" altLang="zh-TW" sz="2000" dirty="0" smtClean="0"/>
              <a:t>對</a:t>
            </a:r>
            <a:r>
              <a:rPr lang="en-US" altLang="zh-TW" sz="2000" dirty="0" smtClean="0"/>
              <a:t>           </a:t>
            </a:r>
            <a:r>
              <a:rPr lang="zh-TW" altLang="zh-TW" sz="2000" dirty="0" smtClean="0"/>
              <a:t>和</a:t>
            </a:r>
            <a:r>
              <a:rPr lang="en-US" altLang="zh-TW" sz="2000" dirty="0"/>
              <a:t>3</a:t>
            </a:r>
            <a:r>
              <a:rPr lang="zh-TW" altLang="zh-TW" sz="2000" dirty="0"/>
              <a:t>重複上面的計算，以求出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               </a:t>
            </a:r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第三個能階將高於井</a:t>
            </a:r>
            <a:r>
              <a:rPr lang="zh-TW" altLang="zh-TW" sz="2000" dirty="0" smtClean="0"/>
              <a:t>深</a:t>
            </a:r>
            <a:r>
              <a:rPr lang="en-US" altLang="zh-TW" sz="2000" dirty="0" smtClean="0"/>
              <a:t>         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顯然，無限</a:t>
            </a:r>
            <a:r>
              <a:rPr lang="en-US" altLang="zh-TW" sz="2000" dirty="0"/>
              <a:t>QW</a:t>
            </a:r>
            <a:r>
              <a:rPr lang="zh-TW" altLang="zh-TW" sz="2000" dirty="0"/>
              <a:t>預測</a:t>
            </a:r>
            <a:r>
              <a:rPr lang="zh-TW" altLang="zh-TW" sz="2000" dirty="0" smtClean="0"/>
              <a:t>較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高能</a:t>
            </a:r>
            <a:r>
              <a:rPr lang="zh-TW" altLang="zh-TW" sz="2000" dirty="0"/>
              <a:t>階的</a:t>
            </a:r>
            <a:r>
              <a:rPr lang="en-US" altLang="zh-TW" sz="2000" dirty="0"/>
              <a:t>1.8</a:t>
            </a:r>
            <a:r>
              <a:rPr lang="zh-TW" altLang="zh-TW" sz="2000" dirty="0"/>
              <a:t>倍，並將第三能階放入井內，而不是井外。有限</a:t>
            </a:r>
            <a:r>
              <a:rPr lang="en-US" altLang="zh-TW" sz="2000" dirty="0"/>
              <a:t>QW</a:t>
            </a:r>
            <a:r>
              <a:rPr lang="zh-TW" altLang="zh-TW" sz="2000" dirty="0"/>
              <a:t>計算</a:t>
            </a:r>
            <a:r>
              <a:rPr lang="zh-TW" altLang="zh-TW" sz="2000" dirty="0" smtClean="0"/>
              <a:t>並不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簡單</a:t>
            </a:r>
            <a:r>
              <a:rPr lang="zh-TW" altLang="zh-TW" sz="2000" dirty="0"/>
              <a:t>，並且涉及數值</a:t>
            </a:r>
            <a:r>
              <a:rPr lang="zh-TW" altLang="zh-TW" sz="2000" dirty="0" smtClean="0"/>
              <a:t>解</a:t>
            </a:r>
            <a:r>
              <a:rPr lang="zh-TW" altLang="en-US" sz="2000" dirty="0" smtClean="0"/>
              <a:t>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5961258"/>
              </p:ext>
            </p:extLst>
          </p:nvPr>
        </p:nvGraphicFramePr>
        <p:xfrm>
          <a:off x="2466000" y="1108800"/>
          <a:ext cx="151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02" name="Equation" r:id="rId4" imgW="799753" imgH="190417" progId="Equation.DSMT4">
                  <p:embed/>
                </p:oleObj>
              </mc:Choice>
              <mc:Fallback>
                <p:oleObj name="Equation" r:id="rId4" imgW="799753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6000" y="1108800"/>
                        <a:ext cx="151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3737819"/>
              </p:ext>
            </p:extLst>
          </p:nvPr>
        </p:nvGraphicFramePr>
        <p:xfrm>
          <a:off x="8154000" y="1124744"/>
          <a:ext cx="5184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03" name="Equation" r:id="rId6" imgW="304668" imgH="190417" progId="Equation.DSMT4">
                  <p:embed/>
                </p:oleObj>
              </mc:Choice>
              <mc:Fallback>
                <p:oleObj name="Equation" r:id="rId6" imgW="304668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4000" y="1124744"/>
                        <a:ext cx="5184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44028"/>
              </p:ext>
            </p:extLst>
          </p:nvPr>
        </p:nvGraphicFramePr>
        <p:xfrm>
          <a:off x="4266000" y="1468800"/>
          <a:ext cx="91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04" name="Equation" r:id="rId8" imgW="482391" imgH="190417" progId="Equation.DSMT4">
                  <p:embed/>
                </p:oleObj>
              </mc:Choice>
              <mc:Fallback>
                <p:oleObj name="Equation" r:id="rId8" imgW="482391" imgH="19041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6000" y="1468800"/>
                        <a:ext cx="91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81345"/>
              </p:ext>
            </p:extLst>
          </p:nvPr>
        </p:nvGraphicFramePr>
        <p:xfrm>
          <a:off x="6566400" y="1484784"/>
          <a:ext cx="503999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05" name="Equation" r:id="rId10" imgW="266353" imgH="177569" progId="Equation.DSMT4">
                  <p:embed/>
                </p:oleObj>
              </mc:Choice>
              <mc:Fallback>
                <p:oleObj name="Equation" r:id="rId10" imgW="266353" imgH="177569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6400" y="1484784"/>
                        <a:ext cx="503999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1078743"/>
              </p:ext>
            </p:extLst>
          </p:nvPr>
        </p:nvGraphicFramePr>
        <p:xfrm>
          <a:off x="2195736" y="1828800"/>
          <a:ext cx="582120" cy="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06" name="Equation" r:id="rId12" imgW="317225" imgH="190335" progId="Equation.DSMT4">
                  <p:embed/>
                </p:oleObj>
              </mc:Choice>
              <mc:Fallback>
                <p:oleObj name="Equation" r:id="rId12" imgW="317225" imgH="190335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1828800"/>
                        <a:ext cx="582120" cy="35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4239318"/>
              </p:ext>
            </p:extLst>
          </p:nvPr>
        </p:nvGraphicFramePr>
        <p:xfrm>
          <a:off x="3474000" y="1828800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07" name="Equation" r:id="rId14" imgW="215713" imgH="190335" progId="Equation.DSMT4">
                  <p:embed/>
                </p:oleObj>
              </mc:Choice>
              <mc:Fallback>
                <p:oleObj name="Equation" r:id="rId14" imgW="215713" imgH="190335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4000" y="1828800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2331044"/>
              </p:ext>
            </p:extLst>
          </p:nvPr>
        </p:nvGraphicFramePr>
        <p:xfrm>
          <a:off x="4067944" y="1828800"/>
          <a:ext cx="37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08" name="Equation" r:id="rId16" imgW="203112" imgH="190417" progId="Equation.DSMT4">
                  <p:embed/>
                </p:oleObj>
              </mc:Choice>
              <mc:Fallback>
                <p:oleObj name="Equation" r:id="rId16" imgW="203112" imgH="190417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1828800"/>
                        <a:ext cx="37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4503989"/>
              </p:ext>
            </p:extLst>
          </p:nvPr>
        </p:nvGraphicFramePr>
        <p:xfrm>
          <a:off x="2209063" y="2224800"/>
          <a:ext cx="625263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09" name="Equation" r:id="rId18" imgW="317087" imgH="177569" progId="Equation.DSMT4">
                  <p:embed/>
                </p:oleObj>
              </mc:Choice>
              <mc:Fallback>
                <p:oleObj name="Equation" r:id="rId18" imgW="317087" imgH="177569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063" y="2224800"/>
                        <a:ext cx="625263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7036189"/>
              </p:ext>
            </p:extLst>
          </p:nvPr>
        </p:nvGraphicFramePr>
        <p:xfrm>
          <a:off x="2570207" y="3249024"/>
          <a:ext cx="308191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10" name="Equation" r:id="rId20" imgW="1701800" imgH="215900" progId="Equation.DSMT4">
                  <p:embed/>
                </p:oleObj>
              </mc:Choice>
              <mc:Fallback>
                <p:oleObj name="Equation" r:id="rId20" imgW="1701800" imgH="2159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0207" y="3249024"/>
                        <a:ext cx="308191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9720701"/>
              </p:ext>
            </p:extLst>
          </p:nvPr>
        </p:nvGraphicFramePr>
        <p:xfrm>
          <a:off x="7128000" y="3326400"/>
          <a:ext cx="625263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11" name="Equation" r:id="rId22" imgW="317087" imgH="177569" progId="Equation.DSMT4">
                  <p:embed/>
                </p:oleObj>
              </mc:Choice>
              <mc:Fallback>
                <p:oleObj name="Equation" r:id="rId22" imgW="317087" imgH="177569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8000" y="3326400"/>
                        <a:ext cx="625263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9989246"/>
              </p:ext>
            </p:extLst>
          </p:nvPr>
        </p:nvGraphicFramePr>
        <p:xfrm>
          <a:off x="755576" y="3690000"/>
          <a:ext cx="7849756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12" name="Equation" r:id="rId24" imgW="4254500" imgH="393700" progId="Equation.DSMT4">
                  <p:embed/>
                </p:oleObj>
              </mc:Choice>
              <mc:Fallback>
                <p:oleObj name="Equation" r:id="rId24" imgW="4254500" imgH="3937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3690000"/>
                        <a:ext cx="7849756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1426820"/>
              </p:ext>
            </p:extLst>
          </p:nvPr>
        </p:nvGraphicFramePr>
        <p:xfrm>
          <a:off x="1684800" y="4482000"/>
          <a:ext cx="738948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13" name="Equation" r:id="rId26" imgW="368140" imgH="177723" progId="Equation.DSMT4">
                  <p:embed/>
                </p:oleObj>
              </mc:Choice>
              <mc:Fallback>
                <p:oleObj name="Equation" r:id="rId26" imgW="368140" imgH="177723" progId="Equation.DSMT4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4800" y="4482000"/>
                        <a:ext cx="738948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2296813"/>
              </p:ext>
            </p:extLst>
          </p:nvPr>
        </p:nvGraphicFramePr>
        <p:xfrm>
          <a:off x="5544000" y="4464000"/>
          <a:ext cx="171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14" name="Equation" r:id="rId28" imgW="901309" imgH="190417" progId="Equation.DSMT4">
                  <p:embed/>
                </p:oleObj>
              </mc:Choice>
              <mc:Fallback>
                <p:oleObj name="Equation" r:id="rId28" imgW="901309" imgH="190417" progId="Equation.DSMT4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4000" y="4464000"/>
                        <a:ext cx="171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0391897"/>
              </p:ext>
            </p:extLst>
          </p:nvPr>
        </p:nvGraphicFramePr>
        <p:xfrm>
          <a:off x="7450087" y="4464000"/>
          <a:ext cx="722313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15" name="Equation" r:id="rId30" imgW="380880" imgH="190440" progId="Equation.DSMT4">
                  <p:embed/>
                </p:oleObj>
              </mc:Choice>
              <mc:Fallback>
                <p:oleObj name="Equation" r:id="rId30" imgW="380880" imgH="190440" progId="Equation.DSMT4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0087" y="4464000"/>
                        <a:ext cx="722313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物件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5163132"/>
              </p:ext>
            </p:extLst>
          </p:nvPr>
        </p:nvGraphicFramePr>
        <p:xfrm>
          <a:off x="432000" y="4860000"/>
          <a:ext cx="1028571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16" name="Equation" r:id="rId32" imgW="507960" imgH="177480" progId="Equation.DSMT4">
                  <p:embed/>
                </p:oleObj>
              </mc:Choice>
              <mc:Fallback>
                <p:oleObj name="Equation" r:id="rId32" imgW="50796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432000" y="4860000"/>
                        <a:ext cx="1028571" cy="36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物件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89319"/>
              </p:ext>
            </p:extLst>
          </p:nvPr>
        </p:nvGraphicFramePr>
        <p:xfrm>
          <a:off x="4194000" y="4831200"/>
          <a:ext cx="156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17" name="Equation" r:id="rId34" imgW="825500" imgH="190500" progId="Equation.DSMT4">
                  <p:embed/>
                </p:oleObj>
              </mc:Choice>
              <mc:Fallback>
                <p:oleObj name="Equation" r:id="rId34" imgW="825500" imgH="190500" progId="Equation.DSMT4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4000" y="4831200"/>
                        <a:ext cx="156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493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3.13</a:t>
            </a:r>
            <a:r>
              <a:rPr lang="zh-TW" altLang="en-US" dirty="0"/>
              <a:t> </a:t>
            </a:r>
            <a:r>
              <a:rPr lang="zh-TW" altLang="en-US" dirty="0" smtClean="0"/>
              <a:t> </a:t>
            </a:r>
            <a:r>
              <a:rPr lang="en-US" altLang="zh-TW" dirty="0" smtClean="0"/>
              <a:t>LED</a:t>
            </a:r>
            <a:r>
              <a:rPr lang="zh-TW" altLang="zh-TW" dirty="0"/>
              <a:t>材料和結構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A. LED</a:t>
            </a:r>
            <a:r>
              <a:rPr lang="zh-TW" altLang="zh-TW" sz="2800" dirty="0" smtClean="0"/>
              <a:t>材料</a:t>
            </a:r>
            <a:endParaRPr lang="en-US" altLang="zh-TW" sz="2800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有</a:t>
            </a:r>
            <a:r>
              <a:rPr lang="zh-TW" altLang="zh-TW" dirty="0"/>
              <a:t>不同的直接能隙半導體材料可容易地被摻雜以做成</a:t>
            </a:r>
            <a:r>
              <a:rPr lang="zh-TW" altLang="zh-TW" dirty="0" smtClean="0"/>
              <a:t>商用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en-US" altLang="zh-TW" dirty="0" smtClean="0"/>
              <a:t>     </a:t>
            </a:r>
            <a:r>
              <a:rPr lang="zh-TW" altLang="zh-TW" dirty="0"/>
              <a:t>接面</a:t>
            </a:r>
            <a:r>
              <a:rPr lang="en-US" altLang="zh-TW" dirty="0" smtClean="0"/>
              <a:t>LED</a:t>
            </a:r>
            <a:r>
              <a:rPr lang="zh-TW" altLang="zh-TW" dirty="0" smtClean="0"/>
              <a:t>。</a:t>
            </a:r>
            <a:r>
              <a:rPr lang="zh-TW" altLang="zh-TW" dirty="0"/>
              <a:t>實際</a:t>
            </a:r>
            <a:r>
              <a:rPr lang="en-US" altLang="zh-TW" dirty="0"/>
              <a:t>LED</a:t>
            </a:r>
            <a:r>
              <a:rPr lang="zh-TW" altLang="zh-TW" dirty="0"/>
              <a:t>的製作將需要可以生長在合適的</a:t>
            </a:r>
            <a:r>
              <a:rPr lang="zh-TW" altLang="zh-TW" dirty="0" smtClean="0"/>
              <a:t>基</a:t>
            </a:r>
            <a:endParaRPr lang="en-US" altLang="zh-TW" dirty="0" smtClean="0"/>
          </a:p>
          <a:p>
            <a:r>
              <a:rPr lang="zh-TW" altLang="zh-TW" dirty="0" smtClean="0"/>
              <a:t>板</a:t>
            </a:r>
            <a:r>
              <a:rPr lang="en-US" altLang="zh-TW" dirty="0" smtClean="0"/>
              <a:t> </a:t>
            </a:r>
            <a:r>
              <a:rPr lang="en-US" altLang="zh-TW" dirty="0"/>
              <a:t>(substrate) </a:t>
            </a:r>
            <a:r>
              <a:rPr lang="zh-TW" altLang="zh-TW" dirty="0"/>
              <a:t>晶體上、具有所需能隙的摻雜結晶層。基板</a:t>
            </a:r>
            <a:r>
              <a:rPr lang="zh-TW" altLang="zh-TW" dirty="0" smtClean="0"/>
              <a:t>晶體</a:t>
            </a:r>
            <a:endParaRPr lang="en-US" altLang="zh-TW" dirty="0" smtClean="0"/>
          </a:p>
          <a:p>
            <a:r>
              <a:rPr lang="zh-TW" altLang="zh-TW" dirty="0" smtClean="0"/>
              <a:t>和</a:t>
            </a:r>
            <a:r>
              <a:rPr lang="en-US" altLang="zh-TW" dirty="0"/>
              <a:t>LED</a:t>
            </a:r>
            <a:r>
              <a:rPr lang="zh-TW" altLang="zh-TW" dirty="0"/>
              <a:t>材料必須晶格匹配</a:t>
            </a:r>
            <a:r>
              <a:rPr lang="en-US" altLang="zh-TW" dirty="0"/>
              <a:t> (lattice matched)</a:t>
            </a:r>
            <a:r>
              <a:rPr lang="zh-TW" altLang="zh-TW" dirty="0"/>
              <a:t>，亦即，它們</a:t>
            </a:r>
            <a:r>
              <a:rPr lang="zh-TW" altLang="zh-TW" dirty="0" smtClean="0"/>
              <a:t>必須</a:t>
            </a:r>
            <a:endParaRPr lang="en-US" altLang="zh-TW" dirty="0" smtClean="0"/>
          </a:p>
          <a:p>
            <a:r>
              <a:rPr lang="zh-TW" altLang="zh-TW" dirty="0" smtClean="0"/>
              <a:t>具有</a:t>
            </a:r>
            <a:r>
              <a:rPr lang="zh-TW" altLang="zh-TW" dirty="0"/>
              <a:t>相同的晶體結構，和非常接近的晶格參數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，</a:t>
            </a:r>
            <a:r>
              <a:rPr lang="zh-TW" altLang="zh-TW" dirty="0"/>
              <a:t>以避免在</a:t>
            </a:r>
            <a:r>
              <a:rPr lang="zh-TW" altLang="zh-TW" dirty="0" smtClean="0"/>
              <a:t>接</a:t>
            </a:r>
            <a:endParaRPr lang="en-US" altLang="zh-TW" dirty="0" smtClean="0"/>
          </a:p>
          <a:p>
            <a:r>
              <a:rPr lang="zh-TW" altLang="zh-TW" dirty="0" smtClean="0"/>
              <a:t>面</a:t>
            </a:r>
            <a:r>
              <a:rPr lang="zh-TW" altLang="zh-TW" dirty="0"/>
              <a:t>處造成錯</a:t>
            </a:r>
            <a:r>
              <a:rPr lang="zh-TW" altLang="zh-TW" dirty="0" smtClean="0"/>
              <a:t>位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有</a:t>
            </a:r>
            <a:r>
              <a:rPr lang="zh-TW" altLang="zh-TW" dirty="0"/>
              <a:t>一種重要的商用半導體材料可含括可見光頻譜，那是</a:t>
            </a:r>
            <a:r>
              <a:rPr lang="zh-TW" altLang="zh-TW" dirty="0" smtClean="0"/>
              <a:t>以</a:t>
            </a:r>
            <a:endParaRPr lang="en-US" altLang="zh-TW" dirty="0" smtClean="0"/>
          </a:p>
          <a:p>
            <a:r>
              <a:rPr lang="zh-TW" altLang="zh-TW" dirty="0" smtClean="0"/>
              <a:t>合金</a:t>
            </a:r>
            <a:r>
              <a:rPr lang="en-US" altLang="zh-TW" dirty="0" err="1"/>
              <a:t>GaAs</a:t>
            </a:r>
            <a:r>
              <a:rPr lang="zh-TW" altLang="zh-TW" dirty="0"/>
              <a:t>及</a:t>
            </a:r>
            <a:r>
              <a:rPr lang="en-US" altLang="zh-TW" dirty="0" err="1"/>
              <a:t>GaP</a:t>
            </a:r>
            <a:r>
              <a:rPr lang="zh-TW" altLang="zh-TW" dirty="0"/>
              <a:t>為基材的</a:t>
            </a:r>
            <a:r>
              <a:rPr lang="en-US" altLang="zh-TW" dirty="0"/>
              <a:t>III-V</a:t>
            </a:r>
            <a:r>
              <a:rPr lang="zh-TW" altLang="zh-TW" dirty="0"/>
              <a:t>三元合金</a:t>
            </a:r>
            <a:r>
              <a:rPr lang="en-US" altLang="zh-TW" dirty="0"/>
              <a:t> (III-V ternary alloys)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表示</a:t>
            </a:r>
            <a:r>
              <a:rPr lang="zh-TW" altLang="zh-TW" dirty="0"/>
              <a:t>為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</a:t>
            </a:r>
            <a:r>
              <a:rPr lang="zh-TW" altLang="zh-TW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5713548"/>
              </p:ext>
            </p:extLst>
          </p:nvPr>
        </p:nvGraphicFramePr>
        <p:xfrm>
          <a:off x="648000" y="2060848"/>
          <a:ext cx="486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026" name="Equation" r:id="rId3" imgW="253780" imgH="152268" progId="Equation.DSMT4">
                  <p:embed/>
                </p:oleObj>
              </mc:Choice>
              <mc:Fallback>
                <p:oleObj name="Equation" r:id="rId3" imgW="253780" imgH="152268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000" y="2060848"/>
                        <a:ext cx="486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5222839"/>
              </p:ext>
            </p:extLst>
          </p:nvPr>
        </p:nvGraphicFramePr>
        <p:xfrm>
          <a:off x="6516216" y="3276000"/>
          <a:ext cx="48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027" name="Equation" r:id="rId5" imgW="253890" imgH="190417" progId="Equation.DSMT4">
                  <p:embed/>
                </p:oleObj>
              </mc:Choice>
              <mc:Fallback>
                <p:oleObj name="Equation" r:id="rId5" imgW="253890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216" y="3276000"/>
                        <a:ext cx="48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7556635"/>
              </p:ext>
            </p:extLst>
          </p:nvPr>
        </p:nvGraphicFramePr>
        <p:xfrm>
          <a:off x="1371534" y="4941168"/>
          <a:ext cx="13065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028" name="Equation" r:id="rId7" imgW="634725" imgH="228501" progId="Equation.DSMT4">
                  <p:embed/>
                </p:oleObj>
              </mc:Choice>
              <mc:Fallback>
                <p:oleObj name="Equation" r:id="rId7" imgW="634725" imgH="228501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534" y="4941168"/>
                        <a:ext cx="1306500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443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3.13</a:t>
            </a:r>
            <a:r>
              <a:rPr lang="zh-TW" altLang="en-US" dirty="0"/>
              <a:t>  </a:t>
            </a:r>
            <a:r>
              <a:rPr lang="en-US" altLang="zh-TW" dirty="0"/>
              <a:t>LED</a:t>
            </a:r>
            <a:r>
              <a:rPr lang="zh-TW" altLang="zh-TW" dirty="0"/>
              <a:t>材料和結構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總結</a:t>
            </a:r>
            <a:r>
              <a:rPr lang="zh-TW" altLang="zh-TW" dirty="0"/>
              <a:t>一些具代表性，可發射波長範圍涵蓋</a:t>
            </a:r>
            <a:r>
              <a:rPr lang="en-US" altLang="zh-TW" dirty="0"/>
              <a:t>0.3</a:t>
            </a:r>
            <a:r>
              <a:rPr lang="zh-TW" altLang="zh-TW" dirty="0"/>
              <a:t>到</a:t>
            </a:r>
            <a:r>
              <a:rPr lang="en-US" altLang="zh-TW" dirty="0"/>
              <a:t> </a:t>
            </a:r>
            <a:r>
              <a:rPr lang="en-US" altLang="zh-TW" dirty="0" smtClean="0"/>
              <a:t>            </a:t>
            </a:r>
            <a:r>
              <a:rPr lang="zh-TW" altLang="zh-TW" dirty="0" smtClean="0"/>
              <a:t>或</a:t>
            </a:r>
            <a:endParaRPr lang="en-US" altLang="zh-TW" dirty="0" smtClean="0"/>
          </a:p>
          <a:p>
            <a:r>
              <a:rPr lang="zh-TW" altLang="zh-TW" dirty="0" smtClean="0"/>
              <a:t>從</a:t>
            </a:r>
            <a:r>
              <a:rPr lang="en-US" altLang="zh-TW" dirty="0"/>
              <a:t>UV</a:t>
            </a:r>
            <a:r>
              <a:rPr lang="zh-TW" altLang="zh-TW" dirty="0"/>
              <a:t>到</a:t>
            </a:r>
            <a:r>
              <a:rPr lang="en-US" altLang="zh-TW" dirty="0"/>
              <a:t>IR</a:t>
            </a:r>
            <a:r>
              <a:rPr lang="zh-TW" altLang="zh-TW" dirty="0"/>
              <a:t>的半導體材料。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4914930"/>
              </p:ext>
            </p:extLst>
          </p:nvPr>
        </p:nvGraphicFramePr>
        <p:xfrm>
          <a:off x="7214808" y="1124744"/>
          <a:ext cx="1029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029" name="Equation" r:id="rId3" imgW="495085" imgH="190417" progId="Equation.DSMT4">
                  <p:embed/>
                </p:oleObj>
              </mc:Choice>
              <mc:Fallback>
                <p:oleObj name="Equation" r:id="rId3" imgW="495085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4808" y="1124744"/>
                        <a:ext cx="1029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20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038" y="2060848"/>
            <a:ext cx="6562330" cy="416277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536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3.13</a:t>
            </a:r>
            <a:r>
              <a:rPr lang="zh-TW" altLang="en-US" dirty="0"/>
              <a:t>  </a:t>
            </a:r>
            <a:r>
              <a:rPr lang="en-US" altLang="zh-TW" dirty="0"/>
              <a:t>LED</a:t>
            </a:r>
            <a:r>
              <a:rPr lang="zh-TW" altLang="zh-TW" dirty="0"/>
              <a:t>材料和結構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B. LED</a:t>
            </a:r>
            <a:r>
              <a:rPr lang="zh-TW" altLang="zh-TW" sz="2800" dirty="0" smtClean="0"/>
              <a:t>結構</a:t>
            </a:r>
            <a:endParaRPr lang="en-US" altLang="zh-TW" sz="2800" dirty="0" smtClean="0"/>
          </a:p>
          <a:p>
            <a:endParaRPr lang="zh-TW" altLang="en-US" dirty="0"/>
          </a:p>
        </p:txBody>
      </p:sp>
      <p:pic>
        <p:nvPicPr>
          <p:cNvPr id="343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69" y="2060848"/>
            <a:ext cx="7906861" cy="316835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520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3.13</a:t>
            </a:r>
            <a:r>
              <a:rPr lang="zh-TW" altLang="en-US" dirty="0"/>
              <a:t>  </a:t>
            </a:r>
            <a:r>
              <a:rPr lang="en-US" altLang="zh-TW" dirty="0"/>
              <a:t>LED</a:t>
            </a:r>
            <a:r>
              <a:rPr lang="zh-TW" altLang="zh-TW" dirty="0"/>
              <a:t>材料和結構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440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01807"/>
            <a:ext cx="5904656" cy="5423537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679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3.13.1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從</a:t>
            </a:r>
            <a:r>
              <a:rPr lang="en-US" altLang="zh-TW" sz="2800" dirty="0">
                <a:solidFill>
                  <a:srgbClr val="000066"/>
                </a:solidFill>
              </a:rPr>
              <a:t>LED</a:t>
            </a:r>
            <a:r>
              <a:rPr lang="zh-TW" altLang="zh-TW" sz="2800" dirty="0">
                <a:solidFill>
                  <a:srgbClr val="000066"/>
                </a:solidFill>
              </a:rPr>
              <a:t>裸晶的光提取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如</a:t>
            </a:r>
            <a:r>
              <a:rPr lang="zh-TW" altLang="zh-TW" sz="2000" dirty="0"/>
              <a:t>圖</a:t>
            </a:r>
            <a:r>
              <a:rPr lang="en-US" altLang="zh-TW" sz="2000" dirty="0"/>
              <a:t>3.40(a) </a:t>
            </a:r>
            <a:r>
              <a:rPr lang="zh-TW" altLang="zh-TW" sz="2000" dirty="0"/>
              <a:t>所示，由於在半導體</a:t>
            </a:r>
            <a:r>
              <a:rPr lang="en-US" altLang="zh-TW" sz="2000" dirty="0"/>
              <a:t> - </a:t>
            </a:r>
            <a:r>
              <a:rPr lang="zh-TW" altLang="zh-TW" sz="2000" dirty="0"/>
              <a:t>空氣表面的內部全反射</a:t>
            </a:r>
            <a:r>
              <a:rPr lang="en-US" altLang="zh-TW" sz="2000" dirty="0"/>
              <a:t> (TIR)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只有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一小</a:t>
            </a:r>
            <a:r>
              <a:rPr lang="zh-TW" altLang="zh-TW" sz="2000" dirty="0"/>
              <a:t>部分的發射光可以從晶片逸出。臨界</a:t>
            </a:r>
            <a:r>
              <a:rPr lang="zh-TW" altLang="zh-TW" sz="2000" dirty="0" smtClean="0"/>
              <a:t>角</a:t>
            </a:r>
            <a:r>
              <a:rPr lang="zh-TW" altLang="en-US" sz="2000" dirty="0" smtClean="0"/>
              <a:t>　</a:t>
            </a:r>
            <a:r>
              <a:rPr lang="en-US" altLang="zh-TW" sz="2000" dirty="0" smtClean="0"/>
              <a:t> </a:t>
            </a:r>
            <a:r>
              <a:rPr lang="zh-TW" altLang="zh-TW" sz="2000" dirty="0"/>
              <a:t>由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</a:t>
            </a:r>
            <a:r>
              <a:rPr lang="zh-TW" altLang="zh-TW" sz="2000" dirty="0" smtClean="0"/>
              <a:t>決定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其中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分別</a:t>
            </a:r>
            <a:r>
              <a:rPr lang="zh-TW" altLang="zh-TW" sz="2000" dirty="0"/>
              <a:t>為環境</a:t>
            </a:r>
            <a:r>
              <a:rPr lang="en-US" altLang="zh-TW" sz="2000" dirty="0"/>
              <a:t> ( </a:t>
            </a:r>
            <a:r>
              <a:rPr lang="zh-TW" altLang="zh-TW" sz="2000" dirty="0"/>
              <a:t>如空氣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     ) </a:t>
            </a:r>
            <a:r>
              <a:rPr lang="zh-TW" altLang="zh-TW" sz="2000" dirty="0"/>
              <a:t>和半導體的折射率。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定義</a:t>
            </a:r>
            <a:r>
              <a:rPr lang="zh-TW" altLang="zh-TW" sz="2000" dirty="0"/>
              <a:t>逃逸錐</a:t>
            </a:r>
            <a:r>
              <a:rPr lang="en-US" altLang="zh-TW" sz="2000" dirty="0"/>
              <a:t>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(</a:t>
            </a:r>
            <a:r>
              <a:rPr lang="en-US" altLang="zh-TW" sz="2000" dirty="0"/>
              <a:t>escape cone) </a:t>
            </a:r>
            <a:r>
              <a:rPr lang="zh-TW" altLang="zh-TW" sz="2000" dirty="0"/>
              <a:t>內的光可以逃逸到環境而沒有</a:t>
            </a:r>
            <a:r>
              <a:rPr lang="en-US" altLang="zh-TW" sz="2000" dirty="0"/>
              <a:t>TIR</a:t>
            </a:r>
            <a:r>
              <a:rPr lang="zh-TW" altLang="zh-TW" sz="2000" dirty="0"/>
              <a:t>，如圖</a:t>
            </a:r>
            <a:r>
              <a:rPr lang="en-US" altLang="zh-TW" sz="2000" dirty="0"/>
              <a:t>3.40(a) </a:t>
            </a:r>
            <a:r>
              <a:rPr lang="zh-TW" altLang="zh-TW" sz="2000" dirty="0"/>
              <a:t>所示。</a:t>
            </a:r>
            <a:r>
              <a:rPr lang="zh-TW" altLang="zh-TW" sz="2000" dirty="0" smtClean="0"/>
              <a:t>欲求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出</a:t>
            </a:r>
            <a:r>
              <a:rPr lang="zh-TW" altLang="zh-TW" sz="2000" dirty="0"/>
              <a:t>光在逃逸錐內的部分，我們需要考慮的立體角，從而</a:t>
            </a:r>
            <a:r>
              <a:rPr lang="zh-TW" altLang="zh-TW" sz="2000" dirty="0" smtClean="0"/>
              <a:t>導致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。</a:t>
            </a:r>
            <a:r>
              <a:rPr lang="zh-TW" altLang="zh-TW" sz="2000" dirty="0"/>
              <a:t>另外，假設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是</a:t>
            </a:r>
            <a:r>
              <a:rPr lang="zh-TW" altLang="zh-TW" sz="2000" dirty="0"/>
              <a:t>逃逸錐內那些光線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界</a:t>
            </a:r>
            <a:r>
              <a:rPr lang="zh-TW" altLang="zh-TW" sz="2000" dirty="0"/>
              <a:t>面的平均透光率，則對於</a:t>
            </a:r>
            <a:r>
              <a:rPr lang="zh-TW" altLang="zh-TW" sz="2000" dirty="0" smtClean="0"/>
              <a:t>簡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單</a:t>
            </a:r>
            <a:r>
              <a:rPr lang="zh-TW" altLang="zh-TW" sz="2000" dirty="0"/>
              <a:t>的裸</a:t>
            </a:r>
            <a:r>
              <a:rPr lang="zh-TW" altLang="zh-TW" sz="2000" dirty="0" smtClean="0"/>
              <a:t>晶</a:t>
            </a:r>
            <a:endParaRPr lang="en-US" altLang="zh-TW" sz="2000" dirty="0" smtClean="0"/>
          </a:p>
          <a:p>
            <a:r>
              <a:rPr lang="en-US" altLang="zh-TW" sz="2000" dirty="0" smtClean="0"/>
              <a:t>                                                                                                                      (</a:t>
            </a:r>
            <a:r>
              <a:rPr lang="en-US" altLang="zh-TW" sz="2000" dirty="0"/>
              <a:t>3.13.1)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估計</a:t>
            </a:r>
            <a:r>
              <a:rPr lang="en-US" altLang="zh-TW" sz="2000" dirty="0" err="1"/>
              <a:t>GaAs</a:t>
            </a:r>
            <a:r>
              <a:rPr lang="zh-TW" altLang="zh-TW" sz="2000" dirty="0"/>
              <a:t>晶片</a:t>
            </a:r>
            <a:r>
              <a:rPr lang="zh-TW" altLang="zh-TW" sz="2000" dirty="0" smtClean="0"/>
              <a:t>具有</a:t>
            </a:r>
            <a:r>
              <a:rPr lang="en-US" altLang="zh-TW" sz="2000" dirty="0" smtClean="0"/>
              <a:t>              </a:t>
            </a:r>
            <a:r>
              <a:rPr lang="zh-TW" altLang="zh-TW" sz="2000" dirty="0"/>
              <a:t>及環境空氣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然後用環氧樹酯圓頂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</a:t>
            </a:r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提取率。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1986445"/>
              </p:ext>
            </p:extLst>
          </p:nvPr>
        </p:nvGraphicFramePr>
        <p:xfrm>
          <a:off x="5220072" y="1468800"/>
          <a:ext cx="37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69" name="Equation" r:id="rId3" imgW="203112" imgH="190417" progId="Equation.DSMT4">
                  <p:embed/>
                </p:oleObj>
              </mc:Choice>
              <mc:Fallback>
                <p:oleObj name="Equation" r:id="rId3" imgW="203112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1468800"/>
                        <a:ext cx="37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3576424"/>
              </p:ext>
            </p:extLst>
          </p:nvPr>
        </p:nvGraphicFramePr>
        <p:xfrm>
          <a:off x="5796136" y="1468800"/>
          <a:ext cx="151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70" name="Equation" r:id="rId5" imgW="799753" imgH="190417" progId="Equation.DSMT4">
                  <p:embed/>
                </p:oleObj>
              </mc:Choice>
              <mc:Fallback>
                <p:oleObj name="Equation" r:id="rId5" imgW="799753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1468800"/>
                        <a:ext cx="151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0694878"/>
              </p:ext>
            </p:extLst>
          </p:nvPr>
        </p:nvGraphicFramePr>
        <p:xfrm>
          <a:off x="360000" y="1818000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71" name="Equation" r:id="rId7" imgW="215713" imgH="190335" progId="Equation.DSMT4">
                  <p:embed/>
                </p:oleObj>
              </mc:Choice>
              <mc:Fallback>
                <p:oleObj name="Equation" r:id="rId7" imgW="215713" imgH="19033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000" y="1818000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1067401"/>
              </p:ext>
            </p:extLst>
          </p:nvPr>
        </p:nvGraphicFramePr>
        <p:xfrm>
          <a:off x="1008000" y="1818000"/>
          <a:ext cx="34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72" name="Equation" r:id="rId9" imgW="177646" imgH="190335" progId="Equation.DSMT4">
                  <p:embed/>
                </p:oleObj>
              </mc:Choice>
              <mc:Fallback>
                <p:oleObj name="Equation" r:id="rId9" imgW="177646" imgH="190335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8000" y="1818000"/>
                        <a:ext cx="34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1808608"/>
              </p:ext>
            </p:extLst>
          </p:nvPr>
        </p:nvGraphicFramePr>
        <p:xfrm>
          <a:off x="3797992" y="1828800"/>
          <a:ext cx="70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73" name="Equation" r:id="rId11" imgW="368300" imgH="190500" progId="Equation.DSMT4">
                  <p:embed/>
                </p:oleObj>
              </mc:Choice>
              <mc:Fallback>
                <p:oleObj name="Equation" r:id="rId11" imgW="368300" imgH="1905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7992" y="1828800"/>
                        <a:ext cx="70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2646720"/>
              </p:ext>
            </p:extLst>
          </p:nvPr>
        </p:nvGraphicFramePr>
        <p:xfrm>
          <a:off x="6876256" y="1828800"/>
          <a:ext cx="34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74" name="Equation" r:id="rId13" imgW="177646" imgH="190335" progId="Equation.DSMT4">
                  <p:embed/>
                </p:oleObj>
              </mc:Choice>
              <mc:Fallback>
                <p:oleObj name="Equation" r:id="rId13" imgW="177646" imgH="190335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256" y="1828800"/>
                        <a:ext cx="34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5814899"/>
              </p:ext>
            </p:extLst>
          </p:nvPr>
        </p:nvGraphicFramePr>
        <p:xfrm>
          <a:off x="7020272" y="2556000"/>
          <a:ext cx="165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75" name="Equation" r:id="rId15" imgW="876300" imgH="190500" progId="Equation.DSMT4">
                  <p:embed/>
                </p:oleObj>
              </mc:Choice>
              <mc:Fallback>
                <p:oleObj name="Equation" r:id="rId15" imgW="876300" imgH="1905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2556000"/>
                        <a:ext cx="165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5126819"/>
              </p:ext>
            </p:extLst>
          </p:nvPr>
        </p:nvGraphicFramePr>
        <p:xfrm>
          <a:off x="1962000" y="2952000"/>
          <a:ext cx="34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76" name="Equation" r:id="rId17" imgW="177646" imgH="190335" progId="Equation.DSMT4">
                  <p:embed/>
                </p:oleObj>
              </mc:Choice>
              <mc:Fallback>
                <p:oleObj name="Equation" r:id="rId17" imgW="177646" imgH="190335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2000" y="2952000"/>
                        <a:ext cx="34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479009"/>
              </p:ext>
            </p:extLst>
          </p:nvPr>
        </p:nvGraphicFramePr>
        <p:xfrm>
          <a:off x="4536000" y="2924944"/>
          <a:ext cx="70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77" name="Equation" r:id="rId19" imgW="368300" imgH="190500" progId="Equation.DSMT4">
                  <p:embed/>
                </p:oleObj>
              </mc:Choice>
              <mc:Fallback>
                <p:oleObj name="Equation" r:id="rId19" imgW="368300" imgH="1905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6000" y="2924944"/>
                        <a:ext cx="70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2052604"/>
              </p:ext>
            </p:extLst>
          </p:nvPr>
        </p:nvGraphicFramePr>
        <p:xfrm>
          <a:off x="2987824" y="3661200"/>
          <a:ext cx="3150366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78" name="Equation" r:id="rId21" imgW="1663560" imgH="190440" progId="Equation.DSMT4">
                  <p:embed/>
                </p:oleObj>
              </mc:Choice>
              <mc:Fallback>
                <p:oleObj name="Equation" r:id="rId21" imgW="1663560" imgH="19044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3661200"/>
                        <a:ext cx="3150366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2588408"/>
              </p:ext>
            </p:extLst>
          </p:nvPr>
        </p:nvGraphicFramePr>
        <p:xfrm>
          <a:off x="2538000" y="4077072"/>
          <a:ext cx="93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79" name="Equation" r:id="rId23" imgW="495085" imgH="190417" progId="Equation.DSMT4">
                  <p:embed/>
                </p:oleObj>
              </mc:Choice>
              <mc:Fallback>
                <p:oleObj name="Equation" r:id="rId23" imgW="495085" imgH="190417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8000" y="4077072"/>
                        <a:ext cx="93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7600933"/>
              </p:ext>
            </p:extLst>
          </p:nvPr>
        </p:nvGraphicFramePr>
        <p:xfrm>
          <a:off x="4716016" y="4077072"/>
          <a:ext cx="86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80" name="Equation" r:id="rId25" imgW="457200" imgH="190500" progId="Equation.DSMT4">
                  <p:embed/>
                </p:oleObj>
              </mc:Choice>
              <mc:Fallback>
                <p:oleObj name="Equation" r:id="rId25" imgW="457200" imgH="1905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4077072"/>
                        <a:ext cx="86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924621"/>
              </p:ext>
            </p:extLst>
          </p:nvPr>
        </p:nvGraphicFramePr>
        <p:xfrm>
          <a:off x="8100392" y="4076700"/>
          <a:ext cx="547688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81" name="Equation" r:id="rId27" imgW="291960" imgH="190440" progId="Equation.DSMT4">
                  <p:embed/>
                </p:oleObj>
              </mc:Choice>
              <mc:Fallback>
                <p:oleObj name="Equation" r:id="rId27" imgW="291960" imgH="19044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0392" y="4076700"/>
                        <a:ext cx="547688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物件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3912351"/>
              </p:ext>
            </p:extLst>
          </p:nvPr>
        </p:nvGraphicFramePr>
        <p:xfrm>
          <a:off x="422584" y="4453200"/>
          <a:ext cx="405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82" name="Equation" r:id="rId29" imgW="190440" imgH="152280" progId="Equation.DSMT4">
                  <p:embed/>
                </p:oleObj>
              </mc:Choice>
              <mc:Fallback>
                <p:oleObj name="Equation" r:id="rId29" imgW="190440" imgH="152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422584" y="4453200"/>
                        <a:ext cx="405000" cy="32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320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3.13.1   </a:t>
            </a:r>
            <a:r>
              <a:rPr lang="zh-TW" altLang="zh-TW" sz="2800" dirty="0">
                <a:solidFill>
                  <a:srgbClr val="000066"/>
                </a:solidFill>
              </a:rPr>
              <a:t>從</a:t>
            </a:r>
            <a:r>
              <a:rPr lang="en-US" altLang="zh-TW" sz="2800" dirty="0">
                <a:solidFill>
                  <a:srgbClr val="000066"/>
                </a:solidFill>
              </a:rPr>
              <a:t>LED</a:t>
            </a:r>
            <a:r>
              <a:rPr lang="zh-TW" altLang="zh-TW" sz="2800" dirty="0">
                <a:solidFill>
                  <a:srgbClr val="000066"/>
                </a:solidFill>
              </a:rPr>
              <a:t>裸晶的光</a:t>
            </a:r>
            <a:r>
              <a:rPr lang="zh-TW" altLang="zh-TW" sz="2800" dirty="0" smtClean="0">
                <a:solidFill>
                  <a:srgbClr val="000066"/>
                </a:solidFill>
              </a:rPr>
              <a:t>提取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首先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注意</a:t>
            </a:r>
            <a:r>
              <a:rPr lang="en-US" altLang="zh-TW" sz="2000" dirty="0" smtClean="0"/>
              <a:t>                                                                 </a:t>
            </a:r>
            <a:r>
              <a:rPr lang="zh-TW" altLang="zh-TW" sz="2000" dirty="0"/>
              <a:t>。對於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我們將</a:t>
            </a:r>
            <a:r>
              <a:rPr lang="zh-TW" altLang="zh-TW" sz="2000" dirty="0" smtClean="0"/>
              <a:t>假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射</a:t>
            </a:r>
            <a:r>
              <a:rPr lang="zh-TW" altLang="zh-TW" sz="2000" dirty="0"/>
              <a:t>接近垂直入射</a:t>
            </a:r>
            <a:r>
              <a:rPr lang="en-US" altLang="zh-TW" sz="2000" dirty="0"/>
              <a:t> ( </a:t>
            </a:r>
            <a:r>
              <a:rPr lang="zh-TW" altLang="zh-TW" sz="2000" dirty="0"/>
              <a:t>稍微調整一下，因為角度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</a:t>
            </a:r>
            <a:r>
              <a:rPr lang="zh-TW" altLang="zh-TW" sz="2000" dirty="0" smtClean="0"/>
              <a:t>不是</a:t>
            </a:r>
            <a:r>
              <a:rPr lang="zh-TW" altLang="zh-TW" sz="2000" dirty="0"/>
              <a:t>太大</a:t>
            </a:r>
            <a:r>
              <a:rPr lang="en-US" altLang="zh-TW" sz="2000" dirty="0"/>
              <a:t> )</a:t>
            </a:r>
            <a:r>
              <a:rPr lang="zh-TW" altLang="zh-TW" sz="2000" dirty="0"/>
              <a:t>，所以，</a:t>
            </a:r>
            <a:r>
              <a:rPr lang="zh-TW" altLang="zh-TW" sz="2000" dirty="0" smtClean="0"/>
              <a:t>根據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第</a:t>
            </a:r>
            <a:r>
              <a:rPr lang="en-US" altLang="zh-TW" sz="2000" dirty="0"/>
              <a:t>1</a:t>
            </a:r>
            <a:r>
              <a:rPr lang="zh-TW" altLang="zh-TW" sz="2000" dirty="0"/>
              <a:t>章</a:t>
            </a:r>
          </a:p>
          <a:p>
            <a:r>
              <a:rPr lang="en-US" altLang="zh-TW" sz="2000" dirty="0" smtClean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使用式</a:t>
            </a:r>
            <a:r>
              <a:rPr lang="en-US" altLang="zh-TW" sz="2000" dirty="0"/>
              <a:t> (3.13.1)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顯然，只有從裸晶片提取</a:t>
            </a:r>
            <a:r>
              <a:rPr lang="en-US" altLang="zh-TW" sz="2000" dirty="0"/>
              <a:t>1.6% </a:t>
            </a:r>
            <a:r>
              <a:rPr lang="zh-TW" altLang="zh-TW" sz="2000" dirty="0"/>
              <a:t>所產生的光功率，這是令人失望的小。</a:t>
            </a:r>
            <a:r>
              <a:rPr lang="zh-TW" altLang="zh-TW" sz="2000" dirty="0" smtClean="0"/>
              <a:t>因此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，</a:t>
            </a:r>
            <a:r>
              <a:rPr lang="zh-TW" altLang="zh-TW" sz="2000" dirty="0"/>
              <a:t>技術的驅使是盡可能地提高光提取。若現在重複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計算，則會</a:t>
            </a:r>
            <a:r>
              <a:rPr lang="zh-TW" altLang="zh-TW" sz="2000" dirty="0" smtClean="0"/>
              <a:t>發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現，</a:t>
            </a:r>
            <a:r>
              <a:rPr lang="en-US" altLang="zh-TW" sz="2000" dirty="0" smtClean="0"/>
              <a:t>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光提取</a:t>
            </a:r>
            <a:r>
              <a:rPr lang="en-US" altLang="zh-TW" sz="2000" dirty="0"/>
              <a:t>6.9%</a:t>
            </a:r>
            <a:r>
              <a:rPr lang="zh-TW" altLang="zh-TW" sz="2000" dirty="0"/>
              <a:t>。</a:t>
            </a:r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6252223"/>
              </p:ext>
            </p:extLst>
          </p:nvPr>
        </p:nvGraphicFramePr>
        <p:xfrm>
          <a:off x="2214200" y="1476000"/>
          <a:ext cx="415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198" name="Equation" r:id="rId3" imgW="2197100" imgH="190500" progId="Equation.DSMT4">
                  <p:embed/>
                </p:oleObj>
              </mc:Choice>
              <mc:Fallback>
                <p:oleObj name="Equation" r:id="rId3" imgW="2197100" imgH="1905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200" y="1476000"/>
                        <a:ext cx="415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5206887"/>
              </p:ext>
            </p:extLst>
          </p:nvPr>
        </p:nvGraphicFramePr>
        <p:xfrm>
          <a:off x="7092280" y="1466824"/>
          <a:ext cx="3024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199" name="Equation" r:id="rId5" imgW="152334" imgH="190417" progId="Equation.DSMT4">
                  <p:embed/>
                </p:oleObj>
              </mc:Choice>
              <mc:Fallback>
                <p:oleObj name="Equation" r:id="rId5" imgW="152334" imgH="190417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1466824"/>
                        <a:ext cx="3024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6026015"/>
              </p:ext>
            </p:extLst>
          </p:nvPr>
        </p:nvGraphicFramePr>
        <p:xfrm>
          <a:off x="5202000" y="1826864"/>
          <a:ext cx="736106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200" name="Equation" r:id="rId7" imgW="355138" imgH="177569" progId="Equation.DSMT4">
                  <p:embed/>
                </p:oleObj>
              </mc:Choice>
              <mc:Fallback>
                <p:oleObj name="Equation" r:id="rId7" imgW="355138" imgH="177569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2000" y="1826864"/>
                        <a:ext cx="736106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7108471"/>
              </p:ext>
            </p:extLst>
          </p:nvPr>
        </p:nvGraphicFramePr>
        <p:xfrm>
          <a:off x="2268288" y="2510944"/>
          <a:ext cx="4896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201" name="Equation" r:id="rId9" imgW="2590800" imgH="215900" progId="Equation.DSMT4">
                  <p:embed/>
                </p:oleObj>
              </mc:Choice>
              <mc:Fallback>
                <p:oleObj name="Equation" r:id="rId9" imgW="2590800" imgH="2159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288" y="2510944"/>
                        <a:ext cx="4896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8938211"/>
              </p:ext>
            </p:extLst>
          </p:nvPr>
        </p:nvGraphicFramePr>
        <p:xfrm>
          <a:off x="1839021" y="3357080"/>
          <a:ext cx="6189363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202" name="Equation" r:id="rId11" imgW="3200400" imgH="393480" progId="Equation.DSMT4">
                  <p:embed/>
                </p:oleObj>
              </mc:Choice>
              <mc:Fallback>
                <p:oleObj name="Equation" r:id="rId11" imgW="3200400" imgH="3934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9021" y="3357080"/>
                        <a:ext cx="6189363" cy="756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426835"/>
              </p:ext>
            </p:extLst>
          </p:nvPr>
        </p:nvGraphicFramePr>
        <p:xfrm>
          <a:off x="6030000" y="4500000"/>
          <a:ext cx="93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203" name="Equation" r:id="rId13" imgW="495085" imgH="190417" progId="Equation.DSMT4">
                  <p:embed/>
                </p:oleObj>
              </mc:Choice>
              <mc:Fallback>
                <p:oleObj name="Equation" r:id="rId13" imgW="495085" imgH="190417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0000" y="4500000"/>
                        <a:ext cx="93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6712568"/>
              </p:ext>
            </p:extLst>
          </p:nvPr>
        </p:nvGraphicFramePr>
        <p:xfrm>
          <a:off x="899592" y="4860000"/>
          <a:ext cx="90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204" name="Equation" r:id="rId15" imgW="469800" imgH="190440" progId="Equation.DSMT4">
                  <p:embed/>
                </p:oleObj>
              </mc:Choice>
              <mc:Fallback>
                <p:oleObj name="Equation" r:id="rId15" imgW="469800" imgH="19044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860000"/>
                        <a:ext cx="90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956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3.14</a:t>
            </a:r>
            <a:r>
              <a:rPr lang="en-US" altLang="zh-TW" dirty="0"/>
              <a:t> </a:t>
            </a:r>
            <a:r>
              <a:rPr lang="en-US" altLang="zh-TW" dirty="0" smtClean="0"/>
              <a:t> LED</a:t>
            </a:r>
            <a:r>
              <a:rPr lang="zh-TW" altLang="zh-TW" dirty="0"/>
              <a:t>效率和光通量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內部</a:t>
            </a:r>
            <a:r>
              <a:rPr lang="zh-TW" altLang="zh-TW" dirty="0"/>
              <a:t>量子效率</a:t>
            </a:r>
            <a:r>
              <a:rPr lang="en-US" altLang="zh-TW" dirty="0"/>
              <a:t> (internal quantum efficiency, IQE)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衡量</a:t>
            </a:r>
            <a:endParaRPr lang="en-US" altLang="zh-TW" dirty="0" smtClean="0"/>
          </a:p>
          <a:p>
            <a:r>
              <a:rPr lang="zh-TW" altLang="zh-TW" dirty="0" smtClean="0"/>
              <a:t>順</a:t>
            </a:r>
            <a:r>
              <a:rPr lang="zh-TW" altLang="zh-TW" dirty="0"/>
              <a:t>向偏壓下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接</a:t>
            </a:r>
            <a:r>
              <a:rPr lang="zh-TW" altLang="zh-TW" dirty="0"/>
              <a:t>面中電子電洞復合為輻射因而引起光子</a:t>
            </a:r>
            <a:r>
              <a:rPr lang="zh-TW" altLang="zh-TW" dirty="0" smtClean="0"/>
              <a:t>發射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比例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>
              <a:lnSpc>
                <a:spcPts val="12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3.14.1</a:t>
            </a:r>
            <a:r>
              <a:rPr lang="en-US" altLang="zh-TW" dirty="0" smtClean="0"/>
              <a:t>)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3.14.2</a:t>
            </a:r>
            <a:r>
              <a:rPr lang="en-US" altLang="zh-TW" dirty="0" smtClean="0"/>
              <a:t>)</a:t>
            </a:r>
          </a:p>
          <a:p>
            <a:pPr>
              <a:lnSpc>
                <a:spcPts val="800"/>
              </a:lnSpc>
            </a:pPr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總電流</a:t>
            </a:r>
            <a:r>
              <a:rPr lang="en-US" altLang="zh-TW" dirty="0" smtClean="0"/>
              <a:t>    </a:t>
            </a:r>
            <a:r>
              <a:rPr lang="zh-TW" altLang="zh-TW" dirty="0"/>
              <a:t>是由總復合率所決定，而每秒發出的光子數，</a:t>
            </a:r>
            <a:r>
              <a:rPr lang="zh-TW" altLang="zh-TW" dirty="0" smtClean="0"/>
              <a:t>即</a:t>
            </a:r>
            <a:endParaRPr lang="en-US" altLang="zh-TW" dirty="0" smtClean="0"/>
          </a:p>
          <a:p>
            <a:r>
              <a:rPr lang="zh-TW" altLang="zh-TW" dirty="0" smtClean="0"/>
              <a:t>光子</a:t>
            </a:r>
            <a:r>
              <a:rPr lang="zh-TW" altLang="zh-TW" dirty="0"/>
              <a:t>通量</a:t>
            </a:r>
            <a:r>
              <a:rPr lang="en-US" altLang="zh-TW" dirty="0"/>
              <a:t> (photon flux)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，</a:t>
            </a:r>
            <a:r>
              <a:rPr lang="zh-TW" altLang="zh-TW" dirty="0"/>
              <a:t>是由輻射復合率所決定。</a:t>
            </a:r>
          </a:p>
          <a:p>
            <a:pPr>
              <a:lnSpc>
                <a:spcPts val="15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3.14.3</a:t>
            </a:r>
            <a:r>
              <a:rPr lang="en-US" altLang="zh-TW" dirty="0" smtClean="0"/>
              <a:t>)</a:t>
            </a:r>
          </a:p>
          <a:p>
            <a:pPr>
              <a:lnSpc>
                <a:spcPts val="1500"/>
              </a:lnSpc>
            </a:pPr>
            <a:endParaRPr lang="en-US" altLang="zh-TW" dirty="0" smtClean="0"/>
          </a:p>
          <a:p>
            <a:r>
              <a:rPr lang="zh-TW" altLang="zh-TW" dirty="0" smtClean="0"/>
              <a:t>其中</a:t>
            </a:r>
            <a:r>
              <a:rPr lang="en-US" altLang="zh-TW" dirty="0" smtClean="0"/>
              <a:t>         </a:t>
            </a:r>
            <a:r>
              <a:rPr lang="zh-TW" altLang="zh-TW" dirty="0" smtClean="0"/>
              <a:t>為</a:t>
            </a:r>
            <a:r>
              <a:rPr lang="zh-TW" altLang="zh-TW" dirty="0"/>
              <a:t>內部產生的光功率</a:t>
            </a:r>
            <a:r>
              <a:rPr lang="en-US" altLang="zh-TW" dirty="0"/>
              <a:t> ( </a:t>
            </a:r>
            <a:r>
              <a:rPr lang="zh-TW" altLang="zh-TW" dirty="0"/>
              <a:t>尚未提取</a:t>
            </a:r>
            <a:r>
              <a:rPr lang="en-US" altLang="zh-TW" dirty="0"/>
              <a:t> </a:t>
            </a:r>
            <a:r>
              <a:rPr lang="en-US" altLang="zh-TW" dirty="0" smtClean="0"/>
              <a:t>)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8880788"/>
              </p:ext>
            </p:extLst>
          </p:nvPr>
        </p:nvGraphicFramePr>
        <p:xfrm>
          <a:off x="7452320" y="1124744"/>
          <a:ext cx="5775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39" name="Equation" r:id="rId3" imgW="330200" imgH="228600" progId="Equation.DSMT4">
                  <p:embed/>
                </p:oleObj>
              </mc:Choice>
              <mc:Fallback>
                <p:oleObj name="Equation" r:id="rId3" imgW="3302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2320" y="1124744"/>
                        <a:ext cx="5775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5516840"/>
              </p:ext>
            </p:extLst>
          </p:nvPr>
        </p:nvGraphicFramePr>
        <p:xfrm>
          <a:off x="2196000" y="1628800"/>
          <a:ext cx="486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40" name="Equation" r:id="rId5" imgW="228501" imgH="152334" progId="Equation.DSMT4">
                  <p:embed/>
                </p:oleObj>
              </mc:Choice>
              <mc:Fallback>
                <p:oleObj name="Equation" r:id="rId5" imgW="228501" imgH="15233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6000" y="1628800"/>
                        <a:ext cx="486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8973991"/>
              </p:ext>
            </p:extLst>
          </p:nvPr>
        </p:nvGraphicFramePr>
        <p:xfrm>
          <a:off x="2699792" y="2420976"/>
          <a:ext cx="3849488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41" name="Equation" r:id="rId7" imgW="1993680" imgH="406080" progId="Equation.DSMT4">
                  <p:embed/>
                </p:oleObj>
              </mc:Choice>
              <mc:Fallback>
                <p:oleObj name="Equation" r:id="rId7" imgW="1993680" imgH="4060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2420976"/>
                        <a:ext cx="3849488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338952"/>
              </p:ext>
            </p:extLst>
          </p:nvPr>
        </p:nvGraphicFramePr>
        <p:xfrm>
          <a:off x="3746496" y="3212976"/>
          <a:ext cx="168960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42" name="Equation" r:id="rId9" imgW="914400" imgH="431800" progId="Equation.DSMT4">
                  <p:embed/>
                </p:oleObj>
              </mc:Choice>
              <mc:Fallback>
                <p:oleObj name="Equation" r:id="rId9" imgW="914400" imgH="4318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496" y="3212976"/>
                        <a:ext cx="1689600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6593612"/>
              </p:ext>
            </p:extLst>
          </p:nvPr>
        </p:nvGraphicFramePr>
        <p:xfrm>
          <a:off x="1979712" y="4096800"/>
          <a:ext cx="336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43" name="Equation" r:id="rId11" imgW="164957" imgH="190335" progId="Equation.DSMT4">
                  <p:embed/>
                </p:oleObj>
              </mc:Choice>
              <mc:Fallback>
                <p:oleObj name="Equation" r:id="rId11" imgW="164957" imgH="190335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4096800"/>
                        <a:ext cx="336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549472"/>
              </p:ext>
            </p:extLst>
          </p:nvPr>
        </p:nvGraphicFramePr>
        <p:xfrm>
          <a:off x="3419872" y="4509120"/>
          <a:ext cx="52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44" name="Equation" r:id="rId13" imgW="279400" imgH="228600" progId="Equation.DSMT4">
                  <p:embed/>
                </p:oleObj>
              </mc:Choice>
              <mc:Fallback>
                <p:oleObj name="Equation" r:id="rId13" imgW="279400" imgH="228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4509120"/>
                        <a:ext cx="52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7475342"/>
              </p:ext>
            </p:extLst>
          </p:nvPr>
        </p:nvGraphicFramePr>
        <p:xfrm>
          <a:off x="2051720" y="4941168"/>
          <a:ext cx="5210526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45" name="Equation" r:id="rId15" imgW="2781000" imgH="419040" progId="Equation.DSMT4">
                  <p:embed/>
                </p:oleObj>
              </mc:Choice>
              <mc:Fallback>
                <p:oleObj name="Equation" r:id="rId15" imgW="2781000" imgH="41904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4941168"/>
                        <a:ext cx="5210526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6923595"/>
              </p:ext>
            </p:extLst>
          </p:nvPr>
        </p:nvGraphicFramePr>
        <p:xfrm>
          <a:off x="1013688" y="5877272"/>
          <a:ext cx="75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46" name="Equation" r:id="rId17" imgW="381000" imgH="228600" progId="Equation.DSMT4">
                  <p:embed/>
                </p:oleObj>
              </mc:Choice>
              <mc:Fallback>
                <p:oleObj name="Equation" r:id="rId17" imgW="381000" imgH="2286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3688" y="5877272"/>
                        <a:ext cx="75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328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3.14  LED</a:t>
            </a:r>
            <a:r>
              <a:rPr lang="zh-TW" altLang="zh-TW" dirty="0"/>
              <a:t>效率和光通量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en-US" altLang="zh-TW" dirty="0" smtClean="0"/>
              <a:t>LED</a:t>
            </a:r>
            <a:r>
              <a:rPr lang="zh-TW" altLang="zh-TW" dirty="0"/>
              <a:t>的外部量子效率</a:t>
            </a:r>
            <a:r>
              <a:rPr lang="en-US" altLang="zh-TW" dirty="0"/>
              <a:t> (external quantum efficiency, EQE) </a:t>
            </a:r>
            <a:endParaRPr lang="en-US" altLang="zh-TW" dirty="0" smtClean="0"/>
          </a:p>
          <a:p>
            <a:r>
              <a:rPr lang="zh-TW" altLang="en-US" dirty="0"/>
              <a:t>　</a:t>
            </a:r>
            <a:r>
              <a:rPr lang="zh-TW" altLang="en-US" dirty="0" smtClean="0"/>
              <a:t>    </a:t>
            </a:r>
            <a:r>
              <a:rPr lang="zh-TW" altLang="zh-TW" dirty="0" smtClean="0"/>
              <a:t>表示</a:t>
            </a:r>
            <a:r>
              <a:rPr lang="zh-TW" altLang="zh-TW" dirty="0"/>
              <a:t>從電動量子</a:t>
            </a:r>
            <a:r>
              <a:rPr lang="en-US" altLang="zh-TW" dirty="0"/>
              <a:t> ( </a:t>
            </a:r>
            <a:r>
              <a:rPr lang="zh-TW" altLang="zh-TW" dirty="0"/>
              <a:t>即流入</a:t>
            </a:r>
            <a:r>
              <a:rPr lang="en-US" altLang="zh-TW" dirty="0"/>
              <a:t>LED</a:t>
            </a:r>
            <a:r>
              <a:rPr lang="zh-TW" altLang="zh-TW" dirty="0"/>
              <a:t>的電子</a:t>
            </a:r>
            <a:r>
              <a:rPr lang="en-US" altLang="zh-TW" dirty="0"/>
              <a:t> ) </a:t>
            </a:r>
            <a:r>
              <a:rPr lang="zh-TW" altLang="zh-TW" dirty="0"/>
              <a:t>到光量子</a:t>
            </a:r>
            <a:r>
              <a:rPr lang="en-US" altLang="zh-TW" dirty="0"/>
              <a:t> ( </a:t>
            </a:r>
            <a:r>
              <a:rPr lang="zh-TW" altLang="zh-TW" dirty="0"/>
              <a:t>即被</a:t>
            </a:r>
            <a:r>
              <a:rPr lang="zh-TW" altLang="zh-TW" dirty="0" smtClean="0"/>
              <a:t>發</a:t>
            </a:r>
            <a:endParaRPr lang="en-US" altLang="zh-TW" dirty="0" smtClean="0"/>
          </a:p>
          <a:p>
            <a:r>
              <a:rPr lang="zh-TW" altLang="zh-TW" dirty="0" smtClean="0"/>
              <a:t>射</a:t>
            </a:r>
            <a:r>
              <a:rPr lang="zh-TW" altLang="zh-TW" dirty="0"/>
              <a:t>到外界的光子</a:t>
            </a:r>
            <a:r>
              <a:rPr lang="en-US" altLang="zh-TW" dirty="0"/>
              <a:t> ) </a:t>
            </a:r>
            <a:r>
              <a:rPr lang="zh-TW" altLang="zh-TW" dirty="0"/>
              <a:t>的轉換效率</a:t>
            </a:r>
            <a:r>
              <a:rPr lang="zh-TW" altLang="zh-TW" dirty="0" smtClean="0"/>
              <a:t>。</a:t>
            </a:r>
            <a:r>
              <a:rPr lang="zh-TW" altLang="zh-TW" dirty="0"/>
              <a:t>假設發射至環境的實際光功率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稱為</a:t>
            </a:r>
            <a:r>
              <a:rPr lang="zh-TW" altLang="zh-TW" dirty="0"/>
              <a:t>輻射通量</a:t>
            </a:r>
            <a:r>
              <a:rPr lang="en-US" altLang="zh-TW" dirty="0"/>
              <a:t> (radiant flux)</a:t>
            </a:r>
            <a:r>
              <a:rPr lang="zh-TW" altLang="zh-TW" dirty="0"/>
              <a:t>，</a:t>
            </a:r>
            <a:r>
              <a:rPr lang="zh-TW" altLang="zh-TW" dirty="0" smtClean="0"/>
              <a:t>即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，</a:t>
            </a:r>
            <a:r>
              <a:rPr lang="zh-TW" altLang="zh-TW" dirty="0"/>
              <a:t>則</a:t>
            </a:r>
            <a:r>
              <a:rPr lang="en-US" altLang="zh-TW" dirty="0"/>
              <a:t> </a:t>
            </a:r>
            <a:r>
              <a:rPr lang="en-US" altLang="zh-TW" dirty="0" smtClean="0"/>
              <a:t>           </a:t>
            </a:r>
            <a:r>
              <a:rPr lang="zh-TW" altLang="zh-TW" dirty="0" smtClean="0"/>
              <a:t>是</a:t>
            </a:r>
            <a:r>
              <a:rPr lang="zh-TW" altLang="zh-TW" dirty="0"/>
              <a:t>每秒發射的</a:t>
            </a:r>
            <a:r>
              <a:rPr lang="zh-TW" altLang="zh-TW" dirty="0" smtClean="0"/>
              <a:t>光</a:t>
            </a:r>
            <a:endParaRPr lang="en-US" altLang="zh-TW" dirty="0" smtClean="0"/>
          </a:p>
          <a:p>
            <a:r>
              <a:rPr lang="zh-TW" altLang="zh-TW" dirty="0" smtClean="0"/>
              <a:t>子</a:t>
            </a:r>
            <a:r>
              <a:rPr lang="zh-TW" altLang="zh-TW" dirty="0"/>
              <a:t>數。由於流入</a:t>
            </a:r>
            <a:r>
              <a:rPr lang="en-US" altLang="zh-TW" dirty="0"/>
              <a:t>LED</a:t>
            </a:r>
            <a:r>
              <a:rPr lang="zh-TW" altLang="zh-TW" dirty="0"/>
              <a:t>的電子數</a:t>
            </a:r>
            <a:r>
              <a:rPr lang="zh-TW" altLang="zh-TW" dirty="0" smtClean="0"/>
              <a:t>為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pPr>
              <a:lnSpc>
                <a:spcPts val="1200"/>
              </a:lnSpc>
            </a:pP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                                                                                    (</a:t>
            </a:r>
            <a:r>
              <a:rPr lang="en-US" altLang="zh-TW" dirty="0"/>
              <a:t>3.14.4</a:t>
            </a:r>
            <a:r>
              <a:rPr lang="en-US" altLang="zh-TW" dirty="0" smtClean="0"/>
              <a:t>)</a:t>
            </a:r>
          </a:p>
          <a:p>
            <a:pPr>
              <a:lnSpc>
                <a:spcPts val="1200"/>
              </a:lnSpc>
            </a:pPr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光</a:t>
            </a:r>
            <a:r>
              <a:rPr lang="zh-TW" altLang="zh-TW" dirty="0"/>
              <a:t>提取率</a:t>
            </a:r>
            <a:r>
              <a:rPr lang="en-US" altLang="zh-TW" dirty="0"/>
              <a:t> (extraction ratio)</a:t>
            </a:r>
            <a:r>
              <a:rPr lang="zh-TW" altLang="zh-TW" dirty="0"/>
              <a:t>，或提取效率</a:t>
            </a:r>
            <a:r>
              <a:rPr lang="en-US" altLang="zh-TW" dirty="0"/>
              <a:t> (extraction </a:t>
            </a:r>
            <a:endParaRPr lang="en-US" altLang="zh-TW" dirty="0" smtClean="0"/>
          </a:p>
          <a:p>
            <a:r>
              <a:rPr lang="en-US" altLang="zh-TW" dirty="0" smtClean="0"/>
              <a:t>efficiency</a:t>
            </a:r>
            <a:r>
              <a:rPr lang="en-US" altLang="zh-TW" dirty="0"/>
              <a:t>, EE)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，</a:t>
            </a:r>
            <a:r>
              <a:rPr lang="zh-TW" altLang="zh-TW" dirty="0"/>
              <a:t>為光從內部產生的光提取到環境的比例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亦即</a:t>
            </a:r>
            <a:endParaRPr lang="en-US" altLang="zh-TW" dirty="0" smtClean="0"/>
          </a:p>
          <a:p>
            <a:pPr>
              <a:lnSpc>
                <a:spcPts val="12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3.14.5)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9086402"/>
              </p:ext>
            </p:extLst>
          </p:nvPr>
        </p:nvGraphicFramePr>
        <p:xfrm>
          <a:off x="395536" y="1484784"/>
          <a:ext cx="66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38" name="Equation" r:id="rId3" imgW="355446" imgH="228501" progId="Equation.DSMT4">
                  <p:embed/>
                </p:oleObj>
              </mc:Choice>
              <mc:Fallback>
                <p:oleObj name="Equation" r:id="rId3" imgW="355446" imgH="228501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484784"/>
                        <a:ext cx="66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9050164"/>
              </p:ext>
            </p:extLst>
          </p:nvPr>
        </p:nvGraphicFramePr>
        <p:xfrm>
          <a:off x="4654350" y="2365200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39" name="Equation" r:id="rId5" imgW="228501" imgH="203112" progId="Equation.DSMT4">
                  <p:embed/>
                </p:oleObj>
              </mc:Choice>
              <mc:Fallback>
                <p:oleObj name="Equation" r:id="rId5" imgW="228501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4350" y="2365200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7846316"/>
              </p:ext>
            </p:extLst>
          </p:nvPr>
        </p:nvGraphicFramePr>
        <p:xfrm>
          <a:off x="5562000" y="2368800"/>
          <a:ext cx="966857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0" name="Equation" r:id="rId7" imgW="444307" imgH="203112" progId="Equation.DSMT4">
                  <p:embed/>
                </p:oleObj>
              </mc:Choice>
              <mc:Fallback>
                <p:oleObj name="Equation" r:id="rId7" imgW="444307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000" y="2368800"/>
                        <a:ext cx="966857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4777644"/>
              </p:ext>
            </p:extLst>
          </p:nvPr>
        </p:nvGraphicFramePr>
        <p:xfrm>
          <a:off x="4717880" y="2844000"/>
          <a:ext cx="574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1" name="Equation" r:id="rId9" imgW="279400" imgH="190500" progId="Equation.DSMT4">
                  <p:embed/>
                </p:oleObj>
              </mc:Choice>
              <mc:Fallback>
                <p:oleObj name="Equation" r:id="rId9" imgW="279400" imgH="1905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7880" y="2844000"/>
                        <a:ext cx="574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1002019"/>
              </p:ext>
            </p:extLst>
          </p:nvPr>
        </p:nvGraphicFramePr>
        <p:xfrm>
          <a:off x="3491880" y="3229200"/>
          <a:ext cx="1647692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2" name="Equation" r:id="rId11" imgW="812447" imgH="368140" progId="Equation.DSMT4">
                  <p:embed/>
                </p:oleObj>
              </mc:Choice>
              <mc:Fallback>
                <p:oleObj name="Equation" r:id="rId11" imgW="812447" imgH="3681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3229200"/>
                        <a:ext cx="1647692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7528559"/>
              </p:ext>
            </p:extLst>
          </p:nvPr>
        </p:nvGraphicFramePr>
        <p:xfrm>
          <a:off x="2288379" y="4525200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3" name="Equation" r:id="rId13" imgW="253780" imgH="203024" progId="Equation.DSMT4">
                  <p:embed/>
                </p:oleObj>
              </mc:Choice>
              <mc:Fallback>
                <p:oleObj name="Equation" r:id="rId13" imgW="253780" imgH="203024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8379" y="4525200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4518240"/>
              </p:ext>
            </p:extLst>
          </p:nvPr>
        </p:nvGraphicFramePr>
        <p:xfrm>
          <a:off x="2370932" y="5445224"/>
          <a:ext cx="4001268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4" name="Equation" r:id="rId15" imgW="2070000" imgH="393480" progId="Equation.DSMT4">
                  <p:embed/>
                </p:oleObj>
              </mc:Choice>
              <mc:Fallback>
                <p:oleObj name="Equation" r:id="rId15" imgW="2070000" imgH="39348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0932" y="5445224"/>
                        <a:ext cx="4001268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766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3.14  LED</a:t>
            </a:r>
            <a:r>
              <a:rPr lang="zh-TW" altLang="zh-TW" dirty="0"/>
              <a:t>效率和光通量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輻射</a:t>
            </a:r>
            <a:r>
              <a:rPr lang="zh-TW" altLang="zh-TW" dirty="0"/>
              <a:t>通量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3.14.6</a:t>
            </a:r>
            <a:r>
              <a:rPr lang="en-US" altLang="zh-TW" dirty="0" smtClean="0"/>
              <a:t>)</a:t>
            </a:r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功率</a:t>
            </a:r>
            <a:r>
              <a:rPr lang="zh-TW" altLang="zh-TW" dirty="0"/>
              <a:t>轉換效率</a:t>
            </a:r>
            <a:r>
              <a:rPr lang="en-US" altLang="zh-TW" dirty="0"/>
              <a:t> (power conversion efficiency, PCE</a:t>
            </a:r>
            <a:r>
              <a:rPr lang="en-US" altLang="zh-TW" dirty="0" smtClean="0"/>
              <a:t>)       </a:t>
            </a:r>
            <a:r>
              <a:rPr lang="zh-TW" altLang="zh-TW" dirty="0"/>
              <a:t>，</a:t>
            </a:r>
            <a:r>
              <a:rPr lang="zh-TW" altLang="zh-TW" dirty="0" smtClean="0"/>
              <a:t>或</a:t>
            </a:r>
            <a:endParaRPr lang="en-US" altLang="zh-TW" dirty="0" smtClean="0"/>
          </a:p>
          <a:p>
            <a:r>
              <a:rPr lang="zh-TW" altLang="zh-TW" dirty="0" smtClean="0"/>
              <a:t>簡稱</a:t>
            </a:r>
            <a:r>
              <a:rPr lang="zh-TW" altLang="zh-TW" dirty="0"/>
              <a:t>功率效率</a:t>
            </a:r>
            <a:r>
              <a:rPr lang="en-US" altLang="zh-TW" dirty="0"/>
              <a:t> (power efficiency)</a:t>
            </a:r>
            <a:r>
              <a:rPr lang="zh-TW" altLang="zh-TW" dirty="0"/>
              <a:t>，為衡量從輸入電力到輸出</a:t>
            </a:r>
            <a:r>
              <a:rPr lang="zh-TW" altLang="zh-TW" dirty="0" smtClean="0"/>
              <a:t>光</a:t>
            </a:r>
            <a:endParaRPr lang="en-US" altLang="zh-TW" dirty="0" smtClean="0"/>
          </a:p>
          <a:p>
            <a:r>
              <a:rPr lang="zh-TW" altLang="zh-TW" dirty="0" smtClean="0"/>
              <a:t>功率</a:t>
            </a:r>
            <a:r>
              <a:rPr lang="zh-TW" altLang="zh-TW" dirty="0"/>
              <a:t>的整體轉換效率</a:t>
            </a:r>
            <a:r>
              <a:rPr lang="zh-TW" altLang="zh-TW" dirty="0" smtClean="0"/>
              <a:t>，</a:t>
            </a:r>
            <a:endParaRPr lang="en-US" altLang="zh-TW" dirty="0"/>
          </a:p>
          <a:p>
            <a:pPr>
              <a:lnSpc>
                <a:spcPts val="12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3.14.7)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5737379"/>
              </p:ext>
            </p:extLst>
          </p:nvPr>
        </p:nvGraphicFramePr>
        <p:xfrm>
          <a:off x="2843808" y="1530000"/>
          <a:ext cx="340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20" name="Equation" r:id="rId3" imgW="1803400" imgH="228600" progId="Equation.DSMT4">
                  <p:embed/>
                </p:oleObj>
              </mc:Choice>
              <mc:Fallback>
                <p:oleObj name="Equation" r:id="rId3" imgW="18034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1530000"/>
                        <a:ext cx="340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5942674"/>
              </p:ext>
            </p:extLst>
          </p:nvPr>
        </p:nvGraphicFramePr>
        <p:xfrm>
          <a:off x="7478106" y="1988840"/>
          <a:ext cx="622286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21" name="Equation" r:id="rId5" imgW="317225" imgH="203024" progId="Equation.DSMT4">
                  <p:embed/>
                </p:oleObj>
              </mc:Choice>
              <mc:Fallback>
                <p:oleObj name="Equation" r:id="rId5" imgW="317225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8106" y="1988840"/>
                        <a:ext cx="622286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5653686"/>
              </p:ext>
            </p:extLst>
          </p:nvPr>
        </p:nvGraphicFramePr>
        <p:xfrm>
          <a:off x="2506999" y="3301200"/>
          <a:ext cx="3937209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22" name="Equation" r:id="rId7" imgW="2197080" imgH="444240" progId="Equation.DSMT4">
                  <p:embed/>
                </p:oleObj>
              </mc:Choice>
              <mc:Fallback>
                <p:oleObj name="Equation" r:id="rId7" imgW="2197080" imgH="4442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6999" y="3301200"/>
                        <a:ext cx="3937209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274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3.14  LED</a:t>
            </a:r>
            <a:r>
              <a:rPr lang="zh-TW" altLang="zh-TW" dirty="0"/>
              <a:t>效率和光通量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2700"/>
              </a:lnSpc>
            </a:pPr>
            <a:r>
              <a:rPr lang="zh-TW" altLang="en-US" dirty="0" smtClean="0"/>
              <a:t>　　</a:t>
            </a:r>
            <a:r>
              <a:rPr lang="zh-TW" altLang="zh-TW" dirty="0" smtClean="0"/>
              <a:t>光</a:t>
            </a:r>
            <a:r>
              <a:rPr lang="zh-TW" altLang="zh-TW" dirty="0"/>
              <a:t>通量</a:t>
            </a:r>
            <a:r>
              <a:rPr lang="en-US" altLang="zh-TW" dirty="0"/>
              <a:t> (luminous flux) </a:t>
            </a:r>
            <a:r>
              <a:rPr lang="zh-TW" altLang="en-US" dirty="0" smtClean="0"/>
              <a:t>　</a:t>
            </a:r>
            <a:r>
              <a:rPr lang="zh-TW" altLang="en-US" dirty="0"/>
              <a:t> </a:t>
            </a:r>
            <a:r>
              <a:rPr lang="zh-TW" altLang="en-US" dirty="0" smtClean="0"/>
              <a:t> </a:t>
            </a:r>
            <a:r>
              <a:rPr lang="zh-TW" altLang="zh-TW" dirty="0" smtClean="0"/>
              <a:t>衡量</a:t>
            </a:r>
            <a:r>
              <a:rPr lang="zh-TW" altLang="zh-TW" dirty="0"/>
              <a:t>視覺亮度，以流明</a:t>
            </a:r>
            <a:r>
              <a:rPr lang="en-US" altLang="zh-TW" dirty="0"/>
              <a:t> (lm) 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pPr>
              <a:lnSpc>
                <a:spcPts val="2700"/>
              </a:lnSpc>
            </a:pPr>
            <a:r>
              <a:rPr lang="zh-TW" altLang="zh-TW" dirty="0" smtClean="0"/>
              <a:t>單位</a:t>
            </a:r>
            <a:r>
              <a:rPr lang="zh-TW" altLang="zh-TW" dirty="0"/>
              <a:t>，定義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pPr>
              <a:lnSpc>
                <a:spcPts val="2700"/>
              </a:lnSpc>
            </a:pPr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3.14.8</a:t>
            </a:r>
            <a:r>
              <a:rPr lang="en-US" altLang="zh-TW" dirty="0" smtClean="0"/>
              <a:t>)</a:t>
            </a:r>
          </a:p>
          <a:p>
            <a:pPr>
              <a:lnSpc>
                <a:spcPts val="2700"/>
              </a:lnSpc>
            </a:pPr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輻射通量或發射的輻射功率</a:t>
            </a:r>
            <a:r>
              <a:rPr lang="en-US" altLang="zh-TW" dirty="0"/>
              <a:t> ( </a:t>
            </a:r>
            <a:r>
              <a:rPr lang="zh-TW" altLang="zh-TW" dirty="0"/>
              <a:t>以瓦特為單位</a:t>
            </a:r>
            <a:r>
              <a:rPr lang="en-US" altLang="zh-TW" dirty="0"/>
              <a:t> )</a:t>
            </a:r>
            <a:r>
              <a:rPr lang="zh-TW" altLang="zh-TW" dirty="0"/>
              <a:t>，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</a:p>
          <a:p>
            <a:pPr>
              <a:lnSpc>
                <a:spcPts val="2700"/>
              </a:lnSpc>
            </a:pPr>
            <a:r>
              <a:rPr lang="zh-TW" altLang="zh-TW" dirty="0" smtClean="0"/>
              <a:t>為</a:t>
            </a:r>
            <a:r>
              <a:rPr lang="zh-TW" altLang="zh-TW" dirty="0"/>
              <a:t>平均光適應之眼睛</a:t>
            </a:r>
            <a:r>
              <a:rPr lang="en-US" altLang="zh-TW" dirty="0"/>
              <a:t> ( </a:t>
            </a:r>
            <a:r>
              <a:rPr lang="zh-TW" altLang="zh-TW" dirty="0"/>
              <a:t>明視</a:t>
            </a:r>
            <a:r>
              <a:rPr lang="en-US" altLang="zh-TW" dirty="0"/>
              <a:t> ) </a:t>
            </a:r>
            <a:r>
              <a:rPr lang="zh-TW" altLang="zh-TW" dirty="0"/>
              <a:t>的相對光效率</a:t>
            </a:r>
            <a:r>
              <a:rPr lang="en-US" altLang="zh-TW" dirty="0"/>
              <a:t> (relative luminous </a:t>
            </a:r>
            <a:endParaRPr lang="en-US" altLang="zh-TW" dirty="0" smtClean="0"/>
          </a:p>
          <a:p>
            <a:pPr>
              <a:lnSpc>
                <a:spcPts val="2700"/>
              </a:lnSpc>
            </a:pPr>
            <a:r>
              <a:rPr lang="en-US" altLang="zh-TW" dirty="0" smtClean="0"/>
              <a:t>efficiency</a:t>
            </a:r>
            <a:r>
              <a:rPr lang="en-US" altLang="zh-TW" dirty="0"/>
              <a:t>) ( </a:t>
            </a:r>
            <a:r>
              <a:rPr lang="zh-TW" altLang="zh-TW" dirty="0"/>
              <a:t>或相對靈敏度</a:t>
            </a:r>
            <a:r>
              <a:rPr lang="en-US" altLang="zh-TW" dirty="0"/>
              <a:t> )</a:t>
            </a:r>
            <a:r>
              <a:rPr lang="zh-TW" altLang="zh-TW" dirty="0"/>
              <a:t>，它取決於波長，即括號中的</a:t>
            </a:r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>
              <a:lnSpc>
                <a:spcPts val="2700"/>
              </a:lnSpc>
            </a:pPr>
            <a:r>
              <a:rPr lang="zh-TW" altLang="zh-TW" dirty="0" smtClean="0"/>
              <a:t>函數</a:t>
            </a:r>
            <a:r>
              <a:rPr lang="en-US" altLang="zh-TW" dirty="0" smtClean="0"/>
              <a:t>         </a:t>
            </a:r>
            <a:r>
              <a:rPr lang="zh-TW" altLang="zh-TW" dirty="0" smtClean="0"/>
              <a:t>也</a:t>
            </a:r>
            <a:r>
              <a:rPr lang="zh-TW" altLang="zh-TW" dirty="0"/>
              <a:t>稱為光函數</a:t>
            </a:r>
            <a:r>
              <a:rPr lang="en-US" altLang="zh-TW" dirty="0"/>
              <a:t> (luminosity function) </a:t>
            </a:r>
            <a:r>
              <a:rPr lang="zh-TW" altLang="zh-TW" dirty="0"/>
              <a:t>和可見度函數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pPr>
              <a:lnSpc>
                <a:spcPts val="2700"/>
              </a:lnSpc>
            </a:pPr>
            <a:r>
              <a:rPr lang="en-US" altLang="zh-TW" dirty="0" smtClean="0"/>
              <a:t>(</a:t>
            </a:r>
            <a:r>
              <a:rPr lang="en-US" altLang="zh-TW" dirty="0"/>
              <a:t>visibility function)</a:t>
            </a:r>
            <a:r>
              <a:rPr lang="zh-TW" altLang="zh-TW" dirty="0"/>
              <a:t>。</a:t>
            </a: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是</a:t>
            </a:r>
            <a:r>
              <a:rPr lang="zh-TW" altLang="zh-TW" dirty="0"/>
              <a:t>歸一化峰值在</a:t>
            </a:r>
            <a:r>
              <a:rPr lang="en-US" altLang="zh-TW" dirty="0"/>
              <a:t>555 nm</a:t>
            </a:r>
            <a:r>
              <a:rPr lang="zh-TW" altLang="zh-TW" dirty="0"/>
              <a:t>處的類高斯</a:t>
            </a:r>
            <a:r>
              <a:rPr lang="zh-TW" altLang="zh-TW" dirty="0" smtClean="0"/>
              <a:t>函</a:t>
            </a:r>
            <a:endParaRPr lang="en-US" altLang="zh-TW" dirty="0" smtClean="0"/>
          </a:p>
          <a:p>
            <a:pPr>
              <a:lnSpc>
                <a:spcPts val="2700"/>
              </a:lnSpc>
            </a:pPr>
            <a:r>
              <a:rPr lang="zh-TW" altLang="zh-TW" dirty="0" smtClean="0"/>
              <a:t>數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lnSpc>
                <a:spcPts val="2700"/>
              </a:lnSpc>
            </a:pPr>
            <a:r>
              <a:rPr lang="zh-TW" altLang="en-US" dirty="0"/>
              <a:t>　</a:t>
            </a:r>
            <a:r>
              <a:rPr lang="zh-TW" altLang="en-US" dirty="0" smtClean="0"/>
              <a:t>　</a:t>
            </a:r>
            <a:r>
              <a:rPr lang="zh-TW" altLang="zh-TW" dirty="0" smtClean="0"/>
              <a:t>常用</a:t>
            </a:r>
            <a:r>
              <a:rPr lang="zh-TW" altLang="zh-TW" dirty="0"/>
              <a:t>照明應用發光光源</a:t>
            </a:r>
            <a:r>
              <a:rPr lang="en-US" altLang="zh-TW" dirty="0"/>
              <a:t> ( </a:t>
            </a:r>
            <a:r>
              <a:rPr lang="zh-TW" altLang="zh-TW" dirty="0"/>
              <a:t>如檯燈</a:t>
            </a:r>
            <a:r>
              <a:rPr lang="en-US" altLang="zh-TW" dirty="0"/>
              <a:t> ) </a:t>
            </a:r>
            <a:r>
              <a:rPr lang="zh-TW" altLang="zh-TW" dirty="0"/>
              <a:t>的發光效率</a:t>
            </a:r>
            <a:r>
              <a:rPr lang="en-US" altLang="zh-TW" dirty="0"/>
              <a:t> (luminous </a:t>
            </a:r>
            <a:endParaRPr lang="en-US" altLang="zh-TW" dirty="0" smtClean="0"/>
          </a:p>
          <a:p>
            <a:pPr>
              <a:lnSpc>
                <a:spcPts val="2700"/>
              </a:lnSpc>
            </a:pPr>
            <a:r>
              <a:rPr lang="en-US" altLang="zh-TW" dirty="0" smtClean="0"/>
              <a:t>efficacy)</a:t>
            </a:r>
            <a:r>
              <a:rPr lang="zh-TW" altLang="en-US" dirty="0" smtClean="0"/>
              <a:t>，</a:t>
            </a:r>
            <a:r>
              <a:rPr lang="zh-TW" altLang="zh-TW" dirty="0"/>
              <a:t>即為輸入電功率</a:t>
            </a:r>
            <a:r>
              <a:rPr lang="en-US" altLang="zh-TW" dirty="0"/>
              <a:t> ( </a:t>
            </a:r>
            <a:r>
              <a:rPr lang="zh-TW" altLang="zh-TW" dirty="0"/>
              <a:t>瓦</a:t>
            </a:r>
            <a:r>
              <a:rPr lang="en-US" altLang="zh-TW" dirty="0"/>
              <a:t> ) </a:t>
            </a:r>
            <a:r>
              <a:rPr lang="zh-TW" altLang="zh-TW" dirty="0"/>
              <a:t>到發射的光通量</a:t>
            </a:r>
            <a:r>
              <a:rPr lang="en-US" altLang="zh-TW" dirty="0"/>
              <a:t> ( </a:t>
            </a:r>
            <a:r>
              <a:rPr lang="zh-TW" altLang="zh-TW" dirty="0"/>
              <a:t>流明</a:t>
            </a:r>
            <a:r>
              <a:rPr lang="en-US" altLang="zh-TW" dirty="0"/>
              <a:t> ) </a:t>
            </a:r>
            <a:r>
              <a:rPr lang="zh-TW" altLang="zh-TW" dirty="0"/>
              <a:t>的</a:t>
            </a:r>
            <a:r>
              <a:rPr lang="zh-TW" altLang="zh-TW" dirty="0" smtClean="0"/>
              <a:t>電</a:t>
            </a:r>
            <a:endParaRPr lang="en-US" altLang="zh-TW" dirty="0" smtClean="0"/>
          </a:p>
          <a:p>
            <a:pPr>
              <a:lnSpc>
                <a:spcPts val="2700"/>
              </a:lnSpc>
            </a:pPr>
            <a:r>
              <a:rPr lang="zh-TW" altLang="zh-TW" dirty="0" smtClean="0"/>
              <a:t>光源</a:t>
            </a:r>
            <a:r>
              <a:rPr lang="zh-TW" altLang="zh-TW" dirty="0"/>
              <a:t>轉換效率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>
              <a:lnSpc>
                <a:spcPts val="8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3.14.9)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8095579"/>
              </p:ext>
            </p:extLst>
          </p:nvPr>
        </p:nvGraphicFramePr>
        <p:xfrm>
          <a:off x="4025143" y="1116000"/>
          <a:ext cx="54685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297" name="Equation" r:id="rId3" imgW="279279" imgH="203112" progId="Equation.DSMT4">
                  <p:embed/>
                </p:oleObj>
              </mc:Choice>
              <mc:Fallback>
                <p:oleObj name="Equation" r:id="rId3" imgW="279279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5143" y="1116000"/>
                        <a:ext cx="546857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6630697"/>
              </p:ext>
            </p:extLst>
          </p:nvPr>
        </p:nvGraphicFramePr>
        <p:xfrm>
          <a:off x="2771800" y="1836000"/>
          <a:ext cx="3431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298" name="Equation" r:id="rId5" imgW="1739900" imgH="228600" progId="Equation.DSMT4">
                  <p:embed/>
                </p:oleObj>
              </mc:Choice>
              <mc:Fallback>
                <p:oleObj name="Equation" r:id="rId5" imgW="173990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1836000"/>
                        <a:ext cx="3431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2018019"/>
              </p:ext>
            </p:extLst>
          </p:nvPr>
        </p:nvGraphicFramePr>
        <p:xfrm>
          <a:off x="971600" y="2322000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299" name="Equation" r:id="rId7" imgW="228501" imgH="203112" progId="Equation.DSMT4">
                  <p:embed/>
                </p:oleObj>
              </mc:Choice>
              <mc:Fallback>
                <p:oleObj name="Equation" r:id="rId7" imgW="228501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2322000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3162506"/>
              </p:ext>
            </p:extLst>
          </p:nvPr>
        </p:nvGraphicFramePr>
        <p:xfrm>
          <a:off x="7948800" y="2376000"/>
          <a:ext cx="6993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00" name="Equation" r:id="rId9" imgW="355446" imgH="190417" progId="Equation.DSMT4">
                  <p:embed/>
                </p:oleObj>
              </mc:Choice>
              <mc:Fallback>
                <p:oleObj name="Equation" r:id="rId9" imgW="355446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48800" y="2376000"/>
                        <a:ext cx="6993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3200907"/>
              </p:ext>
            </p:extLst>
          </p:nvPr>
        </p:nvGraphicFramePr>
        <p:xfrm>
          <a:off x="7969008" y="3229200"/>
          <a:ext cx="2754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01" name="Equation" r:id="rId11" imgW="164957" imgH="190335" progId="Equation.DSMT4">
                  <p:embed/>
                </p:oleObj>
              </mc:Choice>
              <mc:Fallback>
                <p:oleObj name="Equation" r:id="rId11" imgW="164957" imgH="190335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008" y="3229200"/>
                        <a:ext cx="2754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4077961"/>
              </p:ext>
            </p:extLst>
          </p:nvPr>
        </p:nvGraphicFramePr>
        <p:xfrm>
          <a:off x="1043608" y="3628800"/>
          <a:ext cx="66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02" name="Equation" r:id="rId13" imgW="355446" imgH="190417" progId="Equation.DSMT4">
                  <p:embed/>
                </p:oleObj>
              </mc:Choice>
              <mc:Fallback>
                <p:oleObj name="Equation" r:id="rId13" imgW="355446" imgH="190417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3628800"/>
                        <a:ext cx="66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1996910"/>
              </p:ext>
            </p:extLst>
          </p:nvPr>
        </p:nvGraphicFramePr>
        <p:xfrm>
          <a:off x="3203848" y="4032000"/>
          <a:ext cx="66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03" name="Equation" r:id="rId15" imgW="355446" imgH="190417" progId="Equation.DSMT4">
                  <p:embed/>
                </p:oleObj>
              </mc:Choice>
              <mc:Fallback>
                <p:oleObj name="Equation" r:id="rId15" imgW="355446" imgH="190417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4032000"/>
                        <a:ext cx="66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1486982"/>
              </p:ext>
            </p:extLst>
          </p:nvPr>
        </p:nvGraphicFramePr>
        <p:xfrm>
          <a:off x="3851920" y="5976000"/>
          <a:ext cx="1107692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04" name="Equation" r:id="rId17" imgW="571500" imgH="368300" progId="Equation.DSMT4">
                  <p:embed/>
                </p:oleObj>
              </mc:Choice>
              <mc:Fallback>
                <p:oleObj name="Equation" r:id="rId17" imgW="571500" imgH="3683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5976000"/>
                        <a:ext cx="1107692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660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3.14  LED</a:t>
            </a:r>
            <a:r>
              <a:rPr lang="zh-TW" altLang="zh-TW" dirty="0"/>
              <a:t>效率和光通量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512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093" y="1340768"/>
            <a:ext cx="4512147" cy="4973319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872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3.14  LED</a:t>
            </a:r>
            <a:r>
              <a:rPr lang="zh-TW" altLang="zh-TW" dirty="0"/>
              <a:t>效率和光通量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522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419" y="1484784"/>
            <a:ext cx="6629162" cy="460861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76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 smtClean="0">
                <a:solidFill>
                  <a:srgbClr val="000066"/>
                </a:solidFill>
              </a:rPr>
              <a:t>3.14.1   LED</a:t>
            </a:r>
            <a:r>
              <a:rPr lang="zh-TW" altLang="zh-TW" sz="2800" dirty="0">
                <a:solidFill>
                  <a:srgbClr val="000066"/>
                </a:solidFill>
              </a:rPr>
              <a:t>效率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/>
              <a:t>　</a:t>
            </a:r>
            <a:r>
              <a:rPr lang="zh-TW" altLang="en-US" sz="2000" dirty="0" smtClean="0"/>
              <a:t>　</a:t>
            </a:r>
            <a:r>
              <a:rPr lang="zh-TW" altLang="zh-TW" sz="2000" dirty="0" smtClean="0"/>
              <a:t>用於</a:t>
            </a:r>
            <a:r>
              <a:rPr lang="zh-TW" altLang="zh-TW" sz="2000" dirty="0"/>
              <a:t>光連路和儀表之特定</a:t>
            </a:r>
            <a:r>
              <a:rPr lang="en-US" altLang="zh-TW" sz="2000" dirty="0"/>
              <a:t>870 nm</a:t>
            </a:r>
            <a:r>
              <a:rPr lang="zh-TW" altLang="zh-TW" sz="2000" dirty="0"/>
              <a:t>的</a:t>
            </a:r>
            <a:r>
              <a:rPr lang="en-US" altLang="zh-TW" sz="2000" dirty="0"/>
              <a:t>IR LED</a:t>
            </a:r>
            <a:r>
              <a:rPr lang="zh-TW" altLang="zh-TW" sz="2000" dirty="0"/>
              <a:t>為</a:t>
            </a:r>
            <a:r>
              <a:rPr lang="en-US" altLang="zh-TW" sz="2000" dirty="0" err="1"/>
              <a:t>GaAs</a:t>
            </a:r>
            <a:r>
              <a:rPr lang="zh-TW" altLang="zh-TW" sz="2000" dirty="0"/>
              <a:t>晶片。主動層已</a:t>
            </a:r>
            <a:r>
              <a:rPr lang="zh-TW" altLang="zh-TW" sz="2000" dirty="0" smtClean="0"/>
              <a:t>摻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雜</a:t>
            </a:r>
            <a:r>
              <a:rPr lang="en-US" altLang="zh-TW" sz="2000" dirty="0" smtClean="0"/>
              <a:t>                     </a:t>
            </a:r>
            <a:r>
              <a:rPr lang="zh-TW" altLang="zh-TW" sz="2000" dirty="0" smtClean="0"/>
              <a:t>的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型</a:t>
            </a:r>
            <a:r>
              <a:rPr lang="zh-TW" altLang="zh-TW" sz="2000" dirty="0"/>
              <a:t>受子，且非輻射生命期約為</a:t>
            </a:r>
            <a:r>
              <a:rPr lang="en-US" altLang="zh-TW" sz="2000" dirty="0"/>
              <a:t>100 ns</a:t>
            </a:r>
            <a:r>
              <a:rPr lang="zh-TW" altLang="zh-TW" sz="2000" dirty="0"/>
              <a:t>。在</a:t>
            </a:r>
            <a:r>
              <a:rPr lang="en-US" altLang="zh-TW" sz="2000" dirty="0"/>
              <a:t>30 mA</a:t>
            </a:r>
            <a:r>
              <a:rPr lang="zh-TW" altLang="zh-TW" sz="2000" dirty="0"/>
              <a:t>的順</a:t>
            </a:r>
            <a:r>
              <a:rPr lang="zh-TW" altLang="zh-TW" sz="2000" dirty="0" smtClean="0"/>
              <a:t>向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電流，</a:t>
            </a:r>
            <a:r>
              <a:rPr lang="zh-TW" altLang="zh-TW" sz="2000" dirty="0"/>
              <a:t>它兩端的電壓為</a:t>
            </a:r>
            <a:r>
              <a:rPr lang="en-US" altLang="zh-TW" sz="2000" dirty="0"/>
              <a:t>1.35 V</a:t>
            </a:r>
            <a:r>
              <a:rPr lang="zh-TW" altLang="zh-TW" sz="2000" dirty="0"/>
              <a:t>，發射的光功率為</a:t>
            </a:r>
            <a:r>
              <a:rPr lang="en-US" altLang="zh-TW" sz="2000" dirty="0"/>
              <a:t>6.5 </a:t>
            </a:r>
            <a:r>
              <a:rPr lang="en-US" altLang="zh-TW" sz="2000" dirty="0" err="1"/>
              <a:t>mW</a:t>
            </a:r>
            <a:r>
              <a:rPr lang="zh-TW" altLang="zh-TW" sz="2000" dirty="0"/>
              <a:t>。計算</a:t>
            </a:r>
            <a:r>
              <a:rPr lang="en-US" altLang="zh-TW" sz="2000" dirty="0"/>
              <a:t>IQE</a:t>
            </a:r>
            <a:r>
              <a:rPr lang="zh-TW" altLang="zh-TW" sz="2000" dirty="0"/>
              <a:t>、</a:t>
            </a:r>
            <a:r>
              <a:rPr lang="en-US" altLang="zh-TW" sz="2000" dirty="0" smtClean="0"/>
              <a:t>EQE</a:t>
            </a:r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和</a:t>
            </a:r>
            <a:r>
              <a:rPr lang="en-US" altLang="zh-TW" sz="2000" dirty="0" smtClean="0"/>
              <a:t>PCE</a:t>
            </a:r>
            <a:r>
              <a:rPr lang="zh-TW" altLang="zh-TW" sz="2000" dirty="0"/>
              <a:t>，估計光提取率。對於</a:t>
            </a:r>
            <a:r>
              <a:rPr lang="en-US" altLang="zh-TW" sz="2000" dirty="0" err="1"/>
              <a:t>GaAs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                        </a:t>
            </a:r>
            <a:r>
              <a:rPr lang="zh-TW" altLang="zh-TW" sz="2000" dirty="0" smtClean="0"/>
              <a:t>。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輻射生命期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                                                             </a:t>
            </a:r>
            <a:r>
              <a:rPr lang="zh-TW" altLang="zh-TW" sz="2000" dirty="0" smtClean="0"/>
              <a:t>或</a:t>
            </a:r>
            <a:r>
              <a:rPr lang="en-US" altLang="zh-TW" sz="2000" dirty="0"/>
              <a:t>25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ns</a:t>
            </a:r>
            <a:r>
              <a:rPr lang="zh-TW" altLang="zh-TW" sz="2000" dirty="0" smtClean="0"/>
              <a:t>。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發射光子能量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因此</a:t>
            </a:r>
            <a:r>
              <a:rPr lang="en-US" altLang="zh-TW" sz="2000" dirty="0"/>
              <a:t>EQE</a:t>
            </a:r>
            <a:r>
              <a:rPr lang="zh-TW" altLang="zh-TW" sz="2000" dirty="0" smtClean="0"/>
              <a:t>為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1913124"/>
              </p:ext>
            </p:extLst>
          </p:nvPr>
        </p:nvGraphicFramePr>
        <p:xfrm>
          <a:off x="730800" y="1412776"/>
          <a:ext cx="1368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58" name="Equation" r:id="rId3" imgW="723586" imgH="215806" progId="Equation.DSMT4">
                  <p:embed/>
                </p:oleObj>
              </mc:Choice>
              <mc:Fallback>
                <p:oleObj name="Equation" r:id="rId3" imgW="723586" imgH="21580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00" y="1412776"/>
                        <a:ext cx="1368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830912"/>
              </p:ext>
            </p:extLst>
          </p:nvPr>
        </p:nvGraphicFramePr>
        <p:xfrm>
          <a:off x="2213776" y="1548000"/>
          <a:ext cx="342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59" name="Equation" r:id="rId5" imgW="177569" imgH="152202" progId="Equation.DSMT4">
                  <p:embed/>
                </p:oleObj>
              </mc:Choice>
              <mc:Fallback>
                <p:oleObj name="Equation" r:id="rId5" imgW="177569" imgH="15220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3776" y="1548000"/>
                        <a:ext cx="342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9855131"/>
              </p:ext>
            </p:extLst>
          </p:nvPr>
        </p:nvGraphicFramePr>
        <p:xfrm>
          <a:off x="4571999" y="2132856"/>
          <a:ext cx="1926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60" name="Equation" r:id="rId7" imgW="1015559" imgH="215806" progId="Equation.DSMT4">
                  <p:embed/>
                </p:oleObj>
              </mc:Choice>
              <mc:Fallback>
                <p:oleObj name="Equation" r:id="rId7" imgW="1015559" imgH="215806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1999" y="2132856"/>
                        <a:ext cx="1926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2702440"/>
              </p:ext>
            </p:extLst>
          </p:nvPr>
        </p:nvGraphicFramePr>
        <p:xfrm>
          <a:off x="2232000" y="2880000"/>
          <a:ext cx="5836696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61" name="Equation" r:id="rId9" imgW="3225800" imgH="215900" progId="Equation.DSMT4">
                  <p:embed/>
                </p:oleObj>
              </mc:Choice>
              <mc:Fallback>
                <p:oleObj name="Equation" r:id="rId9" imgW="3225800" imgH="2159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000" y="2880000"/>
                        <a:ext cx="5836696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2310746"/>
              </p:ext>
            </p:extLst>
          </p:nvPr>
        </p:nvGraphicFramePr>
        <p:xfrm>
          <a:off x="1913853" y="3609096"/>
          <a:ext cx="5316293" cy="6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62" name="Equation" r:id="rId11" imgW="3035160" imgH="393480" progId="Equation.DSMT4">
                  <p:embed/>
                </p:oleObj>
              </mc:Choice>
              <mc:Fallback>
                <p:oleObj name="Equation" r:id="rId11" imgW="3035160" imgH="3934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3853" y="3609096"/>
                        <a:ext cx="5316293" cy="68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5178264"/>
              </p:ext>
            </p:extLst>
          </p:nvPr>
        </p:nvGraphicFramePr>
        <p:xfrm>
          <a:off x="2484000" y="4410000"/>
          <a:ext cx="2216842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63" name="Equation" r:id="rId13" imgW="1117115" imgH="177723" progId="Equation.DSMT4">
                  <p:embed/>
                </p:oleObj>
              </mc:Choice>
              <mc:Fallback>
                <p:oleObj name="Equation" r:id="rId13" imgW="1117115" imgH="177723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000" y="4410000"/>
                        <a:ext cx="2216842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7895529"/>
              </p:ext>
            </p:extLst>
          </p:nvPr>
        </p:nvGraphicFramePr>
        <p:xfrm>
          <a:off x="949940" y="4797152"/>
          <a:ext cx="7582500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64" name="Equation" r:id="rId15" imgW="4279680" imgH="609480" progId="Equation.DSMT4">
                  <p:embed/>
                </p:oleObj>
              </mc:Choice>
              <mc:Fallback>
                <p:oleObj name="Equation" r:id="rId15" imgW="4279680" imgH="60948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9940" y="4797152"/>
                        <a:ext cx="7582500" cy="108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459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3.14.1   LED</a:t>
            </a:r>
            <a:r>
              <a:rPr lang="zh-TW" altLang="zh-TW" sz="2800" dirty="0" smtClean="0">
                <a:solidFill>
                  <a:srgbClr val="000066"/>
                </a:solidFill>
              </a:rPr>
              <a:t>效率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en-US" altLang="zh-TW" sz="2000" dirty="0" smtClean="0"/>
              <a:t>PCE</a:t>
            </a:r>
            <a:r>
              <a:rPr lang="zh-TW" altLang="zh-TW" sz="2000" dirty="0"/>
              <a:t>簡單的為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</a:t>
            </a:r>
            <a:r>
              <a:rPr lang="zh-TW" altLang="zh-TW" sz="2000" dirty="0" smtClean="0"/>
              <a:t>或</a:t>
            </a:r>
            <a:r>
              <a:rPr lang="en-US" altLang="zh-TW" sz="2000" dirty="0" smtClean="0"/>
              <a:t>                      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也就是</a:t>
            </a:r>
            <a:r>
              <a:rPr lang="en-US" altLang="zh-TW" sz="2000" dirty="0" smtClean="0"/>
              <a:t>0.16</a:t>
            </a:r>
            <a:r>
              <a:rPr lang="zh-TW" altLang="zh-TW" sz="2000" dirty="0" smtClean="0"/>
              <a:t>，亦即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16</a:t>
            </a:r>
            <a:r>
              <a:rPr lang="en-US" altLang="zh-TW" sz="2000" dirty="0"/>
              <a:t>%</a:t>
            </a:r>
            <a:r>
              <a:rPr lang="zh-TW" altLang="zh-TW" sz="2000" dirty="0"/>
              <a:t>。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根據式</a:t>
            </a:r>
            <a:r>
              <a:rPr lang="en-US" altLang="zh-TW" sz="2000" dirty="0"/>
              <a:t> (3.14.6)</a:t>
            </a:r>
            <a:r>
              <a:rPr lang="zh-TW" altLang="zh-TW" sz="2000" dirty="0"/>
              <a:t>，使用</a:t>
            </a:r>
            <a:r>
              <a:rPr lang="en-US" altLang="zh-TW" sz="2000" dirty="0"/>
              <a:t> 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求解上式，得到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</a:t>
            </a:r>
            <a:r>
              <a:rPr lang="zh-TW" altLang="zh-TW" sz="2000" dirty="0" smtClean="0"/>
              <a:t>或</a:t>
            </a:r>
            <a:r>
              <a:rPr lang="en-US" altLang="zh-TW" sz="2000" dirty="0"/>
              <a:t>19%</a:t>
            </a:r>
            <a:r>
              <a:rPr lang="zh-TW" altLang="zh-TW" sz="2000" dirty="0"/>
              <a:t>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669160"/>
              </p:ext>
            </p:extLst>
          </p:nvPr>
        </p:nvGraphicFramePr>
        <p:xfrm>
          <a:off x="2425356" y="1090800"/>
          <a:ext cx="8505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60" name="Equation" r:id="rId3" imgW="431613" imgH="190417" progId="Equation.DSMT4">
                  <p:embed/>
                </p:oleObj>
              </mc:Choice>
              <mc:Fallback>
                <p:oleObj name="Equation" r:id="rId3" imgW="431613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5356" y="1090800"/>
                        <a:ext cx="8505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940206"/>
              </p:ext>
            </p:extLst>
          </p:nvPr>
        </p:nvGraphicFramePr>
        <p:xfrm>
          <a:off x="3438200" y="1116000"/>
          <a:ext cx="2934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61" name="Equation" r:id="rId5" imgW="1548728" imgH="177723" progId="Equation.DSMT4">
                  <p:embed/>
                </p:oleObj>
              </mc:Choice>
              <mc:Fallback>
                <p:oleObj name="Equation" r:id="rId5" imgW="1548728" imgH="177723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8200" y="1116000"/>
                        <a:ext cx="2934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9379165"/>
              </p:ext>
            </p:extLst>
          </p:nvPr>
        </p:nvGraphicFramePr>
        <p:xfrm>
          <a:off x="3293254" y="1818000"/>
          <a:ext cx="2286858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62" name="Equation" r:id="rId7" imgW="1104900" imgH="203200" progId="Equation.DSMT4">
                  <p:embed/>
                </p:oleObj>
              </mc:Choice>
              <mc:Fallback>
                <p:oleObj name="Equation" r:id="rId7" imgW="1104900" imgH="203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3254" y="1818000"/>
                        <a:ext cx="2286858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037915"/>
              </p:ext>
            </p:extLst>
          </p:nvPr>
        </p:nvGraphicFramePr>
        <p:xfrm>
          <a:off x="1016242" y="2204864"/>
          <a:ext cx="7300174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63" name="Equation" r:id="rId9" imgW="4038600" imgH="215900" progId="Equation.DSMT4">
                  <p:embed/>
                </p:oleObj>
              </mc:Choice>
              <mc:Fallback>
                <p:oleObj name="Equation" r:id="rId9" imgW="4038600" imgH="2159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242" y="2204864"/>
                        <a:ext cx="7300174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1770712"/>
              </p:ext>
            </p:extLst>
          </p:nvPr>
        </p:nvGraphicFramePr>
        <p:xfrm>
          <a:off x="2232000" y="2620800"/>
          <a:ext cx="117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64" name="Equation" r:id="rId11" imgW="622030" imgH="190417" progId="Equation.DSMT4">
                  <p:embed/>
                </p:oleObj>
              </mc:Choice>
              <mc:Fallback>
                <p:oleObj name="Equation" r:id="rId11" imgW="622030" imgH="190417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000" y="2620800"/>
                        <a:ext cx="117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964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3.14.2  </a:t>
            </a:r>
            <a:r>
              <a:rPr lang="en-US" altLang="zh-TW" sz="2800" dirty="0" smtClean="0">
                <a:solidFill>
                  <a:srgbClr val="000066"/>
                </a:solidFill>
              </a:rPr>
              <a:t> LED</a:t>
            </a:r>
            <a:r>
              <a:rPr lang="zh-TW" altLang="zh-TW" sz="2800" dirty="0">
                <a:solidFill>
                  <a:srgbClr val="000066"/>
                </a:solidFill>
              </a:rPr>
              <a:t>亮度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zh-TW" altLang="zh-TW" sz="2000" dirty="0"/>
              <a:t>兩個</a:t>
            </a:r>
            <a:r>
              <a:rPr lang="en-US" altLang="zh-TW" sz="2000" dirty="0"/>
              <a:t>LED</a:t>
            </a:r>
            <a:r>
              <a:rPr lang="zh-TW" altLang="zh-TW" sz="2000" dirty="0"/>
              <a:t>，一個紅光，光輸出功率</a:t>
            </a:r>
            <a:r>
              <a:rPr lang="en-US" altLang="zh-TW" sz="2000" dirty="0"/>
              <a:t> ( </a:t>
            </a:r>
            <a:r>
              <a:rPr lang="zh-TW" altLang="zh-TW" sz="2000" dirty="0"/>
              <a:t>輻射通量</a:t>
            </a:r>
            <a:r>
              <a:rPr lang="en-US" altLang="zh-TW" sz="2000" dirty="0"/>
              <a:t> ) </a:t>
            </a:r>
            <a:r>
              <a:rPr lang="zh-TW" altLang="zh-TW" sz="2000" dirty="0"/>
              <a:t>為</a:t>
            </a:r>
            <a:r>
              <a:rPr lang="en-US" altLang="zh-TW" sz="2000" dirty="0"/>
              <a:t>10 </a:t>
            </a:r>
            <a:r>
              <a:rPr lang="en-US" altLang="zh-TW" sz="2000" dirty="0" err="1"/>
              <a:t>mW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發射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650 </a:t>
            </a:r>
            <a:r>
              <a:rPr lang="en-US" altLang="zh-TW" sz="2000" dirty="0"/>
              <a:t>nm</a:t>
            </a:r>
            <a:r>
              <a:rPr lang="zh-TW" altLang="zh-TW" sz="2000" dirty="0"/>
              <a:t>，另一個是較弱</a:t>
            </a:r>
            <a:r>
              <a:rPr lang="en-US" altLang="zh-TW" sz="2000" dirty="0"/>
              <a:t>5 </a:t>
            </a:r>
            <a:r>
              <a:rPr lang="en-US" altLang="zh-TW" sz="2000" dirty="0" err="1"/>
              <a:t>mW</a:t>
            </a:r>
            <a:r>
              <a:rPr lang="zh-TW" altLang="zh-TW" sz="2000" dirty="0"/>
              <a:t>的綠光</a:t>
            </a:r>
            <a:r>
              <a:rPr lang="en-US" altLang="zh-TW" sz="2000" dirty="0"/>
              <a:t>LED</a:t>
            </a:r>
            <a:r>
              <a:rPr lang="zh-TW" altLang="zh-TW" sz="2000" dirty="0"/>
              <a:t>，發射</a:t>
            </a:r>
            <a:r>
              <a:rPr lang="en-US" altLang="zh-TW" sz="2000" dirty="0"/>
              <a:t>532 nm</a:t>
            </a:r>
            <a:r>
              <a:rPr lang="zh-TW" altLang="zh-TW" sz="2000" dirty="0"/>
              <a:t>。求出每個</a:t>
            </a:r>
            <a:r>
              <a:rPr lang="en-US" altLang="zh-TW" sz="2000" dirty="0"/>
              <a:t>LED</a:t>
            </a:r>
            <a:r>
              <a:rPr lang="zh-TW" altLang="zh-TW" sz="2000" dirty="0" smtClean="0"/>
              <a:t>所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發出</a:t>
            </a:r>
            <a:r>
              <a:rPr lang="zh-TW" altLang="zh-TW" sz="2000" dirty="0"/>
              <a:t>的光通量。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對於紅光</a:t>
            </a:r>
            <a:r>
              <a:rPr lang="en-US" altLang="zh-TW" sz="2000" dirty="0"/>
              <a:t>LED</a:t>
            </a:r>
            <a:r>
              <a:rPr lang="zh-TW" altLang="zh-TW" sz="2000" dirty="0" smtClean="0"/>
              <a:t>，</a:t>
            </a:r>
            <a:r>
              <a:rPr lang="zh-TW" altLang="en-US" sz="2000" dirty="0" smtClean="0"/>
              <a:t>　　　　 </a:t>
            </a:r>
            <a:r>
              <a:rPr lang="en-US" altLang="zh-TW" sz="2000" dirty="0" smtClean="0"/>
              <a:t> </a:t>
            </a:r>
            <a:r>
              <a:rPr lang="zh-TW" altLang="zh-TW" sz="2000" dirty="0"/>
              <a:t>，圖</a:t>
            </a:r>
            <a:r>
              <a:rPr lang="en-US" altLang="zh-TW" sz="2000" dirty="0"/>
              <a:t>3.41</a:t>
            </a:r>
            <a:r>
              <a:rPr lang="zh-TW" altLang="zh-TW" sz="2000" dirty="0"/>
              <a:t>得出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所以根據式</a:t>
            </a:r>
            <a:r>
              <a:rPr lang="en-US" altLang="zh-TW" sz="2000" dirty="0"/>
              <a:t> (3.14.8)</a:t>
            </a:r>
            <a:endParaRPr lang="zh-TW" altLang="zh-TW" sz="2000" dirty="0"/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對於綠光</a:t>
            </a:r>
            <a:r>
              <a:rPr lang="en-US" altLang="zh-TW" sz="2000" dirty="0"/>
              <a:t>LED</a:t>
            </a:r>
            <a:r>
              <a:rPr lang="zh-TW" altLang="zh-TW" sz="2000" dirty="0"/>
              <a:t>，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圖</a:t>
            </a:r>
            <a:r>
              <a:rPr lang="en-US" altLang="zh-TW" sz="2000" dirty="0"/>
              <a:t>3.41</a:t>
            </a:r>
            <a:r>
              <a:rPr lang="zh-TW" altLang="zh-TW" sz="2000" dirty="0"/>
              <a:t>得出</a:t>
            </a:r>
            <a:r>
              <a:rPr lang="en-US" altLang="zh-TW" sz="2000" dirty="0"/>
              <a:t> </a:t>
            </a:r>
            <a:r>
              <a:rPr lang="zh-TW" altLang="zh-TW" sz="2000" dirty="0"/>
              <a:t>，所以根據式</a:t>
            </a:r>
            <a:r>
              <a:rPr lang="en-US" altLang="zh-TW" sz="2000" dirty="0"/>
              <a:t> (3.14.8)</a:t>
            </a:r>
            <a:endParaRPr lang="zh-TW" altLang="zh-TW" sz="2000" dirty="0"/>
          </a:p>
          <a:p>
            <a:r>
              <a:rPr lang="en-US" altLang="zh-TW" sz="2000" dirty="0" smtClean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顯然，光功率一半的綠光</a:t>
            </a:r>
            <a:r>
              <a:rPr lang="en-US" altLang="zh-TW" sz="2000" dirty="0"/>
              <a:t>LED</a:t>
            </a:r>
            <a:r>
              <a:rPr lang="zh-TW" altLang="zh-TW" sz="2000" dirty="0"/>
              <a:t>比紅光</a:t>
            </a:r>
            <a:r>
              <a:rPr lang="en-US" altLang="zh-TW" sz="2000" dirty="0"/>
              <a:t>LED</a:t>
            </a:r>
            <a:r>
              <a:rPr lang="zh-TW" altLang="zh-TW" sz="2000" dirty="0"/>
              <a:t>明亮</a:t>
            </a:r>
            <a:r>
              <a:rPr lang="en-US" altLang="zh-TW" sz="2000" dirty="0"/>
              <a:t>4</a:t>
            </a:r>
            <a:r>
              <a:rPr lang="zh-TW" altLang="zh-TW" sz="2000" dirty="0"/>
              <a:t>倍。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3027492"/>
              </p:ext>
            </p:extLst>
          </p:nvPr>
        </p:nvGraphicFramePr>
        <p:xfrm>
          <a:off x="2699792" y="2581200"/>
          <a:ext cx="126947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79" name="Equation" r:id="rId3" imgW="634449" imgH="177646" progId="Equation.DSMT4">
                  <p:embed/>
                </p:oleObj>
              </mc:Choice>
              <mc:Fallback>
                <p:oleObj name="Equation" r:id="rId3" imgW="634449" imgH="17764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2581200"/>
                        <a:ext cx="1269474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424283"/>
              </p:ext>
            </p:extLst>
          </p:nvPr>
        </p:nvGraphicFramePr>
        <p:xfrm>
          <a:off x="5328000" y="2592000"/>
          <a:ext cx="1004211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80" name="Equation" r:id="rId5" imgW="507780" imgH="177723" progId="Equation.DSMT4">
                  <p:embed/>
                </p:oleObj>
              </mc:Choice>
              <mc:Fallback>
                <p:oleObj name="Equation" r:id="rId5" imgW="507780" imgH="177723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8000" y="2592000"/>
                        <a:ext cx="1004211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5446446"/>
              </p:ext>
            </p:extLst>
          </p:nvPr>
        </p:nvGraphicFramePr>
        <p:xfrm>
          <a:off x="1402827" y="2888984"/>
          <a:ext cx="6697565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81" name="Equation" r:id="rId7" imgW="3708400" imgH="215900" progId="Equation.DSMT4">
                  <p:embed/>
                </p:oleObj>
              </mc:Choice>
              <mc:Fallback>
                <p:oleObj name="Equation" r:id="rId7" imgW="3708400" imgH="2159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2827" y="2888984"/>
                        <a:ext cx="6697565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6682453"/>
              </p:ext>
            </p:extLst>
          </p:nvPr>
        </p:nvGraphicFramePr>
        <p:xfrm>
          <a:off x="2195736" y="3357032"/>
          <a:ext cx="126947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82" name="Equation" r:id="rId9" imgW="634449" imgH="177646" progId="Equation.DSMT4">
                  <p:embed/>
                </p:oleObj>
              </mc:Choice>
              <mc:Fallback>
                <p:oleObj name="Equation" r:id="rId9" imgW="634449" imgH="177646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3357032"/>
                        <a:ext cx="1269474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152056"/>
              </p:ext>
            </p:extLst>
          </p:nvPr>
        </p:nvGraphicFramePr>
        <p:xfrm>
          <a:off x="1475656" y="3681072"/>
          <a:ext cx="649095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83" name="Equation" r:id="rId11" imgW="3594100" imgH="215900" progId="Equation.DSMT4">
                  <p:embed/>
                </p:oleObj>
              </mc:Choice>
              <mc:Fallback>
                <p:oleObj name="Equation" r:id="rId11" imgW="3594100" imgH="2159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3681072"/>
                        <a:ext cx="6490957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659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3.15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基本</a:t>
            </a:r>
            <a:r>
              <a:rPr lang="en-US" altLang="zh-TW" dirty="0"/>
              <a:t>LED</a:t>
            </a:r>
            <a:r>
              <a:rPr lang="zh-TW" altLang="zh-TW" dirty="0"/>
              <a:t>特性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        　</a:t>
            </a:r>
            <a:r>
              <a:rPr lang="en-US" altLang="zh-TW" dirty="0" err="1" smtClean="0"/>
              <a:t>特性的</a:t>
            </a:r>
            <a:r>
              <a:rPr lang="en-US" altLang="zh-TW" dirty="0" err="1"/>
              <a:t>LED取決於元件的結構，包括LED</a:t>
            </a:r>
            <a:r>
              <a:rPr lang="en-US" altLang="zh-TW" dirty="0" err="1" smtClean="0"/>
              <a:t>使用的半導</a:t>
            </a:r>
            <a:endParaRPr lang="en-US" altLang="zh-TW" dirty="0" smtClean="0"/>
          </a:p>
          <a:p>
            <a:r>
              <a:rPr lang="en-US" altLang="zh-TW" dirty="0" err="1" smtClean="0"/>
              <a:t>體材料性質</a:t>
            </a:r>
            <a:r>
              <a:rPr lang="en-US" altLang="zh-TW" dirty="0" smtClean="0"/>
              <a:t>。       </a:t>
            </a:r>
            <a:r>
              <a:rPr lang="en-US" altLang="zh-TW" dirty="0" err="1" smtClean="0"/>
              <a:t>特性並非永遠遵守常見於簡單順向偏壓之</a:t>
            </a:r>
            <a:r>
              <a:rPr lang="en-US" altLang="zh-TW" dirty="0" smtClean="0"/>
              <a:t> </a:t>
            </a:r>
          </a:p>
          <a:p>
            <a:r>
              <a:rPr lang="en-US" altLang="zh-TW" dirty="0" err="1" smtClean="0"/>
              <a:t>接面的明確指數行為</a:t>
            </a:r>
            <a:r>
              <a:rPr lang="en-US" altLang="zh-TW" dirty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007980"/>
              </p:ext>
            </p:extLst>
          </p:nvPr>
        </p:nvGraphicFramePr>
        <p:xfrm>
          <a:off x="1043608" y="1124744"/>
          <a:ext cx="613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384" name="Equation" r:id="rId3" imgW="291973" imgH="190417" progId="Equation.DSMT4">
                  <p:embed/>
                </p:oleObj>
              </mc:Choice>
              <mc:Fallback>
                <p:oleObj name="Equation" r:id="rId3" imgW="291973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1124744"/>
                        <a:ext cx="613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2968050"/>
              </p:ext>
            </p:extLst>
          </p:nvPr>
        </p:nvGraphicFramePr>
        <p:xfrm>
          <a:off x="2214000" y="1548000"/>
          <a:ext cx="614362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385" name="Equation" r:id="rId5" imgW="291973" imgH="190417" progId="Equation.DSMT4">
                  <p:embed/>
                </p:oleObj>
              </mc:Choice>
              <mc:Fallback>
                <p:oleObj name="Equation" r:id="rId5" imgW="291973" imgH="190417" progId="Equation.DSMT4">
                  <p:embed/>
                  <p:pic>
                    <p:nvPicPr>
                      <p:cNvPr id="0" name="物件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000" y="1548000"/>
                        <a:ext cx="614362" cy="39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605685"/>
              </p:ext>
            </p:extLst>
          </p:nvPr>
        </p:nvGraphicFramePr>
        <p:xfrm>
          <a:off x="8280000" y="1612800"/>
          <a:ext cx="516375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386" name="Equation" r:id="rId6" imgW="253780" imgH="152268" progId="Equation.DSMT4">
                  <p:embed/>
                </p:oleObj>
              </mc:Choice>
              <mc:Fallback>
                <p:oleObj name="Equation" r:id="rId6" imgW="253780" imgH="152268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0000" y="1612800"/>
                        <a:ext cx="516375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635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20888"/>
            <a:ext cx="6100660" cy="410445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903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3.16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光纖通訊</a:t>
            </a:r>
            <a:r>
              <a:rPr lang="zh-TW" altLang="zh-TW" dirty="0"/>
              <a:t>用</a:t>
            </a:r>
            <a:r>
              <a:rPr lang="en-US" altLang="zh-TW" dirty="0"/>
              <a:t>LED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可</a:t>
            </a:r>
            <a:r>
              <a:rPr lang="zh-TW" altLang="zh-TW" dirty="0"/>
              <a:t>適於光通訊的光源型式，不僅和通訊距離有關，更</a:t>
            </a:r>
            <a:r>
              <a:rPr lang="zh-TW" altLang="zh-TW" dirty="0" smtClean="0"/>
              <a:t>取決</a:t>
            </a:r>
            <a:endParaRPr lang="en-US" altLang="zh-TW" dirty="0" smtClean="0"/>
          </a:p>
          <a:p>
            <a:r>
              <a:rPr lang="zh-TW" altLang="zh-TW" dirty="0" smtClean="0"/>
              <a:t>於</a:t>
            </a:r>
            <a:r>
              <a:rPr lang="zh-TW" altLang="zh-TW" dirty="0"/>
              <a:t>需求的頻</a:t>
            </a:r>
            <a:r>
              <a:rPr lang="zh-TW" altLang="zh-TW" dirty="0" smtClean="0"/>
              <a:t>寬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有</a:t>
            </a:r>
            <a:r>
              <a:rPr lang="zh-TW" altLang="zh-TW" dirty="0"/>
              <a:t>兩種基本形式的</a:t>
            </a:r>
            <a:r>
              <a:rPr lang="en-US" altLang="zh-TW" dirty="0"/>
              <a:t>LED</a:t>
            </a:r>
            <a:r>
              <a:rPr lang="zh-TW" altLang="zh-TW" dirty="0"/>
              <a:t>元件，如圖</a:t>
            </a:r>
            <a:r>
              <a:rPr lang="en-US" altLang="zh-TW" dirty="0"/>
              <a:t>3.44</a:t>
            </a:r>
            <a:r>
              <a:rPr lang="zh-TW" altLang="zh-TW" dirty="0"/>
              <a:t>所示。假如</a:t>
            </a:r>
            <a:r>
              <a:rPr lang="zh-TW" altLang="zh-TW" dirty="0" smtClean="0"/>
              <a:t>光輻射</a:t>
            </a:r>
            <a:endParaRPr lang="en-US" altLang="zh-TW" dirty="0" smtClean="0"/>
          </a:p>
          <a:p>
            <a:r>
              <a:rPr lang="zh-TW" altLang="zh-TW" dirty="0" smtClean="0"/>
              <a:t>是</a:t>
            </a:r>
            <a:r>
              <a:rPr lang="zh-TW" altLang="zh-TW" dirty="0"/>
              <a:t>由復合平面區域發射如在 </a:t>
            </a:r>
            <a:r>
              <a:rPr lang="en-US" altLang="zh-TW" dirty="0"/>
              <a:t>(a)</a:t>
            </a:r>
            <a:r>
              <a:rPr lang="zh-TW" altLang="zh-TW" dirty="0"/>
              <a:t>，則此元件為面發射</a:t>
            </a:r>
            <a:r>
              <a:rPr lang="en-US" altLang="zh-TW" dirty="0"/>
              <a:t>LED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/>
              <a:t>surface emitting LED, SLED)</a:t>
            </a:r>
            <a:r>
              <a:rPr lang="zh-TW" altLang="zh-TW" dirty="0"/>
              <a:t>，假如光輻射是由晶體邊緣</a:t>
            </a:r>
            <a:r>
              <a:rPr lang="zh-TW" altLang="zh-TW" dirty="0" smtClean="0"/>
              <a:t>區域</a:t>
            </a:r>
            <a:endParaRPr lang="en-US" altLang="zh-TW" dirty="0" smtClean="0"/>
          </a:p>
          <a:p>
            <a:r>
              <a:rPr lang="zh-TW" altLang="zh-TW" dirty="0" smtClean="0"/>
              <a:t>發射</a:t>
            </a:r>
            <a:r>
              <a:rPr lang="zh-TW" altLang="zh-TW" dirty="0"/>
              <a:t>如在 </a:t>
            </a:r>
            <a:r>
              <a:rPr lang="en-US" altLang="zh-TW" dirty="0"/>
              <a:t>(b)</a:t>
            </a:r>
            <a:r>
              <a:rPr lang="zh-TW" altLang="zh-TW" dirty="0"/>
              <a:t>，亦即晶體面垂直主動層的區域，則此</a:t>
            </a:r>
            <a:r>
              <a:rPr lang="en-US" altLang="zh-TW" dirty="0"/>
              <a:t>LED</a:t>
            </a:r>
            <a:r>
              <a:rPr lang="zh-TW" altLang="zh-TW" dirty="0"/>
              <a:t>為</a:t>
            </a:r>
            <a:r>
              <a:rPr lang="zh-TW" altLang="zh-TW" dirty="0" smtClean="0"/>
              <a:t>一</a:t>
            </a:r>
            <a:endParaRPr lang="en-US" altLang="zh-TW" dirty="0" smtClean="0"/>
          </a:p>
          <a:p>
            <a:r>
              <a:rPr lang="zh-TW" altLang="zh-TW" dirty="0" smtClean="0"/>
              <a:t>邊緣</a:t>
            </a:r>
            <a:r>
              <a:rPr lang="zh-TW" altLang="zh-TW" dirty="0"/>
              <a:t>發射</a:t>
            </a:r>
            <a:r>
              <a:rPr lang="en-US" altLang="zh-TW" dirty="0"/>
              <a:t>LED (edge emitting LED, ELED)</a:t>
            </a:r>
            <a:r>
              <a:rPr lang="zh-TW" altLang="zh-TW" dirty="0" smtClean="0"/>
              <a:t>。</a:t>
            </a:r>
            <a:r>
              <a:rPr lang="zh-TW" altLang="en-US" dirty="0" smtClean="0"/>
              <a:t>　</a:t>
            </a:r>
            <a:endParaRPr lang="zh-TW" altLang="en-US" dirty="0"/>
          </a:p>
        </p:txBody>
      </p:sp>
      <p:pic>
        <p:nvPicPr>
          <p:cNvPr id="3573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77072"/>
            <a:ext cx="4571668" cy="252028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271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3.16  </a:t>
            </a:r>
            <a:r>
              <a:rPr lang="zh-TW" altLang="zh-TW" dirty="0"/>
              <a:t>光纖通訊用</a:t>
            </a:r>
            <a:r>
              <a:rPr lang="en-US" altLang="zh-TW" dirty="0"/>
              <a:t>LED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將</a:t>
            </a:r>
            <a:r>
              <a:rPr lang="zh-TW" altLang="zh-TW" dirty="0"/>
              <a:t>面發射輻射耦合到光纖是蝕刻一井於平面</a:t>
            </a:r>
            <a:r>
              <a:rPr lang="en-US" altLang="zh-TW" dirty="0"/>
              <a:t>LED</a:t>
            </a:r>
            <a:r>
              <a:rPr lang="zh-TW" altLang="zh-TW" dirty="0"/>
              <a:t>結構，</a:t>
            </a:r>
            <a:r>
              <a:rPr lang="zh-TW" altLang="zh-TW" dirty="0" smtClean="0"/>
              <a:t>並</a:t>
            </a:r>
            <a:endParaRPr lang="en-US" altLang="zh-TW" dirty="0" smtClean="0"/>
          </a:p>
          <a:p>
            <a:r>
              <a:rPr lang="zh-TW" altLang="zh-TW" dirty="0" smtClean="0"/>
              <a:t>使</a:t>
            </a:r>
            <a:r>
              <a:rPr lang="zh-TW" altLang="zh-TW" dirty="0"/>
              <a:t>光纖盡可能貼近井底，即輻射的主動區，這種形式的結構</a:t>
            </a:r>
            <a:r>
              <a:rPr lang="zh-TW" altLang="zh-TW" dirty="0" smtClean="0"/>
              <a:t>如</a:t>
            </a:r>
            <a:endParaRPr lang="en-US" altLang="zh-TW" dirty="0" smtClean="0"/>
          </a:p>
          <a:p>
            <a:r>
              <a:rPr lang="zh-TW" altLang="zh-TW" dirty="0" smtClean="0"/>
              <a:t>圖</a:t>
            </a:r>
            <a:r>
              <a:rPr lang="en-US" altLang="zh-TW" dirty="0"/>
              <a:t>3.45(a) </a:t>
            </a:r>
            <a:r>
              <a:rPr lang="zh-TW" altLang="zh-TW" dirty="0"/>
              <a:t>所示，稱為普羅斯</a:t>
            </a:r>
            <a:r>
              <a:rPr lang="en-US" altLang="zh-TW" dirty="0"/>
              <a:t> (</a:t>
            </a:r>
            <a:r>
              <a:rPr lang="en-US" altLang="zh-TW" dirty="0" err="1"/>
              <a:t>Burrus</a:t>
            </a:r>
            <a:r>
              <a:rPr lang="en-US" altLang="zh-TW" dirty="0"/>
              <a:t>) </a:t>
            </a:r>
            <a:r>
              <a:rPr lang="zh-TW" altLang="zh-TW" dirty="0"/>
              <a:t>型</a:t>
            </a:r>
            <a:r>
              <a:rPr lang="zh-TW" altLang="zh-TW" dirty="0" smtClean="0"/>
              <a:t>元件</a:t>
            </a:r>
            <a:r>
              <a:rPr lang="zh-TW" altLang="zh-TW" dirty="0"/>
              <a:t>；另一種方法</a:t>
            </a:r>
            <a:r>
              <a:rPr lang="zh-TW" altLang="zh-TW" dirty="0" smtClean="0"/>
              <a:t>是</a:t>
            </a:r>
            <a:endParaRPr lang="en-US" altLang="zh-TW" dirty="0" smtClean="0"/>
          </a:p>
          <a:p>
            <a:r>
              <a:rPr lang="zh-TW" altLang="zh-TW" dirty="0" smtClean="0"/>
              <a:t>使用</a:t>
            </a:r>
            <a:r>
              <a:rPr lang="zh-TW" altLang="zh-TW" dirty="0"/>
              <a:t>截斷式球面透鏡</a:t>
            </a:r>
            <a:r>
              <a:rPr lang="en-US" altLang="zh-TW" dirty="0"/>
              <a:t> (spherical lens) ( </a:t>
            </a:r>
            <a:r>
              <a:rPr lang="zh-TW" altLang="zh-TW" dirty="0"/>
              <a:t>微透鏡 </a:t>
            </a:r>
            <a:r>
              <a:rPr lang="en-US" altLang="zh-TW" dirty="0"/>
              <a:t>)</a:t>
            </a:r>
            <a:r>
              <a:rPr lang="zh-TW" altLang="zh-TW" dirty="0"/>
              <a:t>，其具有高的</a:t>
            </a:r>
            <a:r>
              <a:rPr lang="zh-TW" altLang="zh-TW" dirty="0" smtClean="0"/>
              <a:t>折</a:t>
            </a:r>
            <a:endParaRPr lang="en-US" altLang="zh-TW" dirty="0" smtClean="0"/>
          </a:p>
          <a:p>
            <a:r>
              <a:rPr lang="zh-TW" altLang="zh-TW" dirty="0" smtClean="0"/>
              <a:t>射率</a:t>
            </a:r>
            <a:r>
              <a:rPr lang="en-US" altLang="zh-TW" dirty="0" smtClean="0"/>
              <a:t>                   </a:t>
            </a:r>
            <a:r>
              <a:rPr lang="zh-TW" altLang="zh-TW" dirty="0" smtClean="0"/>
              <a:t>以</a:t>
            </a:r>
            <a:r>
              <a:rPr lang="zh-TW" altLang="zh-TW" dirty="0"/>
              <a:t>聚光到光纖如圖</a:t>
            </a:r>
            <a:r>
              <a:rPr lang="en-US" altLang="zh-TW" dirty="0"/>
              <a:t>3.45(b) </a:t>
            </a:r>
            <a:r>
              <a:rPr lang="zh-TW" altLang="zh-TW" dirty="0" smtClean="0"/>
              <a:t>所示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1656990"/>
              </p:ext>
            </p:extLst>
          </p:nvPr>
        </p:nvGraphicFramePr>
        <p:xfrm>
          <a:off x="1026000" y="2816976"/>
          <a:ext cx="1438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11" name="Equation" r:id="rId3" imgW="698400" imgH="190440" progId="Equation.DSMT4">
                  <p:embed/>
                </p:oleObj>
              </mc:Choice>
              <mc:Fallback>
                <p:oleObj name="Equation" r:id="rId3" imgW="698400" imgH="19044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6000" y="2816976"/>
                        <a:ext cx="1438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840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56992"/>
            <a:ext cx="6763429" cy="295232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014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3.16  </a:t>
            </a:r>
            <a:r>
              <a:rPr lang="zh-TW" altLang="zh-TW" dirty="0"/>
              <a:t>光纖通訊用</a:t>
            </a:r>
            <a:r>
              <a:rPr lang="en-US" altLang="zh-TW" dirty="0"/>
              <a:t>LED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邊</a:t>
            </a:r>
            <a:r>
              <a:rPr lang="zh-TW" altLang="zh-TW" dirty="0"/>
              <a:t>射型</a:t>
            </a:r>
            <a:r>
              <a:rPr lang="en-US" altLang="zh-TW" dirty="0"/>
              <a:t>LED</a:t>
            </a:r>
            <a:r>
              <a:rPr lang="zh-TW" altLang="zh-TW" dirty="0"/>
              <a:t>提供一較大的光強度和光束，並比面發射</a:t>
            </a:r>
            <a:r>
              <a:rPr lang="zh-TW" altLang="zh-TW" dirty="0" smtClean="0"/>
              <a:t>型</a:t>
            </a:r>
            <a:endParaRPr lang="en-US" altLang="zh-TW" dirty="0" smtClean="0"/>
          </a:p>
          <a:p>
            <a:r>
              <a:rPr lang="en-US" altLang="zh-TW" dirty="0" smtClean="0"/>
              <a:t>LED</a:t>
            </a:r>
            <a:r>
              <a:rPr lang="zh-TW" altLang="zh-TW" dirty="0"/>
              <a:t>有較佳的平行度，圖</a:t>
            </a:r>
            <a:r>
              <a:rPr lang="en-US" altLang="zh-TW" dirty="0"/>
              <a:t>3.46</a:t>
            </a:r>
            <a:r>
              <a:rPr lang="zh-TW" altLang="zh-TW" dirty="0"/>
              <a:t>顯示一操作</a:t>
            </a:r>
            <a:r>
              <a:rPr lang="zh-TW" altLang="zh-TW" dirty="0" smtClean="0"/>
              <a:t>在</a:t>
            </a:r>
            <a:r>
              <a:rPr lang="en-US" altLang="zh-TW" dirty="0" smtClean="0"/>
              <a:t>                </a:t>
            </a:r>
            <a:r>
              <a:rPr lang="zh-TW" altLang="zh-TW" dirty="0" smtClean="0"/>
              <a:t>下</a:t>
            </a:r>
            <a:r>
              <a:rPr lang="zh-TW" altLang="zh-TW" dirty="0"/>
              <a:t>，</a:t>
            </a:r>
            <a:r>
              <a:rPr lang="zh-TW" altLang="zh-TW" dirty="0" smtClean="0"/>
              <a:t>典型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邊發射</a:t>
            </a:r>
            <a:r>
              <a:rPr lang="en-US" altLang="zh-TW" dirty="0"/>
              <a:t>LED</a:t>
            </a:r>
            <a:r>
              <a:rPr lang="zh-TW" altLang="zh-TW" dirty="0" smtClean="0"/>
              <a:t>結構圖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8724879"/>
              </p:ext>
            </p:extLst>
          </p:nvPr>
        </p:nvGraphicFramePr>
        <p:xfrm>
          <a:off x="6156176" y="1530000"/>
          <a:ext cx="124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435" name="Equation" r:id="rId3" imgW="571252" imgH="190417" progId="Equation.DSMT4">
                  <p:embed/>
                </p:oleObj>
              </mc:Choice>
              <mc:Fallback>
                <p:oleObj name="Equation" r:id="rId3" imgW="571252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176" y="1530000"/>
                        <a:ext cx="124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94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085" y="2420888"/>
            <a:ext cx="6094251" cy="403244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472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3.16  </a:t>
            </a:r>
            <a:r>
              <a:rPr lang="zh-TW" altLang="zh-TW" dirty="0"/>
              <a:t>光纖通訊用</a:t>
            </a:r>
            <a:r>
              <a:rPr lang="en-US" altLang="zh-TW" dirty="0"/>
              <a:t>LED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通常</a:t>
            </a:r>
            <a:r>
              <a:rPr lang="zh-TW" altLang="zh-TW" dirty="0"/>
              <a:t>有一些透鏡系統可方便地將</a:t>
            </a:r>
            <a:r>
              <a:rPr lang="en-US" altLang="zh-TW" dirty="0"/>
              <a:t>ELED</a:t>
            </a:r>
            <a:r>
              <a:rPr lang="zh-TW" altLang="zh-TW" dirty="0"/>
              <a:t>的輻射耦合到</a:t>
            </a:r>
            <a:r>
              <a:rPr lang="zh-TW" altLang="zh-TW" dirty="0" smtClean="0"/>
              <a:t>光纖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altLang="zh-TW" dirty="0" smtClean="0"/>
              <a:t>GRIN</a:t>
            </a:r>
            <a:r>
              <a:rPr lang="zh-TW" altLang="zh-TW" dirty="0"/>
              <a:t>棒型透鏡能用來聚焦</a:t>
            </a:r>
            <a:r>
              <a:rPr lang="en-US" altLang="zh-TW" dirty="0"/>
              <a:t>ELED</a:t>
            </a:r>
            <a:r>
              <a:rPr lang="zh-TW" altLang="zh-TW" dirty="0"/>
              <a:t>的光，使它進入光纖</a:t>
            </a:r>
            <a:r>
              <a:rPr lang="zh-TW" altLang="zh-TW" dirty="0" smtClean="0"/>
              <a:t>中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3604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92896"/>
            <a:ext cx="7484309" cy="266429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417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3.17</a:t>
            </a:r>
            <a:r>
              <a:rPr lang="zh-TW" altLang="en-US" dirty="0"/>
              <a:t> </a:t>
            </a:r>
            <a:r>
              <a:rPr lang="zh-TW" altLang="en-US" dirty="0" smtClean="0"/>
              <a:t> </a:t>
            </a:r>
            <a:r>
              <a:rPr lang="zh-TW" altLang="zh-TW" dirty="0" smtClean="0"/>
              <a:t>螢光</a:t>
            </a:r>
            <a:r>
              <a:rPr lang="zh-TW" altLang="zh-TW" dirty="0"/>
              <a:t>和白光</a:t>
            </a:r>
            <a:r>
              <a:rPr lang="en-US" altLang="zh-TW" dirty="0"/>
              <a:t>LED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光</a:t>
            </a:r>
            <a:r>
              <a:rPr lang="zh-TW" altLang="zh-TW" dirty="0"/>
              <a:t>致發光</a:t>
            </a:r>
            <a:r>
              <a:rPr lang="en-US" altLang="zh-TW" dirty="0"/>
              <a:t> (Photoluminescence) </a:t>
            </a:r>
            <a:r>
              <a:rPr lang="zh-TW" altLang="zh-TW" dirty="0"/>
              <a:t>是藉由高頻率的光先</a:t>
            </a:r>
            <a:r>
              <a:rPr lang="zh-TW" altLang="zh-TW" dirty="0" smtClean="0"/>
              <a:t>激發</a:t>
            </a:r>
            <a:endParaRPr lang="en-US" altLang="zh-TW" dirty="0" smtClean="0"/>
          </a:p>
          <a:p>
            <a:r>
              <a:rPr lang="zh-TW" altLang="zh-TW" dirty="0" smtClean="0"/>
              <a:t>螢光</a:t>
            </a:r>
            <a:r>
              <a:rPr lang="zh-TW" altLang="zh-TW" dirty="0"/>
              <a:t>體</a:t>
            </a:r>
            <a:r>
              <a:rPr lang="en-US" altLang="zh-TW" dirty="0"/>
              <a:t> (phosphor) </a:t>
            </a:r>
            <a:r>
              <a:rPr lang="zh-TW" altLang="zh-TW" dirty="0"/>
              <a:t>材料而發光；首先吸收高能量的光子，</a:t>
            </a:r>
            <a:r>
              <a:rPr lang="zh-TW" altLang="zh-TW" dirty="0" smtClean="0"/>
              <a:t>然後</a:t>
            </a:r>
            <a:endParaRPr lang="en-US" altLang="zh-TW" dirty="0" smtClean="0"/>
          </a:p>
          <a:p>
            <a:r>
              <a:rPr lang="zh-TW" altLang="zh-TW" dirty="0" smtClean="0"/>
              <a:t>發出</a:t>
            </a:r>
            <a:r>
              <a:rPr lang="zh-TW" altLang="zh-TW" dirty="0"/>
              <a:t>低能量的光子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圖</a:t>
            </a:r>
            <a:r>
              <a:rPr lang="en-US" altLang="zh-TW" dirty="0"/>
              <a:t>3.48(a) </a:t>
            </a:r>
            <a:r>
              <a:rPr lang="zh-TW" altLang="zh-TW" dirty="0"/>
              <a:t>中高度簡化的能量圖可以代表基質中活化劑的</a:t>
            </a:r>
            <a:r>
              <a:rPr lang="zh-TW" altLang="zh-TW" dirty="0" smtClean="0"/>
              <a:t>能</a:t>
            </a:r>
            <a:endParaRPr lang="en-US" altLang="zh-TW" dirty="0" smtClean="0"/>
          </a:p>
          <a:p>
            <a:r>
              <a:rPr lang="zh-TW" altLang="zh-TW" dirty="0" smtClean="0"/>
              <a:t>量</a:t>
            </a:r>
            <a:r>
              <a:rPr lang="zh-TW" altLang="en-US" dirty="0" smtClean="0"/>
              <a:t>。</a:t>
            </a:r>
            <a:r>
              <a:rPr lang="zh-TW" altLang="zh-TW" dirty="0"/>
              <a:t>圖</a:t>
            </a:r>
            <a:r>
              <a:rPr lang="en-US" altLang="zh-TW" dirty="0"/>
              <a:t>3.48(a) </a:t>
            </a:r>
            <a:r>
              <a:rPr lang="zh-TW" altLang="zh-TW" dirty="0"/>
              <a:t>中多重能階的輕微水平移位，表明基質中</a:t>
            </a: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離</a:t>
            </a:r>
            <a:endParaRPr lang="en-US" altLang="zh-TW" dirty="0" smtClean="0"/>
          </a:p>
          <a:p>
            <a:r>
              <a:rPr lang="zh-TW" altLang="zh-TW" dirty="0" smtClean="0"/>
              <a:t>子</a:t>
            </a:r>
            <a:r>
              <a:rPr lang="zh-TW" altLang="zh-TW" dirty="0"/>
              <a:t>的相對位置</a:t>
            </a:r>
            <a:r>
              <a:rPr lang="en-US" altLang="zh-TW" dirty="0"/>
              <a:t> ( </a:t>
            </a:r>
            <a:r>
              <a:rPr lang="zh-TW" altLang="zh-TW" dirty="0"/>
              <a:t>或微小位移</a:t>
            </a:r>
            <a:r>
              <a:rPr lang="en-US" altLang="zh-TW" dirty="0"/>
              <a:t> )</a:t>
            </a:r>
            <a:r>
              <a:rPr lang="zh-TW" altLang="zh-TW" dirty="0"/>
              <a:t>。與</a:t>
            </a:r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離子</a:t>
            </a:r>
            <a:r>
              <a:rPr lang="zh-TW" altLang="zh-TW" dirty="0"/>
              <a:t>振動的時間尺度</a:t>
            </a:r>
            <a:r>
              <a:rPr lang="zh-TW" altLang="zh-TW" dirty="0" smtClean="0"/>
              <a:t>相</a:t>
            </a:r>
            <a:endParaRPr lang="en-US" altLang="zh-TW" dirty="0" smtClean="0"/>
          </a:p>
          <a:p>
            <a:r>
              <a:rPr lang="zh-TW" altLang="zh-TW" dirty="0" smtClean="0"/>
              <a:t>比</a:t>
            </a:r>
            <a:r>
              <a:rPr lang="zh-TW" altLang="zh-TW" dirty="0"/>
              <a:t>，輻射躍遷</a:t>
            </a:r>
            <a:r>
              <a:rPr lang="en-US" altLang="zh-TW" dirty="0"/>
              <a:t> ( </a:t>
            </a:r>
            <a:r>
              <a:rPr lang="zh-TW" altLang="zh-TW" dirty="0"/>
              <a:t>光子吸收或發射</a:t>
            </a:r>
            <a:r>
              <a:rPr lang="en-US" altLang="zh-TW" dirty="0"/>
              <a:t> ) </a:t>
            </a:r>
            <a:r>
              <a:rPr lang="zh-TW" altLang="zh-TW" dirty="0"/>
              <a:t>快速地發生，所以，輻射</a:t>
            </a:r>
            <a:r>
              <a:rPr lang="zh-TW" altLang="zh-TW" dirty="0" smtClean="0"/>
              <a:t>躍</a:t>
            </a:r>
            <a:endParaRPr lang="en-US" altLang="zh-TW" dirty="0" smtClean="0"/>
          </a:p>
          <a:p>
            <a:r>
              <a:rPr lang="zh-TW" altLang="zh-TW" dirty="0" smtClean="0"/>
              <a:t>遷</a:t>
            </a:r>
            <a:r>
              <a:rPr lang="zh-TW" altLang="zh-TW" dirty="0"/>
              <a:t>期間</a:t>
            </a:r>
            <a:r>
              <a:rPr lang="zh-TW" altLang="zh-TW" dirty="0" smtClean="0"/>
              <a:t>，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的</a:t>
            </a:r>
            <a:r>
              <a:rPr lang="zh-TW" altLang="zh-TW" dirty="0"/>
              <a:t>離子基本上是靜止的。因此，這些輻射躍遷</a:t>
            </a:r>
            <a:r>
              <a:rPr lang="zh-TW" altLang="zh-TW" dirty="0" smtClean="0"/>
              <a:t>是</a:t>
            </a:r>
            <a:endParaRPr lang="en-US" altLang="zh-TW" dirty="0" smtClean="0"/>
          </a:p>
          <a:p>
            <a:r>
              <a:rPr lang="zh-TW" altLang="zh-TW" dirty="0" smtClean="0"/>
              <a:t>圖</a:t>
            </a:r>
            <a:r>
              <a:rPr lang="en-US" altLang="zh-TW" dirty="0"/>
              <a:t>3.48(a) </a:t>
            </a:r>
            <a:r>
              <a:rPr lang="zh-TW" altLang="zh-TW" dirty="0"/>
              <a:t>活性劑能量圖中的垂直線；這個規則稱為法蘭克</a:t>
            </a:r>
            <a:r>
              <a:rPr lang="en-US" altLang="zh-TW" dirty="0"/>
              <a:t> - </a:t>
            </a:r>
            <a:r>
              <a:rPr lang="zh-TW" altLang="zh-TW" dirty="0" smtClean="0"/>
              <a:t>康</a:t>
            </a:r>
            <a:endParaRPr lang="en-US" altLang="zh-TW" dirty="0" smtClean="0"/>
          </a:p>
          <a:p>
            <a:r>
              <a:rPr lang="zh-TW" altLang="zh-TW" dirty="0" smtClean="0"/>
              <a:t>登</a:t>
            </a:r>
            <a:r>
              <a:rPr lang="zh-TW" altLang="zh-TW" dirty="0"/>
              <a:t>原理</a:t>
            </a:r>
            <a:r>
              <a:rPr lang="en-US" altLang="zh-TW" dirty="0"/>
              <a:t> (Franck-Condon principle)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8535246"/>
              </p:ext>
            </p:extLst>
          </p:nvPr>
        </p:nvGraphicFramePr>
        <p:xfrm>
          <a:off x="7740352" y="2780928"/>
          <a:ext cx="731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500" name="Equation" r:id="rId3" imgW="368300" imgH="228600" progId="Equation.DSMT4">
                  <p:embed/>
                </p:oleObj>
              </mc:Choice>
              <mc:Fallback>
                <p:oleObj name="Equation" r:id="rId3" imgW="3683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352" y="2780928"/>
                        <a:ext cx="731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0890192"/>
              </p:ext>
            </p:extLst>
          </p:nvPr>
        </p:nvGraphicFramePr>
        <p:xfrm>
          <a:off x="4824000" y="3195024"/>
          <a:ext cx="731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501" name="Equation" r:id="rId5" imgW="368300" imgH="228600" progId="Equation.DSMT4">
                  <p:embed/>
                </p:oleObj>
              </mc:Choice>
              <mc:Fallback>
                <p:oleObj name="Equation" r:id="rId5" imgW="36830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4000" y="3195024"/>
                        <a:ext cx="731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6813003"/>
              </p:ext>
            </p:extLst>
          </p:nvPr>
        </p:nvGraphicFramePr>
        <p:xfrm>
          <a:off x="1648800" y="4059120"/>
          <a:ext cx="675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502" name="Equation" r:id="rId6" imgW="342751" imgH="228501" progId="Equation.DSMT4">
                  <p:embed/>
                </p:oleObj>
              </mc:Choice>
              <mc:Fallback>
                <p:oleObj name="Equation" r:id="rId6" imgW="342751" imgH="228501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8800" y="4059120"/>
                        <a:ext cx="675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418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3.17</a:t>
            </a:r>
            <a:r>
              <a:rPr lang="zh-TW" altLang="en-US" dirty="0"/>
              <a:t>  </a:t>
            </a:r>
            <a:r>
              <a:rPr lang="zh-TW" altLang="zh-TW" dirty="0"/>
              <a:t>螢光和白光</a:t>
            </a:r>
            <a:r>
              <a:rPr lang="en-US" altLang="zh-TW" dirty="0"/>
              <a:t>LED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基於</a:t>
            </a:r>
            <a:r>
              <a:rPr lang="zh-TW" altLang="zh-TW" dirty="0"/>
              <a:t>合適能量</a:t>
            </a: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之</a:t>
            </a:r>
            <a:r>
              <a:rPr lang="zh-TW" altLang="zh-TW" dirty="0"/>
              <a:t>入射輻射的激發，活性劑激發到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</a:p>
          <a:p>
            <a:r>
              <a:rPr lang="zh-TW" altLang="zh-TW" dirty="0" smtClean="0"/>
              <a:t>多重</a:t>
            </a:r>
            <a:r>
              <a:rPr lang="zh-TW" altLang="zh-TW" dirty="0"/>
              <a:t>能階的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；</a:t>
            </a:r>
            <a:r>
              <a:rPr lang="zh-TW" altLang="zh-TW" dirty="0"/>
              <a:t>為垂直躍遷。從這個能階，活性劑衰變，或</a:t>
            </a:r>
            <a:r>
              <a:rPr lang="zh-TW" altLang="zh-TW" dirty="0" smtClean="0"/>
              <a:t>鬆</a:t>
            </a:r>
            <a:endParaRPr lang="en-US" altLang="zh-TW" dirty="0" smtClean="0"/>
          </a:p>
          <a:p>
            <a:r>
              <a:rPr lang="zh-TW" altLang="zh-TW" dirty="0" smtClean="0"/>
              <a:t>弛</a:t>
            </a:r>
            <a:r>
              <a:rPr lang="zh-TW" altLang="zh-TW" dirty="0"/>
              <a:t>，相對快速地下降</a:t>
            </a:r>
            <a:r>
              <a:rPr lang="en-US" altLang="zh-TW" dirty="0"/>
              <a:t> ( </a:t>
            </a:r>
            <a:r>
              <a:rPr lang="zh-TW" altLang="zh-TW" dirty="0"/>
              <a:t>皮秒級的時間尺度</a:t>
            </a:r>
            <a:r>
              <a:rPr lang="en-US" altLang="zh-TW" dirty="0"/>
              <a:t> ) </a:t>
            </a:r>
            <a:r>
              <a:rPr lang="zh-TW" altLang="zh-TW" dirty="0"/>
              <a:t>到能階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，</a:t>
            </a:r>
            <a:r>
              <a:rPr lang="zh-TW" altLang="zh-TW" dirty="0"/>
              <a:t>是藉</a:t>
            </a:r>
            <a:r>
              <a:rPr lang="zh-TW" altLang="zh-TW" dirty="0" smtClean="0"/>
              <a:t>由</a:t>
            </a:r>
            <a:endParaRPr lang="en-US" altLang="zh-TW" dirty="0" smtClean="0"/>
          </a:p>
          <a:p>
            <a:r>
              <a:rPr lang="zh-TW" altLang="zh-TW" dirty="0" smtClean="0"/>
              <a:t>發射</a:t>
            </a:r>
            <a:r>
              <a:rPr lang="zh-TW" altLang="zh-TW" dirty="0"/>
              <a:t>聲子或晶格振動，這種</a:t>
            </a:r>
            <a:r>
              <a:rPr lang="zh-TW" altLang="zh-TW" dirty="0" smtClean="0"/>
              <a:t>類</a:t>
            </a:r>
            <a:r>
              <a:rPr lang="zh-TW" altLang="zh-TW" dirty="0"/>
              <a:t>型的衰減稱為無輻射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 err="1"/>
              <a:t>radiationless</a:t>
            </a:r>
            <a:r>
              <a:rPr lang="en-US" altLang="zh-TW" dirty="0"/>
              <a:t>) </a:t>
            </a:r>
            <a:r>
              <a:rPr lang="zh-TW" altLang="zh-TW" dirty="0"/>
              <a:t>或非輻射衰減</a:t>
            </a:r>
            <a:r>
              <a:rPr lang="en-US" altLang="zh-TW" dirty="0"/>
              <a:t> (</a:t>
            </a:r>
            <a:r>
              <a:rPr lang="en-US" altLang="zh-TW" dirty="0" err="1"/>
              <a:t>nonradiative</a:t>
            </a:r>
            <a:r>
              <a:rPr lang="en-US" altLang="zh-TW" dirty="0"/>
              <a:t> decay)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最</a:t>
            </a:r>
            <a:r>
              <a:rPr lang="zh-TW" altLang="zh-TW" dirty="0"/>
              <a:t>常見的白光</a:t>
            </a:r>
            <a:r>
              <a:rPr lang="en-US" altLang="zh-TW" dirty="0"/>
              <a:t>LED</a:t>
            </a:r>
            <a:r>
              <a:rPr lang="zh-TW" altLang="zh-TW" dirty="0"/>
              <a:t>使用發射短波長</a:t>
            </a:r>
            <a:r>
              <a:rPr lang="en-US" altLang="zh-TW" dirty="0"/>
              <a:t> ( </a:t>
            </a:r>
            <a:r>
              <a:rPr lang="zh-TW" altLang="zh-TW" dirty="0"/>
              <a:t>藍光或紫光</a:t>
            </a:r>
            <a:r>
              <a:rPr lang="en-US" altLang="zh-TW" dirty="0"/>
              <a:t> ) </a:t>
            </a:r>
            <a:r>
              <a:rPr lang="zh-TW" altLang="zh-TW" dirty="0"/>
              <a:t>的</a:t>
            </a:r>
            <a:r>
              <a:rPr lang="zh-TW" altLang="zh-TW" dirty="0" smtClean="0"/>
              <a:t>晶片</a:t>
            </a:r>
            <a:endParaRPr lang="en-US" altLang="zh-TW" dirty="0" smtClean="0"/>
          </a:p>
          <a:p>
            <a:r>
              <a:rPr lang="zh-TW" altLang="zh-TW" dirty="0" smtClean="0"/>
              <a:t>和</a:t>
            </a:r>
            <a:r>
              <a:rPr lang="zh-TW" altLang="zh-TW" dirty="0"/>
              <a:t>螢光體，螢光體吸收來自藍光二極體的光，且經過二次</a:t>
            </a:r>
            <a:r>
              <a:rPr lang="zh-TW" altLang="zh-TW" dirty="0" smtClean="0"/>
              <a:t>發光</a:t>
            </a:r>
            <a:endParaRPr lang="en-US" altLang="zh-TW" dirty="0" smtClean="0"/>
          </a:p>
          <a:p>
            <a:r>
              <a:rPr lang="zh-TW" altLang="zh-TW" dirty="0" smtClean="0"/>
              <a:t>發射</a:t>
            </a:r>
            <a:r>
              <a:rPr lang="zh-TW" altLang="zh-TW" dirty="0"/>
              <a:t>在較長波長</a:t>
            </a:r>
            <a:r>
              <a:rPr lang="en-US" altLang="zh-TW" dirty="0"/>
              <a:t> ( </a:t>
            </a:r>
            <a:r>
              <a:rPr lang="zh-TW" altLang="zh-TW" dirty="0"/>
              <a:t>黃色</a:t>
            </a:r>
            <a:r>
              <a:rPr lang="en-US" altLang="zh-TW" dirty="0"/>
              <a:t> )</a:t>
            </a:r>
            <a:r>
              <a:rPr lang="zh-TW" altLang="zh-TW" dirty="0"/>
              <a:t>，如圖</a:t>
            </a:r>
            <a:r>
              <a:rPr lang="en-US" altLang="zh-TW" dirty="0"/>
              <a:t>3.48(b) </a:t>
            </a:r>
            <a:r>
              <a:rPr lang="zh-TW" altLang="zh-TW" dirty="0"/>
              <a:t>所示。來自晶片之藍</a:t>
            </a:r>
            <a:r>
              <a:rPr lang="zh-TW" altLang="zh-TW" dirty="0" smtClean="0"/>
              <a:t>光</a:t>
            </a:r>
            <a:endParaRPr lang="en-US" altLang="zh-TW" dirty="0" smtClean="0"/>
          </a:p>
          <a:p>
            <a:r>
              <a:rPr lang="zh-TW" altLang="zh-TW" dirty="0" smtClean="0"/>
              <a:t>和</a:t>
            </a:r>
            <a:r>
              <a:rPr lang="zh-TW" altLang="zh-TW" dirty="0"/>
              <a:t>螢光體之黃光的混合導致一整體的頻譜，如圖</a:t>
            </a:r>
            <a:r>
              <a:rPr lang="en-US" altLang="zh-TW" dirty="0"/>
              <a:t>3.48(c) </a:t>
            </a:r>
            <a:r>
              <a:rPr lang="zh-TW" altLang="zh-TW" dirty="0" smtClean="0"/>
              <a:t>所示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2132243"/>
              </p:ext>
            </p:extLst>
          </p:nvPr>
        </p:nvGraphicFramePr>
        <p:xfrm>
          <a:off x="2854174" y="1098000"/>
          <a:ext cx="709714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533" name="Equation" r:id="rId3" imgW="342751" imgH="203112" progId="Equation.DSMT4">
                  <p:embed/>
                </p:oleObj>
              </mc:Choice>
              <mc:Fallback>
                <p:oleObj name="Equation" r:id="rId3" imgW="342751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4174" y="1098000"/>
                        <a:ext cx="709714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478848"/>
              </p:ext>
            </p:extLst>
          </p:nvPr>
        </p:nvGraphicFramePr>
        <p:xfrm>
          <a:off x="8028000" y="1098000"/>
          <a:ext cx="55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534" name="Equation" r:id="rId5" imgW="266469" imgH="203024" progId="Equation.DSMT4">
                  <p:embed/>
                </p:oleObj>
              </mc:Choice>
              <mc:Fallback>
                <p:oleObj name="Equation" r:id="rId5" imgW="266469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000" y="1098000"/>
                        <a:ext cx="55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6773282"/>
              </p:ext>
            </p:extLst>
          </p:nvPr>
        </p:nvGraphicFramePr>
        <p:xfrm>
          <a:off x="1979712" y="1540800"/>
          <a:ext cx="394286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535" name="Equation" r:id="rId7" imgW="190417" imgH="203112" progId="Equation.DSMT4">
                  <p:embed/>
                </p:oleObj>
              </mc:Choice>
              <mc:Fallback>
                <p:oleObj name="Equation" r:id="rId7" imgW="190417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1540800"/>
                        <a:ext cx="394286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2315124"/>
              </p:ext>
            </p:extLst>
          </p:nvPr>
        </p:nvGraphicFramePr>
        <p:xfrm>
          <a:off x="7002000" y="1962000"/>
          <a:ext cx="453429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536" name="Equation" r:id="rId9" imgW="215713" imgH="203024" progId="Equation.DSMT4">
                  <p:embed/>
                </p:oleObj>
              </mc:Choice>
              <mc:Fallback>
                <p:oleObj name="Equation" r:id="rId9" imgW="215713" imgH="20302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2000" y="1962000"/>
                        <a:ext cx="453429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969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3.17</a:t>
            </a:r>
            <a:r>
              <a:rPr lang="zh-TW" altLang="en-US" dirty="0"/>
              <a:t>  </a:t>
            </a:r>
            <a:r>
              <a:rPr lang="zh-TW" altLang="zh-TW" dirty="0"/>
              <a:t>螢光和白光</a:t>
            </a:r>
            <a:r>
              <a:rPr lang="en-US" altLang="zh-TW" dirty="0"/>
              <a:t>LED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635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129" y="2276872"/>
            <a:ext cx="7246279" cy="2895923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442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9">
  <a:themeElements>
    <a:clrScheme name="文件繁多型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文件繁多型设计模板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lnDef>
  </a:objectDefaults>
  <a:extraClrSchemeLst>
    <a:extraClrScheme>
      <a:clrScheme name="文件繁多型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文件繁多型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文件繁多型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文件繁多型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文件繁多型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文件繁多型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文件繁多型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文件繁多型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文件繁多型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文件繁多型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文件繁多型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文件繁多型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019</Template>
  <TotalTime>3172</TotalTime>
  <Words>1394</Words>
  <Application>Microsoft Office PowerPoint</Application>
  <PresentationFormat>如螢幕大小 (4:3)</PresentationFormat>
  <Paragraphs>912</Paragraphs>
  <Slides>121</Slides>
  <Notes>3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121</vt:i4>
      </vt:variant>
    </vt:vector>
  </HeadingPairs>
  <TitlesOfParts>
    <vt:vector size="123" baseType="lpstr">
      <vt:lpstr>019</vt:lpstr>
      <vt:lpstr>Equation</vt:lpstr>
      <vt:lpstr>PowerPoint 簡報</vt:lpstr>
      <vt:lpstr>3.1  半導體概念與能帶圖</vt:lpstr>
      <vt:lpstr>3.1  半導體概念與能帶圖</vt:lpstr>
      <vt:lpstr>3.1  半導體概念與能帶圖</vt:lpstr>
      <vt:lpstr>3.1  半導體概念與能帶圖</vt:lpstr>
      <vt:lpstr>3.1  半導體概念與能帶圖</vt:lpstr>
      <vt:lpstr>3.1  半導體概念與能帶圖</vt:lpstr>
      <vt:lpstr>3.1  半導體概念與能帶圖</vt:lpstr>
      <vt:lpstr>3.1  半導體概念與能帶圖</vt:lpstr>
      <vt:lpstr>3.1  半導體概念與能帶圖</vt:lpstr>
      <vt:lpstr>3.1  半導體概念與能帶圖</vt:lpstr>
      <vt:lpstr>3.2  半導體統計學</vt:lpstr>
      <vt:lpstr>3.2  半導體統計學</vt:lpstr>
      <vt:lpstr>3.2  半導體統計學</vt:lpstr>
      <vt:lpstr>3.3  外質半導體</vt:lpstr>
      <vt:lpstr>3.3  外質半導體</vt:lpstr>
      <vt:lpstr>3.3  外質半導體</vt:lpstr>
      <vt:lpstr>3.3  外質半導體</vt:lpstr>
      <vt:lpstr>3.3  外質半導體</vt:lpstr>
      <vt:lpstr>3.3  外質半導體</vt:lpstr>
      <vt:lpstr>3.3  外質半導體</vt:lpstr>
      <vt:lpstr>3.3  外質半導體</vt:lpstr>
      <vt:lpstr>3.3  外質半導體</vt:lpstr>
      <vt:lpstr>3.3  外質半導體</vt:lpstr>
      <vt:lpstr>3.3  外質半導體</vt:lpstr>
      <vt:lpstr>3.3  外質半導體</vt:lpstr>
      <vt:lpstr>例題3.3.1   半導體中的費米能階</vt:lpstr>
      <vt:lpstr>例題3.3.1   半導體中的費米能階 (續)</vt:lpstr>
      <vt:lpstr>例題3.3.2   n-Si的傳導性</vt:lpstr>
      <vt:lpstr>3.4  直接和非直接能隙半導體：E-k圖</vt:lpstr>
      <vt:lpstr>3.4  直接和非直接能隙半導體：E-k圖</vt:lpstr>
      <vt:lpstr>3.4  直接和非直接能隙半導體：E-k圖</vt:lpstr>
      <vt:lpstr>3.4  直接和非直接能隙半導體：E-k圖</vt:lpstr>
      <vt:lpstr>3.4  直接和非直接能隙半導體：E-k圖</vt:lpstr>
      <vt:lpstr>3.4  直接和非直接能隙半導體：E-k圖</vt:lpstr>
      <vt:lpstr>3.5  pn接面原理</vt:lpstr>
      <vt:lpstr>3.5  pn接面原理</vt:lpstr>
      <vt:lpstr>3.5  pn接面原理</vt:lpstr>
      <vt:lpstr>3.5  pn接面原理</vt:lpstr>
      <vt:lpstr>3.5  pn接面原理</vt:lpstr>
      <vt:lpstr>3.5  pn接面原理</vt:lpstr>
      <vt:lpstr>3.5  pn接面原理</vt:lpstr>
      <vt:lpstr>3.5  pn接面原理</vt:lpstr>
      <vt:lpstr>3.5  pn接面原理</vt:lpstr>
      <vt:lpstr>3.5  pn接面原理</vt:lpstr>
      <vt:lpstr>3.5  pn接面原理</vt:lpstr>
      <vt:lpstr>3.5  pn接面原理</vt:lpstr>
      <vt:lpstr>3.5  pn接面原理</vt:lpstr>
      <vt:lpstr>3.5  pn接面原理</vt:lpstr>
      <vt:lpstr>3.5  pn接面原理</vt:lpstr>
      <vt:lpstr>3.5  pn接面原理</vt:lpstr>
      <vt:lpstr>3.5  pn接面原理</vt:lpstr>
      <vt:lpstr>3.5  pn接面原理</vt:lpstr>
      <vt:lpstr>3.5  pn接面原理</vt:lpstr>
      <vt:lpstr>3.5  pn接面原理</vt:lpstr>
      <vt:lpstr>3.5  pn接面原理</vt:lpstr>
      <vt:lpstr>3.6  pn接面逆向電流</vt:lpstr>
      <vt:lpstr>3.6  pn接面逆向電流</vt:lpstr>
      <vt:lpstr>3.6  pn接面逆向電流</vt:lpstr>
      <vt:lpstr>3.7  pn接面動態電阻和電容</vt:lpstr>
      <vt:lpstr>3.7  pn接面動態電阻和電容</vt:lpstr>
      <vt:lpstr>3.7  pn接面動態電阻和電容</vt:lpstr>
      <vt:lpstr>3.7  pn接面動態電阻和電容</vt:lpstr>
      <vt:lpstr>3.7  pn接面動態電阻和電容</vt:lpstr>
      <vt:lpstr>3.8  復合生命期</vt:lpstr>
      <vt:lpstr>3.8  復合生命期</vt:lpstr>
      <vt:lpstr>3.8  復合生命期</vt:lpstr>
      <vt:lpstr>3.8  復合生命期</vt:lpstr>
      <vt:lpstr>例題3.8.1   直接能隙pn接面</vt:lpstr>
      <vt:lpstr>例題3.8.1   直接能隙pn接面 (續)</vt:lpstr>
      <vt:lpstr>例題3.8.1   直接能隙pn接面 (續)</vt:lpstr>
      <vt:lpstr>例題3.8.1   直接能隙pn接面 (續)</vt:lpstr>
      <vt:lpstr>例題3.8.1   直接能隙pn接面 (續)</vt:lpstr>
      <vt:lpstr>3.9  pn接面能帶圖</vt:lpstr>
      <vt:lpstr>3.9  pn接面能帶圖</vt:lpstr>
      <vt:lpstr> 例題3.9.1   根據能帶圖的內建電壓</vt:lpstr>
      <vt:lpstr>3.10  異質接面</vt:lpstr>
      <vt:lpstr>3.10  異質接面</vt:lpstr>
      <vt:lpstr>3.10  異質接面</vt:lpstr>
      <vt:lpstr>3.10  異質接面</vt:lpstr>
      <vt:lpstr>3.11  發光二極體：原理</vt:lpstr>
      <vt:lpstr>3.11  發光二極體：原理</vt:lpstr>
      <vt:lpstr>3.11  發光二極體：原理</vt:lpstr>
      <vt:lpstr>3.11  發光二極體：原理</vt:lpstr>
      <vt:lpstr>3.11  發光二極體：原理</vt:lpstr>
      <vt:lpstr>3.11  發光二極體：原理</vt:lpstr>
      <vt:lpstr>3.11  發光二極體：原理</vt:lpstr>
      <vt:lpstr>例題3.11.1   LED光譜線寬</vt:lpstr>
      <vt:lpstr>例題3.11.1   LED光譜線寬 (續)</vt:lpstr>
      <vt:lpstr>例題3.11.2   LED光譜寬度</vt:lpstr>
      <vt:lpstr>例題3.11.2   LED光譜寬度 (續)</vt:lpstr>
      <vt:lpstr>例題3.11.3   發射峰和線寬在溫度上的相依性</vt:lpstr>
      <vt:lpstr>例題3.11.3   發射峰和線寬在溫度上的相依性 (續)</vt:lpstr>
      <vt:lpstr>3.12  量子井高亮度LED</vt:lpstr>
      <vt:lpstr>3.12  量子井高亮度LED</vt:lpstr>
      <vt:lpstr>3.12  量子井高亮度LED</vt:lpstr>
      <vt:lpstr>3.12  量子井高亮度LED</vt:lpstr>
      <vt:lpstr>例題3.12.1   量子井中的能階</vt:lpstr>
      <vt:lpstr>3.13  LED材料和結構</vt:lpstr>
      <vt:lpstr>3.13  LED材料和結構</vt:lpstr>
      <vt:lpstr>3.13  LED材料和結構</vt:lpstr>
      <vt:lpstr>3.13  LED材料和結構</vt:lpstr>
      <vt:lpstr>例題3.13.1   從LED裸晶的光提取</vt:lpstr>
      <vt:lpstr>例題3.13.1   從LED裸晶的光提取 (續)</vt:lpstr>
      <vt:lpstr>3.14  LED效率和光通量</vt:lpstr>
      <vt:lpstr>3.14  LED效率和光通量</vt:lpstr>
      <vt:lpstr>3.14  LED效率和光通量</vt:lpstr>
      <vt:lpstr>3.14  LED效率和光通量</vt:lpstr>
      <vt:lpstr>3.14  LED效率和光通量</vt:lpstr>
      <vt:lpstr>3.14  LED效率和光通量</vt:lpstr>
      <vt:lpstr>例題3.14.1   LED效率</vt:lpstr>
      <vt:lpstr>例題3.14.1   LED效率 (續)</vt:lpstr>
      <vt:lpstr>例題3.14.2   LED亮度</vt:lpstr>
      <vt:lpstr>3.15  基本LED特性</vt:lpstr>
      <vt:lpstr>3.16  光纖通訊用LED</vt:lpstr>
      <vt:lpstr>3.16  光纖通訊用LED</vt:lpstr>
      <vt:lpstr>3.16  光纖通訊用LED</vt:lpstr>
      <vt:lpstr>3.16  光纖通訊用LED</vt:lpstr>
      <vt:lpstr>3.17  螢光和白光LED</vt:lpstr>
      <vt:lpstr>3.17  螢光和白光LED</vt:lpstr>
      <vt:lpstr>3.17  螢光和白光LED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Owner</dc:creator>
  <cp:lastModifiedBy>Owner</cp:lastModifiedBy>
  <cp:revision>236</cp:revision>
  <dcterms:created xsi:type="dcterms:W3CDTF">2015-01-05T02:21:21Z</dcterms:created>
  <dcterms:modified xsi:type="dcterms:W3CDTF">2015-01-26T08:44:24Z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TC011594412052</vt:lpwstr>
  </property>
</Properties>
</file>