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4"/>
  </p:notesMasterIdLst>
  <p:handoutMasterIdLst>
    <p:handoutMasterId r:id="rId1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 showGuides="1">
      <p:cViewPr>
        <p:scale>
          <a:sx n="100" d="100"/>
          <a:sy n="100" d="100"/>
        </p:scale>
        <p:origin x="-294" y="-126"/>
      </p:cViewPr>
      <p:guideLst>
        <p:guide orient="horz" pos="3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12" Type="http://schemas.openxmlformats.org/officeDocument/2006/relationships/image" Target="../media/image25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11" Type="http://schemas.openxmlformats.org/officeDocument/2006/relationships/image" Target="../media/image24.wmf"/><Relationship Id="rId5" Type="http://schemas.openxmlformats.org/officeDocument/2006/relationships/image" Target="../media/image20.wmf"/><Relationship Id="rId10" Type="http://schemas.openxmlformats.org/officeDocument/2006/relationships/image" Target="../media/image13.wmf"/><Relationship Id="rId4" Type="http://schemas.openxmlformats.org/officeDocument/2006/relationships/image" Target="../media/image19.wmf"/><Relationship Id="rId9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22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2.wmf"/><Relationship Id="rId5" Type="http://schemas.openxmlformats.org/officeDocument/2006/relationships/image" Target="../media/image15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2.wmf"/><Relationship Id="rId5" Type="http://schemas.openxmlformats.org/officeDocument/2006/relationships/image" Target="../media/image7.wmf"/><Relationship Id="rId10" Type="http://schemas.openxmlformats.org/officeDocument/2006/relationships/image" Target="../media/image46.wmf"/><Relationship Id="rId4" Type="http://schemas.openxmlformats.org/officeDocument/2006/relationships/image" Target="../media/image13.wmf"/><Relationship Id="rId9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12" Type="http://schemas.openxmlformats.org/officeDocument/2006/relationships/image" Target="../media/image68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7.wmf"/><Relationship Id="rId5" Type="http://schemas.openxmlformats.org/officeDocument/2006/relationships/image" Target="../media/image62.wmf"/><Relationship Id="rId10" Type="http://schemas.openxmlformats.org/officeDocument/2006/relationships/image" Target="../media/image67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81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12" Type="http://schemas.openxmlformats.org/officeDocument/2006/relationships/image" Target="../media/image80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Relationship Id="rId14" Type="http://schemas.openxmlformats.org/officeDocument/2006/relationships/image" Target="../media/image8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84.wmf"/><Relationship Id="rId7" Type="http://schemas.openxmlformats.org/officeDocument/2006/relationships/image" Target="../media/image69.wmf"/><Relationship Id="rId12" Type="http://schemas.openxmlformats.org/officeDocument/2006/relationships/image" Target="../media/image91.wmf"/><Relationship Id="rId2" Type="http://schemas.openxmlformats.org/officeDocument/2006/relationships/image" Target="../media/image70.wmf"/><Relationship Id="rId1" Type="http://schemas.openxmlformats.org/officeDocument/2006/relationships/image" Target="../media/image83.wmf"/><Relationship Id="rId6" Type="http://schemas.openxmlformats.org/officeDocument/2006/relationships/image" Target="../media/image86.wmf"/><Relationship Id="rId11" Type="http://schemas.openxmlformats.org/officeDocument/2006/relationships/image" Target="../media/image90.wmf"/><Relationship Id="rId5" Type="http://schemas.openxmlformats.org/officeDocument/2006/relationships/image" Target="../media/image82.wmf"/><Relationship Id="rId10" Type="http://schemas.openxmlformats.org/officeDocument/2006/relationships/image" Target="../media/image89.wmf"/><Relationship Id="rId4" Type="http://schemas.openxmlformats.org/officeDocument/2006/relationships/image" Target="../media/image85.wmf"/><Relationship Id="rId9" Type="http://schemas.openxmlformats.org/officeDocument/2006/relationships/image" Target="../media/image8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4" Type="http://schemas.openxmlformats.org/officeDocument/2006/relationships/image" Target="../media/image9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7" Type="http://schemas.openxmlformats.org/officeDocument/2006/relationships/image" Target="../media/image102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7.wmf"/><Relationship Id="rId5" Type="http://schemas.openxmlformats.org/officeDocument/2006/relationships/image" Target="../media/image13.wmf"/><Relationship Id="rId4" Type="http://schemas.openxmlformats.org/officeDocument/2006/relationships/image" Target="../media/image10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7" Type="http://schemas.openxmlformats.org/officeDocument/2006/relationships/image" Target="../media/image109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13" Type="http://schemas.openxmlformats.org/officeDocument/2006/relationships/image" Target="../media/image126.wmf"/><Relationship Id="rId3" Type="http://schemas.openxmlformats.org/officeDocument/2006/relationships/image" Target="../media/image116.wmf"/><Relationship Id="rId7" Type="http://schemas.openxmlformats.org/officeDocument/2006/relationships/image" Target="../media/image120.wmf"/><Relationship Id="rId12" Type="http://schemas.openxmlformats.org/officeDocument/2006/relationships/image" Target="../media/image125.wmf"/><Relationship Id="rId2" Type="http://schemas.openxmlformats.org/officeDocument/2006/relationships/image" Target="../media/image115.wmf"/><Relationship Id="rId16" Type="http://schemas.openxmlformats.org/officeDocument/2006/relationships/image" Target="../media/image129.wmf"/><Relationship Id="rId1" Type="http://schemas.openxmlformats.org/officeDocument/2006/relationships/image" Target="../media/image114.wmf"/><Relationship Id="rId6" Type="http://schemas.openxmlformats.org/officeDocument/2006/relationships/image" Target="../media/image119.wmf"/><Relationship Id="rId11" Type="http://schemas.openxmlformats.org/officeDocument/2006/relationships/image" Target="../media/image124.wmf"/><Relationship Id="rId5" Type="http://schemas.openxmlformats.org/officeDocument/2006/relationships/image" Target="../media/image118.wmf"/><Relationship Id="rId15" Type="http://schemas.openxmlformats.org/officeDocument/2006/relationships/image" Target="../media/image128.wmf"/><Relationship Id="rId10" Type="http://schemas.openxmlformats.org/officeDocument/2006/relationships/image" Target="../media/image123.wmf"/><Relationship Id="rId4" Type="http://schemas.openxmlformats.org/officeDocument/2006/relationships/image" Target="../media/image117.wmf"/><Relationship Id="rId9" Type="http://schemas.openxmlformats.org/officeDocument/2006/relationships/image" Target="../media/image122.wmf"/><Relationship Id="rId14" Type="http://schemas.openxmlformats.org/officeDocument/2006/relationships/image" Target="../media/image12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image" Target="../media/image152.wmf"/><Relationship Id="rId7" Type="http://schemas.openxmlformats.org/officeDocument/2006/relationships/image" Target="../media/image156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Relationship Id="rId6" Type="http://schemas.openxmlformats.org/officeDocument/2006/relationships/image" Target="../media/image155.wmf"/><Relationship Id="rId5" Type="http://schemas.openxmlformats.org/officeDocument/2006/relationships/image" Target="../media/image154.wmf"/><Relationship Id="rId4" Type="http://schemas.openxmlformats.org/officeDocument/2006/relationships/image" Target="../media/image15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Relationship Id="rId6" Type="http://schemas.openxmlformats.org/officeDocument/2006/relationships/image" Target="../media/image163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image" Target="../media/image168.wmf"/><Relationship Id="rId7" Type="http://schemas.openxmlformats.org/officeDocument/2006/relationships/image" Target="../media/image172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6" Type="http://schemas.openxmlformats.org/officeDocument/2006/relationships/image" Target="../media/image171.wmf"/><Relationship Id="rId5" Type="http://schemas.openxmlformats.org/officeDocument/2006/relationships/image" Target="../media/image170.wmf"/><Relationship Id="rId10" Type="http://schemas.openxmlformats.org/officeDocument/2006/relationships/image" Target="../media/image175.wmf"/><Relationship Id="rId4" Type="http://schemas.openxmlformats.org/officeDocument/2006/relationships/image" Target="../media/image169.wmf"/><Relationship Id="rId9" Type="http://schemas.openxmlformats.org/officeDocument/2006/relationships/image" Target="../media/image17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Relationship Id="rId5" Type="http://schemas.openxmlformats.org/officeDocument/2006/relationships/image" Target="../media/image179.wmf"/><Relationship Id="rId4" Type="http://schemas.openxmlformats.org/officeDocument/2006/relationships/image" Target="../media/image178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image" Target="../media/image182.wmf"/><Relationship Id="rId7" Type="http://schemas.openxmlformats.org/officeDocument/2006/relationships/image" Target="../media/image184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Relationship Id="rId6" Type="http://schemas.openxmlformats.org/officeDocument/2006/relationships/image" Target="../media/image83.wmf"/><Relationship Id="rId11" Type="http://schemas.openxmlformats.org/officeDocument/2006/relationships/image" Target="../media/image188.wmf"/><Relationship Id="rId5" Type="http://schemas.openxmlformats.org/officeDocument/2006/relationships/image" Target="../media/image70.wmf"/><Relationship Id="rId10" Type="http://schemas.openxmlformats.org/officeDocument/2006/relationships/image" Target="../media/image187.wmf"/><Relationship Id="rId4" Type="http://schemas.openxmlformats.org/officeDocument/2006/relationships/image" Target="../media/image183.wmf"/><Relationship Id="rId9" Type="http://schemas.openxmlformats.org/officeDocument/2006/relationships/image" Target="../media/image186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wmf"/><Relationship Id="rId3" Type="http://schemas.openxmlformats.org/officeDocument/2006/relationships/image" Target="../media/image191.wmf"/><Relationship Id="rId7" Type="http://schemas.openxmlformats.org/officeDocument/2006/relationships/image" Target="../media/image195.wmf"/><Relationship Id="rId12" Type="http://schemas.openxmlformats.org/officeDocument/2006/relationships/image" Target="../media/image200.wmf"/><Relationship Id="rId2" Type="http://schemas.openxmlformats.org/officeDocument/2006/relationships/image" Target="../media/image190.wmf"/><Relationship Id="rId1" Type="http://schemas.openxmlformats.org/officeDocument/2006/relationships/image" Target="../media/image189.wmf"/><Relationship Id="rId6" Type="http://schemas.openxmlformats.org/officeDocument/2006/relationships/image" Target="../media/image194.wmf"/><Relationship Id="rId11" Type="http://schemas.openxmlformats.org/officeDocument/2006/relationships/image" Target="../media/image199.wmf"/><Relationship Id="rId5" Type="http://schemas.openxmlformats.org/officeDocument/2006/relationships/image" Target="../media/image193.wmf"/><Relationship Id="rId10" Type="http://schemas.openxmlformats.org/officeDocument/2006/relationships/image" Target="../media/image198.wmf"/><Relationship Id="rId4" Type="http://schemas.openxmlformats.org/officeDocument/2006/relationships/image" Target="../media/image192.wmf"/><Relationship Id="rId9" Type="http://schemas.openxmlformats.org/officeDocument/2006/relationships/image" Target="../media/image197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Relationship Id="rId4" Type="http://schemas.openxmlformats.org/officeDocument/2006/relationships/image" Target="../media/image208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wmf"/><Relationship Id="rId1" Type="http://schemas.openxmlformats.org/officeDocument/2006/relationships/image" Target="../media/image210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wmf"/><Relationship Id="rId1" Type="http://schemas.openxmlformats.org/officeDocument/2006/relationships/image" Target="../media/image21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5" Type="http://schemas.openxmlformats.org/officeDocument/2006/relationships/image" Target="../media/image219.wmf"/><Relationship Id="rId4" Type="http://schemas.openxmlformats.org/officeDocument/2006/relationships/image" Target="../media/image21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wmf"/><Relationship Id="rId2" Type="http://schemas.openxmlformats.org/officeDocument/2006/relationships/image" Target="../media/image223.wmf"/><Relationship Id="rId1" Type="http://schemas.openxmlformats.org/officeDocument/2006/relationships/image" Target="../media/image222.wmf"/><Relationship Id="rId6" Type="http://schemas.openxmlformats.org/officeDocument/2006/relationships/image" Target="../media/image227.wmf"/><Relationship Id="rId5" Type="http://schemas.openxmlformats.org/officeDocument/2006/relationships/image" Target="../media/image226.wmf"/><Relationship Id="rId4" Type="http://schemas.openxmlformats.org/officeDocument/2006/relationships/image" Target="../media/image225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wmf"/><Relationship Id="rId3" Type="http://schemas.openxmlformats.org/officeDocument/2006/relationships/image" Target="../media/image230.wmf"/><Relationship Id="rId7" Type="http://schemas.openxmlformats.org/officeDocument/2006/relationships/image" Target="../media/image234.wmf"/><Relationship Id="rId12" Type="http://schemas.openxmlformats.org/officeDocument/2006/relationships/image" Target="../media/image239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Relationship Id="rId6" Type="http://schemas.openxmlformats.org/officeDocument/2006/relationships/image" Target="../media/image233.wmf"/><Relationship Id="rId11" Type="http://schemas.openxmlformats.org/officeDocument/2006/relationships/image" Target="../media/image238.wmf"/><Relationship Id="rId5" Type="http://schemas.openxmlformats.org/officeDocument/2006/relationships/image" Target="../media/image232.wmf"/><Relationship Id="rId10" Type="http://schemas.openxmlformats.org/officeDocument/2006/relationships/image" Target="../media/image237.wmf"/><Relationship Id="rId4" Type="http://schemas.openxmlformats.org/officeDocument/2006/relationships/image" Target="../media/image231.wmf"/><Relationship Id="rId9" Type="http://schemas.openxmlformats.org/officeDocument/2006/relationships/image" Target="../media/image236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wmf"/><Relationship Id="rId3" Type="http://schemas.openxmlformats.org/officeDocument/2006/relationships/image" Target="../media/image241.wmf"/><Relationship Id="rId7" Type="http://schemas.openxmlformats.org/officeDocument/2006/relationships/image" Target="../media/image245.wmf"/><Relationship Id="rId2" Type="http://schemas.openxmlformats.org/officeDocument/2006/relationships/image" Target="../media/image240.wmf"/><Relationship Id="rId1" Type="http://schemas.openxmlformats.org/officeDocument/2006/relationships/image" Target="../media/image237.wmf"/><Relationship Id="rId6" Type="http://schemas.openxmlformats.org/officeDocument/2006/relationships/image" Target="../media/image244.wmf"/><Relationship Id="rId11" Type="http://schemas.openxmlformats.org/officeDocument/2006/relationships/image" Target="../media/image249.wmf"/><Relationship Id="rId5" Type="http://schemas.openxmlformats.org/officeDocument/2006/relationships/image" Target="../media/image243.wmf"/><Relationship Id="rId10" Type="http://schemas.openxmlformats.org/officeDocument/2006/relationships/image" Target="../media/image248.wmf"/><Relationship Id="rId4" Type="http://schemas.openxmlformats.org/officeDocument/2006/relationships/image" Target="../media/image242.wmf"/><Relationship Id="rId9" Type="http://schemas.openxmlformats.org/officeDocument/2006/relationships/image" Target="../media/image247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wmf"/><Relationship Id="rId13" Type="http://schemas.openxmlformats.org/officeDocument/2006/relationships/image" Target="../media/image262.wmf"/><Relationship Id="rId18" Type="http://schemas.openxmlformats.org/officeDocument/2006/relationships/image" Target="../media/image267.wmf"/><Relationship Id="rId3" Type="http://schemas.openxmlformats.org/officeDocument/2006/relationships/image" Target="../media/image252.wmf"/><Relationship Id="rId7" Type="http://schemas.openxmlformats.org/officeDocument/2006/relationships/image" Target="../media/image256.wmf"/><Relationship Id="rId12" Type="http://schemas.openxmlformats.org/officeDocument/2006/relationships/image" Target="../media/image261.wmf"/><Relationship Id="rId17" Type="http://schemas.openxmlformats.org/officeDocument/2006/relationships/image" Target="../media/image266.wmf"/><Relationship Id="rId2" Type="http://schemas.openxmlformats.org/officeDocument/2006/relationships/image" Target="../media/image251.wmf"/><Relationship Id="rId16" Type="http://schemas.openxmlformats.org/officeDocument/2006/relationships/image" Target="../media/image265.wmf"/><Relationship Id="rId1" Type="http://schemas.openxmlformats.org/officeDocument/2006/relationships/image" Target="../media/image250.wmf"/><Relationship Id="rId6" Type="http://schemas.openxmlformats.org/officeDocument/2006/relationships/image" Target="../media/image255.wmf"/><Relationship Id="rId11" Type="http://schemas.openxmlformats.org/officeDocument/2006/relationships/image" Target="../media/image260.wmf"/><Relationship Id="rId5" Type="http://schemas.openxmlformats.org/officeDocument/2006/relationships/image" Target="../media/image254.wmf"/><Relationship Id="rId15" Type="http://schemas.openxmlformats.org/officeDocument/2006/relationships/image" Target="../media/image264.wmf"/><Relationship Id="rId10" Type="http://schemas.openxmlformats.org/officeDocument/2006/relationships/image" Target="../media/image259.wmf"/><Relationship Id="rId4" Type="http://schemas.openxmlformats.org/officeDocument/2006/relationships/image" Target="../media/image253.wmf"/><Relationship Id="rId9" Type="http://schemas.openxmlformats.org/officeDocument/2006/relationships/image" Target="../media/image258.wmf"/><Relationship Id="rId14" Type="http://schemas.openxmlformats.org/officeDocument/2006/relationships/image" Target="../media/image263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3" Type="http://schemas.openxmlformats.org/officeDocument/2006/relationships/image" Target="../media/image270.wmf"/><Relationship Id="rId7" Type="http://schemas.openxmlformats.org/officeDocument/2006/relationships/image" Target="../media/image274.wmf"/><Relationship Id="rId2" Type="http://schemas.openxmlformats.org/officeDocument/2006/relationships/image" Target="../media/image269.wmf"/><Relationship Id="rId1" Type="http://schemas.openxmlformats.org/officeDocument/2006/relationships/image" Target="../media/image268.wmf"/><Relationship Id="rId6" Type="http://schemas.openxmlformats.org/officeDocument/2006/relationships/image" Target="../media/image273.wmf"/><Relationship Id="rId5" Type="http://schemas.openxmlformats.org/officeDocument/2006/relationships/image" Target="../media/image272.wmf"/><Relationship Id="rId4" Type="http://schemas.openxmlformats.org/officeDocument/2006/relationships/image" Target="../media/image271.wmf"/><Relationship Id="rId9" Type="http://schemas.openxmlformats.org/officeDocument/2006/relationships/image" Target="../media/image275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wmf"/><Relationship Id="rId3" Type="http://schemas.openxmlformats.org/officeDocument/2006/relationships/image" Target="../media/image280.wmf"/><Relationship Id="rId7" Type="http://schemas.openxmlformats.org/officeDocument/2006/relationships/image" Target="../media/image283.wmf"/><Relationship Id="rId12" Type="http://schemas.openxmlformats.org/officeDocument/2006/relationships/image" Target="../media/image288.wmf"/><Relationship Id="rId2" Type="http://schemas.openxmlformats.org/officeDocument/2006/relationships/image" Target="../media/image279.wmf"/><Relationship Id="rId1" Type="http://schemas.openxmlformats.org/officeDocument/2006/relationships/image" Target="../media/image278.wmf"/><Relationship Id="rId6" Type="http://schemas.openxmlformats.org/officeDocument/2006/relationships/image" Target="../media/image217.wmf"/><Relationship Id="rId11" Type="http://schemas.openxmlformats.org/officeDocument/2006/relationships/image" Target="../media/image287.wmf"/><Relationship Id="rId5" Type="http://schemas.openxmlformats.org/officeDocument/2006/relationships/image" Target="../media/image282.wmf"/><Relationship Id="rId10" Type="http://schemas.openxmlformats.org/officeDocument/2006/relationships/image" Target="../media/image286.wmf"/><Relationship Id="rId4" Type="http://schemas.openxmlformats.org/officeDocument/2006/relationships/image" Target="../media/image281.wmf"/><Relationship Id="rId9" Type="http://schemas.openxmlformats.org/officeDocument/2006/relationships/image" Target="../media/image285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wmf"/><Relationship Id="rId3" Type="http://schemas.openxmlformats.org/officeDocument/2006/relationships/image" Target="../media/image13.wmf"/><Relationship Id="rId7" Type="http://schemas.openxmlformats.org/officeDocument/2006/relationships/image" Target="../media/image294.wmf"/><Relationship Id="rId2" Type="http://schemas.openxmlformats.org/officeDocument/2006/relationships/image" Target="../media/image7.wmf"/><Relationship Id="rId1" Type="http://schemas.openxmlformats.org/officeDocument/2006/relationships/image" Target="../media/image290.wmf"/><Relationship Id="rId6" Type="http://schemas.openxmlformats.org/officeDocument/2006/relationships/image" Target="../media/image293.wmf"/><Relationship Id="rId5" Type="http://schemas.openxmlformats.org/officeDocument/2006/relationships/image" Target="../media/image292.wmf"/><Relationship Id="rId4" Type="http://schemas.openxmlformats.org/officeDocument/2006/relationships/image" Target="../media/image291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Relationship Id="rId5" Type="http://schemas.openxmlformats.org/officeDocument/2006/relationships/image" Target="../media/image301.wmf"/><Relationship Id="rId4" Type="http://schemas.openxmlformats.org/officeDocument/2006/relationships/image" Target="../media/image300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wmf"/><Relationship Id="rId3" Type="http://schemas.openxmlformats.org/officeDocument/2006/relationships/image" Target="../media/image306.wmf"/><Relationship Id="rId7" Type="http://schemas.openxmlformats.org/officeDocument/2006/relationships/image" Target="../media/image299.wmf"/><Relationship Id="rId2" Type="http://schemas.openxmlformats.org/officeDocument/2006/relationships/image" Target="../media/image305.wmf"/><Relationship Id="rId1" Type="http://schemas.openxmlformats.org/officeDocument/2006/relationships/image" Target="../media/image304.wmf"/><Relationship Id="rId6" Type="http://schemas.openxmlformats.org/officeDocument/2006/relationships/image" Target="../media/image308.wmf"/><Relationship Id="rId5" Type="http://schemas.openxmlformats.org/officeDocument/2006/relationships/image" Target="../media/image307.wmf"/><Relationship Id="rId10" Type="http://schemas.openxmlformats.org/officeDocument/2006/relationships/image" Target="../media/image311.wmf"/><Relationship Id="rId4" Type="http://schemas.openxmlformats.org/officeDocument/2006/relationships/image" Target="../media/image6.wmf"/><Relationship Id="rId9" Type="http://schemas.openxmlformats.org/officeDocument/2006/relationships/image" Target="../media/image310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wmf"/><Relationship Id="rId1" Type="http://schemas.openxmlformats.org/officeDocument/2006/relationships/image" Target="../media/image313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wmf"/><Relationship Id="rId3" Type="http://schemas.openxmlformats.org/officeDocument/2006/relationships/image" Target="../media/image318.wmf"/><Relationship Id="rId7" Type="http://schemas.openxmlformats.org/officeDocument/2006/relationships/image" Target="../media/image322.wmf"/><Relationship Id="rId2" Type="http://schemas.openxmlformats.org/officeDocument/2006/relationships/image" Target="../media/image317.wmf"/><Relationship Id="rId1" Type="http://schemas.openxmlformats.org/officeDocument/2006/relationships/image" Target="../media/image316.wmf"/><Relationship Id="rId6" Type="http://schemas.openxmlformats.org/officeDocument/2006/relationships/image" Target="../media/image321.wmf"/><Relationship Id="rId5" Type="http://schemas.openxmlformats.org/officeDocument/2006/relationships/image" Target="../media/image320.wmf"/><Relationship Id="rId4" Type="http://schemas.openxmlformats.org/officeDocument/2006/relationships/image" Target="../media/image319.wmf"/><Relationship Id="rId9" Type="http://schemas.openxmlformats.org/officeDocument/2006/relationships/image" Target="../media/image324.w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wmf"/><Relationship Id="rId3" Type="http://schemas.openxmlformats.org/officeDocument/2006/relationships/image" Target="../media/image328.wmf"/><Relationship Id="rId7" Type="http://schemas.openxmlformats.org/officeDocument/2006/relationships/image" Target="../media/image332.wmf"/><Relationship Id="rId2" Type="http://schemas.openxmlformats.org/officeDocument/2006/relationships/image" Target="../media/image327.wmf"/><Relationship Id="rId1" Type="http://schemas.openxmlformats.org/officeDocument/2006/relationships/image" Target="../media/image326.wmf"/><Relationship Id="rId6" Type="http://schemas.openxmlformats.org/officeDocument/2006/relationships/image" Target="../media/image331.wmf"/><Relationship Id="rId5" Type="http://schemas.openxmlformats.org/officeDocument/2006/relationships/image" Target="../media/image330.wmf"/><Relationship Id="rId4" Type="http://schemas.openxmlformats.org/officeDocument/2006/relationships/image" Target="../media/image329.wmf"/><Relationship Id="rId9" Type="http://schemas.openxmlformats.org/officeDocument/2006/relationships/image" Target="../media/image334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337.wmf"/><Relationship Id="rId7" Type="http://schemas.openxmlformats.org/officeDocument/2006/relationships/image" Target="../media/image70.wmf"/><Relationship Id="rId2" Type="http://schemas.openxmlformats.org/officeDocument/2006/relationships/image" Target="../media/image336.wmf"/><Relationship Id="rId1" Type="http://schemas.openxmlformats.org/officeDocument/2006/relationships/image" Target="../media/image335.wmf"/><Relationship Id="rId6" Type="http://schemas.openxmlformats.org/officeDocument/2006/relationships/image" Target="../media/image340.wmf"/><Relationship Id="rId5" Type="http://schemas.openxmlformats.org/officeDocument/2006/relationships/image" Target="../media/image339.wmf"/><Relationship Id="rId4" Type="http://schemas.openxmlformats.org/officeDocument/2006/relationships/image" Target="../media/image338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wmf"/><Relationship Id="rId3" Type="http://schemas.openxmlformats.org/officeDocument/2006/relationships/image" Target="../media/image344.wmf"/><Relationship Id="rId7" Type="http://schemas.openxmlformats.org/officeDocument/2006/relationships/image" Target="../media/image348.wmf"/><Relationship Id="rId2" Type="http://schemas.openxmlformats.org/officeDocument/2006/relationships/image" Target="../media/image343.wmf"/><Relationship Id="rId1" Type="http://schemas.openxmlformats.org/officeDocument/2006/relationships/image" Target="../media/image342.wmf"/><Relationship Id="rId6" Type="http://schemas.openxmlformats.org/officeDocument/2006/relationships/image" Target="../media/image347.wmf"/><Relationship Id="rId5" Type="http://schemas.openxmlformats.org/officeDocument/2006/relationships/image" Target="../media/image346.wmf"/><Relationship Id="rId4" Type="http://schemas.openxmlformats.org/officeDocument/2006/relationships/image" Target="../media/image345.wmf"/><Relationship Id="rId9" Type="http://schemas.openxmlformats.org/officeDocument/2006/relationships/image" Target="../media/image350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wmf"/><Relationship Id="rId2" Type="http://schemas.openxmlformats.org/officeDocument/2006/relationships/image" Target="../media/image354.wmf"/><Relationship Id="rId1" Type="http://schemas.openxmlformats.org/officeDocument/2006/relationships/image" Target="../media/image353.wmf"/></Relationships>
</file>

<file path=ppt/drawings/_rels/vmlDrawing4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wmf"/><Relationship Id="rId3" Type="http://schemas.openxmlformats.org/officeDocument/2006/relationships/image" Target="../media/image358.wmf"/><Relationship Id="rId7" Type="http://schemas.openxmlformats.org/officeDocument/2006/relationships/image" Target="../media/image362.wmf"/><Relationship Id="rId12" Type="http://schemas.openxmlformats.org/officeDocument/2006/relationships/image" Target="../media/image367.wmf"/><Relationship Id="rId2" Type="http://schemas.openxmlformats.org/officeDocument/2006/relationships/image" Target="../media/image357.wmf"/><Relationship Id="rId1" Type="http://schemas.openxmlformats.org/officeDocument/2006/relationships/image" Target="../media/image356.wmf"/><Relationship Id="rId6" Type="http://schemas.openxmlformats.org/officeDocument/2006/relationships/image" Target="../media/image361.wmf"/><Relationship Id="rId11" Type="http://schemas.openxmlformats.org/officeDocument/2006/relationships/image" Target="../media/image366.wmf"/><Relationship Id="rId5" Type="http://schemas.openxmlformats.org/officeDocument/2006/relationships/image" Target="../media/image360.wmf"/><Relationship Id="rId10" Type="http://schemas.openxmlformats.org/officeDocument/2006/relationships/image" Target="../media/image365.wmf"/><Relationship Id="rId4" Type="http://schemas.openxmlformats.org/officeDocument/2006/relationships/image" Target="../media/image359.wmf"/><Relationship Id="rId9" Type="http://schemas.openxmlformats.org/officeDocument/2006/relationships/image" Target="../media/image364.wmf"/></Relationships>
</file>

<file path=ppt/drawings/_rels/vmlDrawing4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wmf"/><Relationship Id="rId3" Type="http://schemas.openxmlformats.org/officeDocument/2006/relationships/image" Target="../media/image369.wmf"/><Relationship Id="rId7" Type="http://schemas.openxmlformats.org/officeDocument/2006/relationships/image" Target="../media/image372.wmf"/><Relationship Id="rId2" Type="http://schemas.openxmlformats.org/officeDocument/2006/relationships/image" Target="../media/image227.wmf"/><Relationship Id="rId1" Type="http://schemas.openxmlformats.org/officeDocument/2006/relationships/image" Target="../media/image368.wmf"/><Relationship Id="rId6" Type="http://schemas.openxmlformats.org/officeDocument/2006/relationships/image" Target="../media/image143.wmf"/><Relationship Id="rId5" Type="http://schemas.openxmlformats.org/officeDocument/2006/relationships/image" Target="../media/image371.wmf"/><Relationship Id="rId4" Type="http://schemas.openxmlformats.org/officeDocument/2006/relationships/image" Target="../media/image370.wmf"/><Relationship Id="rId9" Type="http://schemas.openxmlformats.org/officeDocument/2006/relationships/image" Target="../media/image374.wmf"/></Relationships>
</file>

<file path=ppt/drawings/_rels/vmlDrawing4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wmf"/><Relationship Id="rId3" Type="http://schemas.openxmlformats.org/officeDocument/2006/relationships/image" Target="../media/image381.wmf"/><Relationship Id="rId7" Type="http://schemas.openxmlformats.org/officeDocument/2006/relationships/image" Target="../media/image227.wmf"/><Relationship Id="rId2" Type="http://schemas.openxmlformats.org/officeDocument/2006/relationships/image" Target="../media/image380.wmf"/><Relationship Id="rId1" Type="http://schemas.openxmlformats.org/officeDocument/2006/relationships/image" Target="../media/image379.wmf"/><Relationship Id="rId6" Type="http://schemas.openxmlformats.org/officeDocument/2006/relationships/image" Target="../media/image384.wmf"/><Relationship Id="rId5" Type="http://schemas.openxmlformats.org/officeDocument/2006/relationships/image" Target="../media/image383.wmf"/><Relationship Id="rId4" Type="http://schemas.openxmlformats.org/officeDocument/2006/relationships/image" Target="../media/image382.w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wmf"/><Relationship Id="rId3" Type="http://schemas.openxmlformats.org/officeDocument/2006/relationships/image" Target="../media/image386.wmf"/><Relationship Id="rId7" Type="http://schemas.openxmlformats.org/officeDocument/2006/relationships/image" Target="../media/image389.wmf"/><Relationship Id="rId2" Type="http://schemas.openxmlformats.org/officeDocument/2006/relationships/image" Target="../media/image13.wmf"/><Relationship Id="rId1" Type="http://schemas.openxmlformats.org/officeDocument/2006/relationships/image" Target="../media/image385.wmf"/><Relationship Id="rId6" Type="http://schemas.openxmlformats.org/officeDocument/2006/relationships/image" Target="../media/image388.wmf"/><Relationship Id="rId5" Type="http://schemas.openxmlformats.org/officeDocument/2006/relationships/image" Target="../media/image387.wmf"/><Relationship Id="rId4" Type="http://schemas.openxmlformats.org/officeDocument/2006/relationships/image" Target="../media/image7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4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6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6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0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wmf"/><Relationship Id="rId2" Type="http://schemas.openxmlformats.org/officeDocument/2006/relationships/image" Target="../media/image403.wmf"/><Relationship Id="rId1" Type="http://schemas.openxmlformats.org/officeDocument/2006/relationships/image" Target="../media/image402.wmf"/><Relationship Id="rId6" Type="http://schemas.openxmlformats.org/officeDocument/2006/relationships/image" Target="../media/image407.wmf"/><Relationship Id="rId5" Type="http://schemas.openxmlformats.org/officeDocument/2006/relationships/image" Target="../media/image406.wmf"/><Relationship Id="rId4" Type="http://schemas.openxmlformats.org/officeDocument/2006/relationships/image" Target="../media/image405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wmf"/><Relationship Id="rId2" Type="http://schemas.openxmlformats.org/officeDocument/2006/relationships/image" Target="../media/image382.wmf"/><Relationship Id="rId1" Type="http://schemas.openxmlformats.org/officeDocument/2006/relationships/image" Target="../media/image410.wmf"/><Relationship Id="rId4" Type="http://schemas.openxmlformats.org/officeDocument/2006/relationships/image" Target="../media/image412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6.wmf"/></Relationships>
</file>

<file path=ppt/drawings/_rels/vmlDrawing5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8.wmf"/><Relationship Id="rId3" Type="http://schemas.openxmlformats.org/officeDocument/2006/relationships/image" Target="../media/image424.wmf"/><Relationship Id="rId7" Type="http://schemas.openxmlformats.org/officeDocument/2006/relationships/image" Target="../media/image427.wmf"/><Relationship Id="rId2" Type="http://schemas.openxmlformats.org/officeDocument/2006/relationships/image" Target="../media/image423.wmf"/><Relationship Id="rId1" Type="http://schemas.openxmlformats.org/officeDocument/2006/relationships/image" Target="../media/image422.wmf"/><Relationship Id="rId6" Type="http://schemas.openxmlformats.org/officeDocument/2006/relationships/image" Target="../media/image426.wmf"/><Relationship Id="rId5" Type="http://schemas.openxmlformats.org/officeDocument/2006/relationships/image" Target="../media/image256.wmf"/><Relationship Id="rId4" Type="http://schemas.openxmlformats.org/officeDocument/2006/relationships/image" Target="../media/image425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3.wmf"/><Relationship Id="rId13" Type="http://schemas.openxmlformats.org/officeDocument/2006/relationships/image" Target="../media/image438.wmf"/><Relationship Id="rId18" Type="http://schemas.openxmlformats.org/officeDocument/2006/relationships/image" Target="../media/image442.wmf"/><Relationship Id="rId3" Type="http://schemas.openxmlformats.org/officeDocument/2006/relationships/image" Target="../media/image430.wmf"/><Relationship Id="rId7" Type="http://schemas.openxmlformats.org/officeDocument/2006/relationships/image" Target="../media/image432.wmf"/><Relationship Id="rId12" Type="http://schemas.openxmlformats.org/officeDocument/2006/relationships/image" Target="../media/image437.wmf"/><Relationship Id="rId17" Type="http://schemas.openxmlformats.org/officeDocument/2006/relationships/image" Target="../media/image441.wmf"/><Relationship Id="rId2" Type="http://schemas.openxmlformats.org/officeDocument/2006/relationships/image" Target="../media/image429.wmf"/><Relationship Id="rId16" Type="http://schemas.openxmlformats.org/officeDocument/2006/relationships/image" Target="../media/image263.wmf"/><Relationship Id="rId1" Type="http://schemas.openxmlformats.org/officeDocument/2006/relationships/image" Target="../media/image233.wmf"/><Relationship Id="rId6" Type="http://schemas.openxmlformats.org/officeDocument/2006/relationships/image" Target="../media/image256.wmf"/><Relationship Id="rId11" Type="http://schemas.openxmlformats.org/officeDocument/2006/relationships/image" Target="../media/image436.wmf"/><Relationship Id="rId5" Type="http://schemas.openxmlformats.org/officeDocument/2006/relationships/image" Target="../media/image427.wmf"/><Relationship Id="rId15" Type="http://schemas.openxmlformats.org/officeDocument/2006/relationships/image" Target="../media/image440.wmf"/><Relationship Id="rId10" Type="http://schemas.openxmlformats.org/officeDocument/2006/relationships/image" Target="../media/image435.wmf"/><Relationship Id="rId19" Type="http://schemas.openxmlformats.org/officeDocument/2006/relationships/image" Target="../media/image443.wmf"/><Relationship Id="rId4" Type="http://schemas.openxmlformats.org/officeDocument/2006/relationships/image" Target="../media/image431.wmf"/><Relationship Id="rId9" Type="http://schemas.openxmlformats.org/officeDocument/2006/relationships/image" Target="../media/image434.wmf"/><Relationship Id="rId14" Type="http://schemas.openxmlformats.org/officeDocument/2006/relationships/image" Target="../media/image439.w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wmf"/><Relationship Id="rId2" Type="http://schemas.openxmlformats.org/officeDocument/2006/relationships/image" Target="../media/image445.wmf"/><Relationship Id="rId1" Type="http://schemas.openxmlformats.org/officeDocument/2006/relationships/image" Target="../media/image13.wmf"/></Relationships>
</file>

<file path=ppt/drawings/_rels/vmlDrawing6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5.wmf"/><Relationship Id="rId13" Type="http://schemas.openxmlformats.org/officeDocument/2006/relationships/image" Target="../media/image460.wmf"/><Relationship Id="rId18" Type="http://schemas.openxmlformats.org/officeDocument/2006/relationships/image" Target="../media/image465.wmf"/><Relationship Id="rId3" Type="http://schemas.openxmlformats.org/officeDocument/2006/relationships/image" Target="../media/image450.wmf"/><Relationship Id="rId21" Type="http://schemas.openxmlformats.org/officeDocument/2006/relationships/image" Target="../media/image468.wmf"/><Relationship Id="rId7" Type="http://schemas.openxmlformats.org/officeDocument/2006/relationships/image" Target="../media/image454.wmf"/><Relationship Id="rId12" Type="http://schemas.openxmlformats.org/officeDocument/2006/relationships/image" Target="../media/image459.wmf"/><Relationship Id="rId17" Type="http://schemas.openxmlformats.org/officeDocument/2006/relationships/image" Target="../media/image464.wmf"/><Relationship Id="rId2" Type="http://schemas.openxmlformats.org/officeDocument/2006/relationships/image" Target="../media/image449.wmf"/><Relationship Id="rId16" Type="http://schemas.openxmlformats.org/officeDocument/2006/relationships/image" Target="../media/image463.wmf"/><Relationship Id="rId20" Type="http://schemas.openxmlformats.org/officeDocument/2006/relationships/image" Target="../media/image467.wmf"/><Relationship Id="rId1" Type="http://schemas.openxmlformats.org/officeDocument/2006/relationships/image" Target="../media/image448.wmf"/><Relationship Id="rId6" Type="http://schemas.openxmlformats.org/officeDocument/2006/relationships/image" Target="../media/image453.wmf"/><Relationship Id="rId11" Type="http://schemas.openxmlformats.org/officeDocument/2006/relationships/image" Target="../media/image458.wmf"/><Relationship Id="rId5" Type="http://schemas.openxmlformats.org/officeDocument/2006/relationships/image" Target="../media/image452.wmf"/><Relationship Id="rId15" Type="http://schemas.openxmlformats.org/officeDocument/2006/relationships/image" Target="../media/image462.wmf"/><Relationship Id="rId10" Type="http://schemas.openxmlformats.org/officeDocument/2006/relationships/image" Target="../media/image457.wmf"/><Relationship Id="rId19" Type="http://schemas.openxmlformats.org/officeDocument/2006/relationships/image" Target="../media/image466.wmf"/><Relationship Id="rId4" Type="http://schemas.openxmlformats.org/officeDocument/2006/relationships/image" Target="../media/image451.wmf"/><Relationship Id="rId9" Type="http://schemas.openxmlformats.org/officeDocument/2006/relationships/image" Target="../media/image456.wmf"/><Relationship Id="rId14" Type="http://schemas.openxmlformats.org/officeDocument/2006/relationships/image" Target="../media/image461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2.wmf"/><Relationship Id="rId2" Type="http://schemas.openxmlformats.org/officeDocument/2006/relationships/image" Target="../media/image471.wmf"/><Relationship Id="rId1" Type="http://schemas.openxmlformats.org/officeDocument/2006/relationships/image" Target="../media/image470.wmf"/><Relationship Id="rId5" Type="http://schemas.openxmlformats.org/officeDocument/2006/relationships/image" Target="../media/image324.wmf"/><Relationship Id="rId4" Type="http://schemas.openxmlformats.org/officeDocument/2006/relationships/image" Target="../media/image473.w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7.wmf"/><Relationship Id="rId2" Type="http://schemas.openxmlformats.org/officeDocument/2006/relationships/image" Target="../media/image476.wmf"/><Relationship Id="rId1" Type="http://schemas.openxmlformats.org/officeDocument/2006/relationships/image" Target="../media/image475.wmf"/><Relationship Id="rId6" Type="http://schemas.openxmlformats.org/officeDocument/2006/relationships/image" Target="../media/image480.wmf"/><Relationship Id="rId5" Type="http://schemas.openxmlformats.org/officeDocument/2006/relationships/image" Target="../media/image479.wmf"/><Relationship Id="rId4" Type="http://schemas.openxmlformats.org/officeDocument/2006/relationships/image" Target="../media/image478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2.w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9.wmf"/><Relationship Id="rId3" Type="http://schemas.openxmlformats.org/officeDocument/2006/relationships/image" Target="../media/image485.wmf"/><Relationship Id="rId7" Type="http://schemas.openxmlformats.org/officeDocument/2006/relationships/image" Target="../media/image488.wmf"/><Relationship Id="rId2" Type="http://schemas.openxmlformats.org/officeDocument/2006/relationships/image" Target="../media/image484.wmf"/><Relationship Id="rId1" Type="http://schemas.openxmlformats.org/officeDocument/2006/relationships/image" Target="../media/image324.wmf"/><Relationship Id="rId6" Type="http://schemas.openxmlformats.org/officeDocument/2006/relationships/image" Target="../media/image487.wmf"/><Relationship Id="rId5" Type="http://schemas.openxmlformats.org/officeDocument/2006/relationships/image" Target="../media/image316.wmf"/><Relationship Id="rId10" Type="http://schemas.openxmlformats.org/officeDocument/2006/relationships/image" Target="../media/image491.wmf"/><Relationship Id="rId4" Type="http://schemas.openxmlformats.org/officeDocument/2006/relationships/image" Target="../media/image486.wmf"/><Relationship Id="rId9" Type="http://schemas.openxmlformats.org/officeDocument/2006/relationships/image" Target="../media/image490.w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4.wmf"/><Relationship Id="rId2" Type="http://schemas.openxmlformats.org/officeDocument/2006/relationships/image" Target="../media/image493.wmf"/><Relationship Id="rId1" Type="http://schemas.openxmlformats.org/officeDocument/2006/relationships/image" Target="../media/image492.wmf"/><Relationship Id="rId5" Type="http://schemas.openxmlformats.org/officeDocument/2006/relationships/image" Target="../media/image496.wmf"/><Relationship Id="rId4" Type="http://schemas.openxmlformats.org/officeDocument/2006/relationships/image" Target="../media/image495.w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9.wmf"/><Relationship Id="rId2" Type="http://schemas.openxmlformats.org/officeDocument/2006/relationships/image" Target="../media/image498.wmf"/><Relationship Id="rId1" Type="http://schemas.openxmlformats.org/officeDocument/2006/relationships/image" Target="../media/image497.wmf"/><Relationship Id="rId6" Type="http://schemas.openxmlformats.org/officeDocument/2006/relationships/image" Target="../media/image502.wmf"/><Relationship Id="rId5" Type="http://schemas.openxmlformats.org/officeDocument/2006/relationships/image" Target="../media/image501.wmf"/><Relationship Id="rId4" Type="http://schemas.openxmlformats.org/officeDocument/2006/relationships/image" Target="../media/image500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8.wmf"/><Relationship Id="rId7" Type="http://schemas.openxmlformats.org/officeDocument/2006/relationships/image" Target="../media/image512.wmf"/><Relationship Id="rId2" Type="http://schemas.openxmlformats.org/officeDocument/2006/relationships/image" Target="../media/image507.wmf"/><Relationship Id="rId1" Type="http://schemas.openxmlformats.org/officeDocument/2006/relationships/image" Target="../media/image506.wmf"/><Relationship Id="rId6" Type="http://schemas.openxmlformats.org/officeDocument/2006/relationships/image" Target="../media/image511.wmf"/><Relationship Id="rId5" Type="http://schemas.openxmlformats.org/officeDocument/2006/relationships/image" Target="../media/image510.wmf"/><Relationship Id="rId4" Type="http://schemas.openxmlformats.org/officeDocument/2006/relationships/image" Target="../media/image509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5.wmf"/><Relationship Id="rId2" Type="http://schemas.openxmlformats.org/officeDocument/2006/relationships/image" Target="../media/image514.wmf"/><Relationship Id="rId1" Type="http://schemas.openxmlformats.org/officeDocument/2006/relationships/image" Target="../media/image513.wmf"/><Relationship Id="rId5" Type="http://schemas.openxmlformats.org/officeDocument/2006/relationships/image" Target="../media/image517.wmf"/><Relationship Id="rId4" Type="http://schemas.openxmlformats.org/officeDocument/2006/relationships/image" Target="../media/image516.w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wmf"/><Relationship Id="rId2" Type="http://schemas.openxmlformats.org/officeDocument/2006/relationships/image" Target="../media/image519.wmf"/><Relationship Id="rId1" Type="http://schemas.openxmlformats.org/officeDocument/2006/relationships/image" Target="../media/image518.wmf"/><Relationship Id="rId6" Type="http://schemas.openxmlformats.org/officeDocument/2006/relationships/image" Target="../media/image523.wmf"/><Relationship Id="rId5" Type="http://schemas.openxmlformats.org/officeDocument/2006/relationships/image" Target="../media/image522.wmf"/><Relationship Id="rId4" Type="http://schemas.openxmlformats.org/officeDocument/2006/relationships/image" Target="../media/image521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6.wmf"/><Relationship Id="rId2" Type="http://schemas.openxmlformats.org/officeDocument/2006/relationships/image" Target="../media/image525.wmf"/><Relationship Id="rId1" Type="http://schemas.openxmlformats.org/officeDocument/2006/relationships/image" Target="../media/image524.wmf"/></Relationships>
</file>

<file path=ppt/drawings/_rels/vmlDrawing7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4.wmf"/><Relationship Id="rId13" Type="http://schemas.openxmlformats.org/officeDocument/2006/relationships/image" Target="../media/image539.wmf"/><Relationship Id="rId3" Type="http://schemas.openxmlformats.org/officeDocument/2006/relationships/image" Target="../media/image529.wmf"/><Relationship Id="rId7" Type="http://schemas.openxmlformats.org/officeDocument/2006/relationships/image" Target="../media/image533.wmf"/><Relationship Id="rId12" Type="http://schemas.openxmlformats.org/officeDocument/2006/relationships/image" Target="../media/image538.wmf"/><Relationship Id="rId2" Type="http://schemas.openxmlformats.org/officeDocument/2006/relationships/image" Target="../media/image528.wmf"/><Relationship Id="rId1" Type="http://schemas.openxmlformats.org/officeDocument/2006/relationships/image" Target="../media/image527.wmf"/><Relationship Id="rId6" Type="http://schemas.openxmlformats.org/officeDocument/2006/relationships/image" Target="../media/image532.wmf"/><Relationship Id="rId11" Type="http://schemas.openxmlformats.org/officeDocument/2006/relationships/image" Target="../media/image537.wmf"/><Relationship Id="rId5" Type="http://schemas.openxmlformats.org/officeDocument/2006/relationships/image" Target="../media/image531.wmf"/><Relationship Id="rId10" Type="http://schemas.openxmlformats.org/officeDocument/2006/relationships/image" Target="../media/image536.wmf"/><Relationship Id="rId4" Type="http://schemas.openxmlformats.org/officeDocument/2006/relationships/image" Target="../media/image530.wmf"/><Relationship Id="rId9" Type="http://schemas.openxmlformats.org/officeDocument/2006/relationships/image" Target="../media/image535.wmf"/><Relationship Id="rId14" Type="http://schemas.openxmlformats.org/officeDocument/2006/relationships/image" Target="../media/image540.wmf"/></Relationships>
</file>

<file path=ppt/drawings/_rels/vmlDrawing7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8.wmf"/><Relationship Id="rId3" Type="http://schemas.openxmlformats.org/officeDocument/2006/relationships/image" Target="../media/image543.wmf"/><Relationship Id="rId7" Type="http://schemas.openxmlformats.org/officeDocument/2006/relationships/image" Target="../media/image547.wmf"/><Relationship Id="rId2" Type="http://schemas.openxmlformats.org/officeDocument/2006/relationships/image" Target="../media/image542.wmf"/><Relationship Id="rId1" Type="http://schemas.openxmlformats.org/officeDocument/2006/relationships/image" Target="../media/image541.wmf"/><Relationship Id="rId6" Type="http://schemas.openxmlformats.org/officeDocument/2006/relationships/image" Target="../media/image546.wmf"/><Relationship Id="rId5" Type="http://schemas.openxmlformats.org/officeDocument/2006/relationships/image" Target="../media/image545.wmf"/><Relationship Id="rId4" Type="http://schemas.openxmlformats.org/officeDocument/2006/relationships/image" Target="../media/image544.wmf"/></Relationships>
</file>

<file path=ppt/drawings/_rels/vmlDrawing7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6.wmf"/><Relationship Id="rId3" Type="http://schemas.openxmlformats.org/officeDocument/2006/relationships/image" Target="../media/image552.wmf"/><Relationship Id="rId7" Type="http://schemas.openxmlformats.org/officeDocument/2006/relationships/image" Target="../media/image555.wmf"/><Relationship Id="rId2" Type="http://schemas.openxmlformats.org/officeDocument/2006/relationships/image" Target="../media/image551.wmf"/><Relationship Id="rId1" Type="http://schemas.openxmlformats.org/officeDocument/2006/relationships/image" Target="../media/image550.wmf"/><Relationship Id="rId6" Type="http://schemas.openxmlformats.org/officeDocument/2006/relationships/image" Target="../media/image41.wmf"/><Relationship Id="rId5" Type="http://schemas.openxmlformats.org/officeDocument/2006/relationships/image" Target="../media/image554.wmf"/><Relationship Id="rId4" Type="http://schemas.openxmlformats.org/officeDocument/2006/relationships/image" Target="../media/image553.wmf"/><Relationship Id="rId9" Type="http://schemas.openxmlformats.org/officeDocument/2006/relationships/image" Target="../media/image557.wmf"/></Relationships>
</file>

<file path=ppt/drawings/_rels/vmlDrawing7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5.wmf"/><Relationship Id="rId3" Type="http://schemas.openxmlformats.org/officeDocument/2006/relationships/image" Target="../media/image560.wmf"/><Relationship Id="rId7" Type="http://schemas.openxmlformats.org/officeDocument/2006/relationships/image" Target="../media/image564.wmf"/><Relationship Id="rId2" Type="http://schemas.openxmlformats.org/officeDocument/2006/relationships/image" Target="../media/image559.wmf"/><Relationship Id="rId1" Type="http://schemas.openxmlformats.org/officeDocument/2006/relationships/image" Target="../media/image558.wmf"/><Relationship Id="rId6" Type="http://schemas.openxmlformats.org/officeDocument/2006/relationships/image" Target="../media/image563.wmf"/><Relationship Id="rId5" Type="http://schemas.openxmlformats.org/officeDocument/2006/relationships/image" Target="../media/image562.wmf"/><Relationship Id="rId4" Type="http://schemas.openxmlformats.org/officeDocument/2006/relationships/image" Target="../media/image561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wmf"/><Relationship Id="rId2" Type="http://schemas.openxmlformats.org/officeDocument/2006/relationships/image" Target="../media/image567.wmf"/><Relationship Id="rId1" Type="http://schemas.openxmlformats.org/officeDocument/2006/relationships/image" Target="../media/image566.wmf"/><Relationship Id="rId6" Type="http://schemas.openxmlformats.org/officeDocument/2006/relationships/image" Target="../media/image570.wmf"/><Relationship Id="rId5" Type="http://schemas.openxmlformats.org/officeDocument/2006/relationships/image" Target="../media/image569.wmf"/><Relationship Id="rId4" Type="http://schemas.openxmlformats.org/officeDocument/2006/relationships/image" Target="../media/image568.wmf"/></Relationships>
</file>

<file path=ppt/drawings/_rels/vmlDrawing7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3.wmf"/><Relationship Id="rId1" Type="http://schemas.openxmlformats.org/officeDocument/2006/relationships/image" Target="../media/image572.wmf"/></Relationships>
</file>

<file path=ppt/drawings/_rels/vmlDrawing7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3.wmf"/><Relationship Id="rId13" Type="http://schemas.openxmlformats.org/officeDocument/2006/relationships/image" Target="../media/image588.wmf"/><Relationship Id="rId18" Type="http://schemas.openxmlformats.org/officeDocument/2006/relationships/image" Target="../media/image593.wmf"/><Relationship Id="rId3" Type="http://schemas.openxmlformats.org/officeDocument/2006/relationships/image" Target="../media/image578.wmf"/><Relationship Id="rId21" Type="http://schemas.openxmlformats.org/officeDocument/2006/relationships/image" Target="../media/image596.wmf"/><Relationship Id="rId7" Type="http://schemas.openxmlformats.org/officeDocument/2006/relationships/image" Target="../media/image582.wmf"/><Relationship Id="rId12" Type="http://schemas.openxmlformats.org/officeDocument/2006/relationships/image" Target="../media/image587.wmf"/><Relationship Id="rId17" Type="http://schemas.openxmlformats.org/officeDocument/2006/relationships/image" Target="../media/image592.wmf"/><Relationship Id="rId2" Type="http://schemas.openxmlformats.org/officeDocument/2006/relationships/image" Target="../media/image577.wmf"/><Relationship Id="rId16" Type="http://schemas.openxmlformats.org/officeDocument/2006/relationships/image" Target="../media/image591.wmf"/><Relationship Id="rId20" Type="http://schemas.openxmlformats.org/officeDocument/2006/relationships/image" Target="../media/image595.wmf"/><Relationship Id="rId1" Type="http://schemas.openxmlformats.org/officeDocument/2006/relationships/image" Target="../media/image576.wmf"/><Relationship Id="rId6" Type="http://schemas.openxmlformats.org/officeDocument/2006/relationships/image" Target="../media/image581.wmf"/><Relationship Id="rId11" Type="http://schemas.openxmlformats.org/officeDocument/2006/relationships/image" Target="../media/image586.wmf"/><Relationship Id="rId5" Type="http://schemas.openxmlformats.org/officeDocument/2006/relationships/image" Target="../media/image580.wmf"/><Relationship Id="rId15" Type="http://schemas.openxmlformats.org/officeDocument/2006/relationships/image" Target="../media/image590.wmf"/><Relationship Id="rId10" Type="http://schemas.openxmlformats.org/officeDocument/2006/relationships/image" Target="../media/image585.wmf"/><Relationship Id="rId19" Type="http://schemas.openxmlformats.org/officeDocument/2006/relationships/image" Target="../media/image594.wmf"/><Relationship Id="rId4" Type="http://schemas.openxmlformats.org/officeDocument/2006/relationships/image" Target="../media/image579.wmf"/><Relationship Id="rId9" Type="http://schemas.openxmlformats.org/officeDocument/2006/relationships/image" Target="../media/image584.wmf"/><Relationship Id="rId14" Type="http://schemas.openxmlformats.org/officeDocument/2006/relationships/image" Target="../media/image589.wmf"/><Relationship Id="rId22" Type="http://schemas.openxmlformats.org/officeDocument/2006/relationships/image" Target="../media/image597.wmf"/></Relationships>
</file>

<file path=ppt/drawings/_rels/vmlDrawing7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wmf"/><Relationship Id="rId3" Type="http://schemas.openxmlformats.org/officeDocument/2006/relationships/image" Target="../media/image600.wmf"/><Relationship Id="rId7" Type="http://schemas.openxmlformats.org/officeDocument/2006/relationships/image" Target="../media/image604.wmf"/><Relationship Id="rId2" Type="http://schemas.openxmlformats.org/officeDocument/2006/relationships/image" Target="../media/image599.wmf"/><Relationship Id="rId1" Type="http://schemas.openxmlformats.org/officeDocument/2006/relationships/image" Target="../media/image598.wmf"/><Relationship Id="rId6" Type="http://schemas.openxmlformats.org/officeDocument/2006/relationships/image" Target="../media/image603.wmf"/><Relationship Id="rId5" Type="http://schemas.openxmlformats.org/officeDocument/2006/relationships/image" Target="../media/image602.wmf"/><Relationship Id="rId4" Type="http://schemas.openxmlformats.org/officeDocument/2006/relationships/image" Target="../media/image601.wmf"/><Relationship Id="rId9" Type="http://schemas.openxmlformats.org/officeDocument/2006/relationships/image" Target="../media/image606.wmf"/></Relationships>
</file>

<file path=ppt/drawings/_rels/vmlDrawing7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4.wmf"/><Relationship Id="rId13" Type="http://schemas.openxmlformats.org/officeDocument/2006/relationships/image" Target="../media/image619.wmf"/><Relationship Id="rId3" Type="http://schemas.openxmlformats.org/officeDocument/2006/relationships/image" Target="../media/image609.wmf"/><Relationship Id="rId7" Type="http://schemas.openxmlformats.org/officeDocument/2006/relationships/image" Target="../media/image613.wmf"/><Relationship Id="rId12" Type="http://schemas.openxmlformats.org/officeDocument/2006/relationships/image" Target="../media/image618.wmf"/><Relationship Id="rId2" Type="http://schemas.openxmlformats.org/officeDocument/2006/relationships/image" Target="../media/image608.wmf"/><Relationship Id="rId16" Type="http://schemas.openxmlformats.org/officeDocument/2006/relationships/image" Target="../media/image622.wmf"/><Relationship Id="rId1" Type="http://schemas.openxmlformats.org/officeDocument/2006/relationships/image" Target="../media/image607.wmf"/><Relationship Id="rId6" Type="http://schemas.openxmlformats.org/officeDocument/2006/relationships/image" Target="../media/image612.wmf"/><Relationship Id="rId11" Type="http://schemas.openxmlformats.org/officeDocument/2006/relationships/image" Target="../media/image617.wmf"/><Relationship Id="rId5" Type="http://schemas.openxmlformats.org/officeDocument/2006/relationships/image" Target="../media/image611.wmf"/><Relationship Id="rId15" Type="http://schemas.openxmlformats.org/officeDocument/2006/relationships/image" Target="../media/image621.wmf"/><Relationship Id="rId10" Type="http://schemas.openxmlformats.org/officeDocument/2006/relationships/image" Target="../media/image616.wmf"/><Relationship Id="rId4" Type="http://schemas.openxmlformats.org/officeDocument/2006/relationships/image" Target="../media/image610.wmf"/><Relationship Id="rId9" Type="http://schemas.openxmlformats.org/officeDocument/2006/relationships/image" Target="../media/image615.wmf"/><Relationship Id="rId14" Type="http://schemas.openxmlformats.org/officeDocument/2006/relationships/image" Target="../media/image620.wmf"/></Relationships>
</file>

<file path=ppt/drawings/_rels/vmlDrawing8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wmf"/><Relationship Id="rId13" Type="http://schemas.openxmlformats.org/officeDocument/2006/relationships/image" Target="../media/image635.wmf"/><Relationship Id="rId3" Type="http://schemas.openxmlformats.org/officeDocument/2006/relationships/image" Target="../media/image625.wmf"/><Relationship Id="rId7" Type="http://schemas.openxmlformats.org/officeDocument/2006/relationships/image" Target="../media/image629.wmf"/><Relationship Id="rId12" Type="http://schemas.openxmlformats.org/officeDocument/2006/relationships/image" Target="../media/image634.wmf"/><Relationship Id="rId2" Type="http://schemas.openxmlformats.org/officeDocument/2006/relationships/image" Target="../media/image624.wmf"/><Relationship Id="rId1" Type="http://schemas.openxmlformats.org/officeDocument/2006/relationships/image" Target="../media/image623.wmf"/><Relationship Id="rId6" Type="http://schemas.openxmlformats.org/officeDocument/2006/relationships/image" Target="../media/image628.wmf"/><Relationship Id="rId11" Type="http://schemas.openxmlformats.org/officeDocument/2006/relationships/image" Target="../media/image633.wmf"/><Relationship Id="rId5" Type="http://schemas.openxmlformats.org/officeDocument/2006/relationships/image" Target="../media/image627.wmf"/><Relationship Id="rId10" Type="http://schemas.openxmlformats.org/officeDocument/2006/relationships/image" Target="../media/image632.wmf"/><Relationship Id="rId4" Type="http://schemas.openxmlformats.org/officeDocument/2006/relationships/image" Target="../media/image626.wmf"/><Relationship Id="rId9" Type="http://schemas.openxmlformats.org/officeDocument/2006/relationships/image" Target="../media/image631.w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8.wmf"/><Relationship Id="rId2" Type="http://schemas.openxmlformats.org/officeDocument/2006/relationships/image" Target="../media/image637.wmf"/><Relationship Id="rId1" Type="http://schemas.openxmlformats.org/officeDocument/2006/relationships/image" Target="../media/image636.wmf"/><Relationship Id="rId4" Type="http://schemas.openxmlformats.org/officeDocument/2006/relationships/image" Target="../media/image639.w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2.wmf"/><Relationship Id="rId1" Type="http://schemas.openxmlformats.org/officeDocument/2006/relationships/image" Target="../media/image641.wmf"/></Relationships>
</file>

<file path=ppt/drawings/_rels/vmlDrawing8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6.wmf"/><Relationship Id="rId2" Type="http://schemas.openxmlformats.org/officeDocument/2006/relationships/image" Target="../media/image645.wmf"/><Relationship Id="rId1" Type="http://schemas.openxmlformats.org/officeDocument/2006/relationships/image" Target="../media/image644.w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8.wmf"/></Relationships>
</file>

<file path=ppt/drawings/_rels/vmlDrawing8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8.wmf"/><Relationship Id="rId3" Type="http://schemas.openxmlformats.org/officeDocument/2006/relationships/image" Target="../media/image653.wmf"/><Relationship Id="rId7" Type="http://schemas.openxmlformats.org/officeDocument/2006/relationships/image" Target="../media/image657.wmf"/><Relationship Id="rId2" Type="http://schemas.openxmlformats.org/officeDocument/2006/relationships/image" Target="../media/image652.wmf"/><Relationship Id="rId1" Type="http://schemas.openxmlformats.org/officeDocument/2006/relationships/image" Target="../media/image651.wmf"/><Relationship Id="rId6" Type="http://schemas.openxmlformats.org/officeDocument/2006/relationships/image" Target="../media/image656.wmf"/><Relationship Id="rId11" Type="http://schemas.openxmlformats.org/officeDocument/2006/relationships/image" Target="../media/image661.wmf"/><Relationship Id="rId5" Type="http://schemas.openxmlformats.org/officeDocument/2006/relationships/image" Target="../media/image655.wmf"/><Relationship Id="rId10" Type="http://schemas.openxmlformats.org/officeDocument/2006/relationships/image" Target="../media/image660.wmf"/><Relationship Id="rId4" Type="http://schemas.openxmlformats.org/officeDocument/2006/relationships/image" Target="../media/image654.wmf"/><Relationship Id="rId9" Type="http://schemas.openxmlformats.org/officeDocument/2006/relationships/image" Target="../media/image659.wmf"/></Relationships>
</file>

<file path=ppt/drawings/_rels/vmlDrawing8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wmf"/><Relationship Id="rId2" Type="http://schemas.openxmlformats.org/officeDocument/2006/relationships/image" Target="../media/image663.wmf"/><Relationship Id="rId1" Type="http://schemas.openxmlformats.org/officeDocument/2006/relationships/image" Target="../media/image662.wmf"/><Relationship Id="rId5" Type="http://schemas.openxmlformats.org/officeDocument/2006/relationships/image" Target="../media/image666.wmf"/><Relationship Id="rId4" Type="http://schemas.openxmlformats.org/officeDocument/2006/relationships/image" Target="../media/image665.wmf"/></Relationships>
</file>

<file path=ppt/drawings/_rels/vmlDrawing8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2.wmf"/><Relationship Id="rId2" Type="http://schemas.openxmlformats.org/officeDocument/2006/relationships/image" Target="../media/image671.wmf"/><Relationship Id="rId1" Type="http://schemas.openxmlformats.org/officeDocument/2006/relationships/image" Target="../media/image67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43691D-8BE2-47B1-92A0-12765AB23F17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130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595E00-9B7C-4C4F-8E31-154FF93D28F0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76473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charset="-122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9AF3A-756F-4BD4-BB15-FF5304542851}" type="slidenum">
              <a:rPr lang="zh-CN" altLang="en-US"/>
              <a:pPr/>
              <a:t>1</a:t>
            </a:fld>
            <a:endParaRPr lang="en-US" altLang="zh-CN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zh-CN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zh-CN" alt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altLang="zh-CN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200"/>
            </a:lvl1pPr>
          </a:lstStyle>
          <a:p>
            <a:fld id="{200893B7-1D82-467B-9C46-225A6BAA7E0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234000"/>
            <a:ext cx="8496944" cy="648072"/>
          </a:xfrm>
        </p:spPr>
        <p:txBody>
          <a:bodyPr/>
          <a:lstStyle>
            <a:lvl1pPr algn="l">
              <a:defRPr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559501"/>
          </a:xfrm>
        </p:spPr>
        <p:txBody>
          <a:bodyPr/>
          <a:lstStyle>
            <a:lvl1pPr marL="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1pPr>
            <a:lvl2pPr marL="4572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2pPr>
            <a:lvl3pPr marL="9144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3pPr>
            <a:lvl4pPr marL="13716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4pPr>
            <a:lvl5pPr marL="1828800" indent="0">
              <a:lnSpc>
                <a:spcPts val="2800"/>
              </a:lnSpc>
              <a:buFontTx/>
              <a:buNone/>
              <a:defRPr sz="2400" b="1">
                <a:latin typeface="Times New Roman" pitchFamily="18" charset="0"/>
                <a:ea typeface="標楷體" pitchFamily="65" charset="-120"/>
                <a:cs typeface="Times New Roman" pitchFamily="18" charset="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1D0DB-FF96-4688-9377-3DF6242CB9F2}" type="slidenum">
              <a:rPr lang="zh-CN" altLang="en-US"/>
              <a:pPr/>
              <a:t>‹#›</a:t>
            </a:fld>
            <a:endParaRPr lang="en-US" altLang="zh-CN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453336"/>
            <a:ext cx="1371125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D:\MEDIA\OFFICE14\Lines\j0115876.gif"/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51597"/>
            <a:ext cx="8784976" cy="12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66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958C8-5177-4400-AE1B-0635546AD40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1407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1C551-77AF-4CB5-82DA-181B49705F4E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0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9C00D-16CA-46E5-8661-B86090AA3E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54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1576B-7372-40F2-8784-323B7B2C9FBA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5788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CB27B-5A45-4BC4-9233-C90DC8973C55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067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C4040-6E78-4A18-93C9-C229D9412E0C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75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93022-312D-4BC3-AEDE-7217C081D67B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6056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B9EE9-3C41-48B6-BDDE-B2468508C2D3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676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98D66-F199-4E82-A141-2724DDDADF62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5730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pitchFamily="34" charset="0"/>
              </a:defRPr>
            </a:lvl1pPr>
          </a:lstStyle>
          <a:p>
            <a:fld id="{FAA5B55B-55E8-405B-AA12-92B2F06C7331}" type="slidenum">
              <a:rPr lang="zh-CN" altLang="en-US"/>
              <a:pPr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宋体" charset="-122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3" Type="http://schemas.openxmlformats.org/officeDocument/2006/relationships/image" Target="../media/image10.png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7.wmf"/><Relationship Id="rId26" Type="http://schemas.openxmlformats.org/officeDocument/2006/relationships/image" Target="../media/image13.wmf"/><Relationship Id="rId3" Type="http://schemas.openxmlformats.org/officeDocument/2006/relationships/oleObject" Target="../embeddings/oleObject19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26.bin"/><Relationship Id="rId25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20" Type="http://schemas.openxmlformats.org/officeDocument/2006/relationships/oleObject" Target="../embeddings/oleObject28.bin"/><Relationship Id="rId29" Type="http://schemas.openxmlformats.org/officeDocument/2006/relationships/oleObject" Target="../embeddings/oleObject34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3.bin"/><Relationship Id="rId24" Type="http://schemas.openxmlformats.org/officeDocument/2006/relationships/oleObject" Target="../embeddings/oleObject31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23" Type="http://schemas.openxmlformats.org/officeDocument/2006/relationships/oleObject" Target="../embeddings/oleObject30.bin"/><Relationship Id="rId28" Type="http://schemas.openxmlformats.org/officeDocument/2006/relationships/image" Target="../media/image24.wmf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27.bin"/><Relationship Id="rId31" Type="http://schemas.openxmlformats.org/officeDocument/2006/relationships/image" Target="../media/image25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1.wmf"/><Relationship Id="rId22" Type="http://schemas.openxmlformats.org/officeDocument/2006/relationships/image" Target="../media/image23.wmf"/><Relationship Id="rId27" Type="http://schemas.openxmlformats.org/officeDocument/2006/relationships/oleObject" Target="../embeddings/oleObject33.bin"/><Relationship Id="rId30" Type="http://schemas.openxmlformats.org/officeDocument/2006/relationships/oleObject" Target="../embeddings/oleObject3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26.png"/><Relationship Id="rId4" Type="http://schemas.openxmlformats.org/officeDocument/2006/relationships/image" Target="../media/image7.wmf"/><Relationship Id="rId9" Type="http://schemas.openxmlformats.org/officeDocument/2006/relationships/oleObject" Target="../embeddings/oleObject40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15.wmf"/><Relationship Id="rId1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3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38.png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3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44.wmf"/><Relationship Id="rId3" Type="http://schemas.openxmlformats.org/officeDocument/2006/relationships/oleObject" Target="../embeddings/oleObject52.bin"/><Relationship Id="rId21" Type="http://schemas.openxmlformats.org/officeDocument/2006/relationships/oleObject" Target="../embeddings/oleObject61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.wmf"/><Relationship Id="rId20" Type="http://schemas.openxmlformats.org/officeDocument/2006/relationships/image" Target="../media/image4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60.bin"/><Relationship Id="rId4" Type="http://schemas.openxmlformats.org/officeDocument/2006/relationships/image" Target="../media/image39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42.wmf"/><Relationship Id="rId22" Type="http://schemas.openxmlformats.org/officeDocument/2006/relationships/image" Target="../media/image4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67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51.wmf"/><Relationship Id="rId17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image" Target="../media/image53.png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5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5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75.bin"/><Relationship Id="rId18" Type="http://schemas.openxmlformats.org/officeDocument/2006/relationships/image" Target="../media/image65.wmf"/><Relationship Id="rId26" Type="http://schemas.openxmlformats.org/officeDocument/2006/relationships/image" Target="../media/image68.wmf"/><Relationship Id="rId3" Type="http://schemas.openxmlformats.org/officeDocument/2006/relationships/oleObject" Target="../embeddings/oleObject70.bin"/><Relationship Id="rId21" Type="http://schemas.openxmlformats.org/officeDocument/2006/relationships/oleObject" Target="../embeddings/oleObject79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77.bin"/><Relationship Id="rId25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.wmf"/><Relationship Id="rId20" Type="http://schemas.openxmlformats.org/officeDocument/2006/relationships/image" Target="../media/image66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74.bin"/><Relationship Id="rId24" Type="http://schemas.openxmlformats.org/officeDocument/2006/relationships/image" Target="../media/image7.wmf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6.bin"/><Relationship Id="rId23" Type="http://schemas.openxmlformats.org/officeDocument/2006/relationships/oleObject" Target="../embeddings/oleObject80.bin"/><Relationship Id="rId10" Type="http://schemas.openxmlformats.org/officeDocument/2006/relationships/image" Target="../media/image61.wmf"/><Relationship Id="rId19" Type="http://schemas.openxmlformats.org/officeDocument/2006/relationships/oleObject" Target="../embeddings/oleObject78.bin"/><Relationship Id="rId4" Type="http://schemas.openxmlformats.org/officeDocument/2006/relationships/image" Target="../media/image58.w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63.wmf"/><Relationship Id="rId22" Type="http://schemas.openxmlformats.org/officeDocument/2006/relationships/image" Target="../media/image67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wmf"/><Relationship Id="rId18" Type="http://schemas.openxmlformats.org/officeDocument/2006/relationships/oleObject" Target="../embeddings/oleObject90.bin"/><Relationship Id="rId26" Type="http://schemas.openxmlformats.org/officeDocument/2006/relationships/oleObject" Target="../embeddings/oleObject94.bin"/><Relationship Id="rId3" Type="http://schemas.openxmlformats.org/officeDocument/2006/relationships/oleObject" Target="../embeddings/oleObject82.bin"/><Relationship Id="rId21" Type="http://schemas.openxmlformats.org/officeDocument/2006/relationships/image" Target="../media/image77.wmf"/><Relationship Id="rId34" Type="http://schemas.openxmlformats.org/officeDocument/2006/relationships/oleObject" Target="../embeddings/oleObject99.bin"/><Relationship Id="rId7" Type="http://schemas.openxmlformats.org/officeDocument/2006/relationships/oleObject" Target="../embeddings/oleObject84.bin"/><Relationship Id="rId12" Type="http://schemas.openxmlformats.org/officeDocument/2006/relationships/oleObject" Target="../embeddings/oleObject87.bin"/><Relationship Id="rId17" Type="http://schemas.openxmlformats.org/officeDocument/2006/relationships/image" Target="../media/image75.wmf"/><Relationship Id="rId25" Type="http://schemas.openxmlformats.org/officeDocument/2006/relationships/image" Target="../media/image79.wmf"/><Relationship Id="rId3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9.bin"/><Relationship Id="rId20" Type="http://schemas.openxmlformats.org/officeDocument/2006/relationships/oleObject" Target="../embeddings/oleObject91.bin"/><Relationship Id="rId29" Type="http://schemas.openxmlformats.org/officeDocument/2006/relationships/image" Target="../media/image81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0.wmf"/><Relationship Id="rId11" Type="http://schemas.openxmlformats.org/officeDocument/2006/relationships/image" Target="../media/image72.wmf"/><Relationship Id="rId24" Type="http://schemas.openxmlformats.org/officeDocument/2006/relationships/oleObject" Target="../embeddings/oleObject93.bin"/><Relationship Id="rId32" Type="http://schemas.openxmlformats.org/officeDocument/2006/relationships/image" Target="../media/image82.wmf"/><Relationship Id="rId5" Type="http://schemas.openxmlformats.org/officeDocument/2006/relationships/oleObject" Target="../embeddings/oleObject83.bin"/><Relationship Id="rId15" Type="http://schemas.openxmlformats.org/officeDocument/2006/relationships/image" Target="../media/image74.wmf"/><Relationship Id="rId23" Type="http://schemas.openxmlformats.org/officeDocument/2006/relationships/image" Target="../media/image78.wmf"/><Relationship Id="rId28" Type="http://schemas.openxmlformats.org/officeDocument/2006/relationships/oleObject" Target="../embeddings/oleObject95.bin"/><Relationship Id="rId10" Type="http://schemas.openxmlformats.org/officeDocument/2006/relationships/oleObject" Target="../embeddings/oleObject86.bin"/><Relationship Id="rId19" Type="http://schemas.openxmlformats.org/officeDocument/2006/relationships/image" Target="../media/image76.wmf"/><Relationship Id="rId31" Type="http://schemas.openxmlformats.org/officeDocument/2006/relationships/oleObject" Target="../embeddings/oleObject97.bin"/><Relationship Id="rId4" Type="http://schemas.openxmlformats.org/officeDocument/2006/relationships/image" Target="../media/image69.wmf"/><Relationship Id="rId9" Type="http://schemas.openxmlformats.org/officeDocument/2006/relationships/image" Target="../media/image71.wmf"/><Relationship Id="rId14" Type="http://schemas.openxmlformats.org/officeDocument/2006/relationships/oleObject" Target="../embeddings/oleObject88.bin"/><Relationship Id="rId22" Type="http://schemas.openxmlformats.org/officeDocument/2006/relationships/oleObject" Target="../embeddings/oleObject92.bin"/><Relationship Id="rId27" Type="http://schemas.openxmlformats.org/officeDocument/2006/relationships/image" Target="../media/image80.wmf"/><Relationship Id="rId30" Type="http://schemas.openxmlformats.org/officeDocument/2006/relationships/oleObject" Target="../embeddings/oleObject96.bin"/><Relationship Id="rId8" Type="http://schemas.openxmlformats.org/officeDocument/2006/relationships/oleObject" Target="../embeddings/oleObject8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82.wmf"/><Relationship Id="rId18" Type="http://schemas.openxmlformats.org/officeDocument/2006/relationships/oleObject" Target="../embeddings/oleObject108.bin"/><Relationship Id="rId26" Type="http://schemas.openxmlformats.org/officeDocument/2006/relationships/oleObject" Target="../embeddings/oleObject113.bin"/><Relationship Id="rId3" Type="http://schemas.openxmlformats.org/officeDocument/2006/relationships/oleObject" Target="../embeddings/oleObject100.bin"/><Relationship Id="rId21" Type="http://schemas.openxmlformats.org/officeDocument/2006/relationships/image" Target="../media/image88.wmf"/><Relationship Id="rId7" Type="http://schemas.openxmlformats.org/officeDocument/2006/relationships/oleObject" Target="../embeddings/oleObject102.bin"/><Relationship Id="rId12" Type="http://schemas.openxmlformats.org/officeDocument/2006/relationships/oleObject" Target="../embeddings/oleObject105.bin"/><Relationship Id="rId17" Type="http://schemas.openxmlformats.org/officeDocument/2006/relationships/image" Target="../media/image69.wmf"/><Relationship Id="rId25" Type="http://schemas.openxmlformats.org/officeDocument/2006/relationships/image" Target="../media/image8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7.bin"/><Relationship Id="rId20" Type="http://schemas.openxmlformats.org/officeDocument/2006/relationships/oleObject" Target="../embeddings/oleObject109.bin"/><Relationship Id="rId29" Type="http://schemas.openxmlformats.org/officeDocument/2006/relationships/image" Target="../media/image91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104.bin"/><Relationship Id="rId24" Type="http://schemas.openxmlformats.org/officeDocument/2006/relationships/oleObject" Target="../embeddings/oleObject112.bin"/><Relationship Id="rId5" Type="http://schemas.openxmlformats.org/officeDocument/2006/relationships/oleObject" Target="../embeddings/oleObject101.bin"/><Relationship Id="rId15" Type="http://schemas.openxmlformats.org/officeDocument/2006/relationships/image" Target="../media/image86.wmf"/><Relationship Id="rId23" Type="http://schemas.openxmlformats.org/officeDocument/2006/relationships/oleObject" Target="../embeddings/oleObject111.bin"/><Relationship Id="rId28" Type="http://schemas.openxmlformats.org/officeDocument/2006/relationships/oleObject" Target="../embeddings/oleObject114.bin"/><Relationship Id="rId10" Type="http://schemas.openxmlformats.org/officeDocument/2006/relationships/image" Target="../media/image85.wmf"/><Relationship Id="rId19" Type="http://schemas.openxmlformats.org/officeDocument/2006/relationships/image" Target="../media/image87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103.bin"/><Relationship Id="rId14" Type="http://schemas.openxmlformats.org/officeDocument/2006/relationships/oleObject" Target="../embeddings/oleObject106.bin"/><Relationship Id="rId22" Type="http://schemas.openxmlformats.org/officeDocument/2006/relationships/oleObject" Target="../embeddings/oleObject110.bin"/><Relationship Id="rId27" Type="http://schemas.openxmlformats.org/officeDocument/2006/relationships/image" Target="../media/image9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image" Target="../media/image96.png"/><Relationship Id="rId7" Type="http://schemas.openxmlformats.org/officeDocument/2006/relationships/image" Target="../media/image93.wmf"/><Relationship Id="rId12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16.bin"/><Relationship Id="rId11" Type="http://schemas.openxmlformats.org/officeDocument/2006/relationships/image" Target="../media/image95.wmf"/><Relationship Id="rId5" Type="http://schemas.openxmlformats.org/officeDocument/2006/relationships/image" Target="../media/image92.wmf"/><Relationship Id="rId10" Type="http://schemas.openxmlformats.org/officeDocument/2006/relationships/oleObject" Target="../embeddings/oleObject118.bin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9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124.bin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2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123.bin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25.bin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122.bin"/><Relationship Id="rId1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131.bin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12" Type="http://schemas.openxmlformats.org/officeDocument/2006/relationships/image" Target="../media/image10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9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30.bin"/><Relationship Id="rId5" Type="http://schemas.openxmlformats.org/officeDocument/2006/relationships/oleObject" Target="../embeddings/oleObject127.bin"/><Relationship Id="rId15" Type="http://schemas.openxmlformats.org/officeDocument/2006/relationships/oleObject" Target="../embeddings/oleObject132.bin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29.bin"/><Relationship Id="rId14" Type="http://schemas.openxmlformats.org/officeDocument/2006/relationships/image" Target="../media/image10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10.wmf"/><Relationship Id="rId9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2.bin"/><Relationship Id="rId18" Type="http://schemas.openxmlformats.org/officeDocument/2006/relationships/image" Target="../media/image120.wmf"/><Relationship Id="rId26" Type="http://schemas.openxmlformats.org/officeDocument/2006/relationships/oleObject" Target="../embeddings/oleObject149.bin"/><Relationship Id="rId39" Type="http://schemas.openxmlformats.org/officeDocument/2006/relationships/image" Target="../media/image129.wmf"/><Relationship Id="rId21" Type="http://schemas.openxmlformats.org/officeDocument/2006/relationships/oleObject" Target="../embeddings/oleObject146.bin"/><Relationship Id="rId34" Type="http://schemas.openxmlformats.org/officeDocument/2006/relationships/image" Target="../media/image127.wmf"/><Relationship Id="rId7" Type="http://schemas.openxmlformats.org/officeDocument/2006/relationships/image" Target="../media/image115.wmf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44.bin"/><Relationship Id="rId25" Type="http://schemas.openxmlformats.org/officeDocument/2006/relationships/image" Target="../media/image123.wmf"/><Relationship Id="rId33" Type="http://schemas.openxmlformats.org/officeDocument/2006/relationships/oleObject" Target="../embeddings/oleObject153.bin"/><Relationship Id="rId38" Type="http://schemas.openxmlformats.org/officeDocument/2006/relationships/oleObject" Target="../embeddings/oleObject15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29" Type="http://schemas.openxmlformats.org/officeDocument/2006/relationships/image" Target="../media/image125.w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38.bin"/><Relationship Id="rId11" Type="http://schemas.openxmlformats.org/officeDocument/2006/relationships/oleObject" Target="../embeddings/oleObject141.bin"/><Relationship Id="rId24" Type="http://schemas.openxmlformats.org/officeDocument/2006/relationships/oleObject" Target="../embeddings/oleObject148.bin"/><Relationship Id="rId32" Type="http://schemas.openxmlformats.org/officeDocument/2006/relationships/image" Target="../media/image126.wmf"/><Relationship Id="rId37" Type="http://schemas.openxmlformats.org/officeDocument/2006/relationships/image" Target="../media/image128.wmf"/><Relationship Id="rId5" Type="http://schemas.openxmlformats.org/officeDocument/2006/relationships/oleObject" Target="../embeddings/oleObject137.bin"/><Relationship Id="rId15" Type="http://schemas.openxmlformats.org/officeDocument/2006/relationships/oleObject" Target="../embeddings/oleObject143.bin"/><Relationship Id="rId23" Type="http://schemas.openxmlformats.org/officeDocument/2006/relationships/image" Target="../media/image122.wmf"/><Relationship Id="rId28" Type="http://schemas.openxmlformats.org/officeDocument/2006/relationships/oleObject" Target="../embeddings/oleObject150.bin"/><Relationship Id="rId36" Type="http://schemas.openxmlformats.org/officeDocument/2006/relationships/oleObject" Target="../embeddings/oleObject155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45.bin"/><Relationship Id="rId31" Type="http://schemas.openxmlformats.org/officeDocument/2006/relationships/oleObject" Target="../embeddings/oleObject152.bin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140.bin"/><Relationship Id="rId14" Type="http://schemas.openxmlformats.org/officeDocument/2006/relationships/image" Target="../media/image118.wmf"/><Relationship Id="rId22" Type="http://schemas.openxmlformats.org/officeDocument/2006/relationships/oleObject" Target="../embeddings/oleObject147.bin"/><Relationship Id="rId27" Type="http://schemas.openxmlformats.org/officeDocument/2006/relationships/image" Target="../media/image124.wmf"/><Relationship Id="rId30" Type="http://schemas.openxmlformats.org/officeDocument/2006/relationships/oleObject" Target="../embeddings/oleObject151.bin"/><Relationship Id="rId35" Type="http://schemas.openxmlformats.org/officeDocument/2006/relationships/oleObject" Target="../embeddings/oleObject154.bin"/><Relationship Id="rId8" Type="http://schemas.openxmlformats.org/officeDocument/2006/relationships/oleObject" Target="../embeddings/oleObject139.bin"/><Relationship Id="rId3" Type="http://schemas.openxmlformats.org/officeDocument/2006/relationships/oleObject" Target="../embeddings/oleObject13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7.bin"/><Relationship Id="rId7" Type="http://schemas.openxmlformats.org/officeDocument/2006/relationships/image" Target="../media/image1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2.wmf"/><Relationship Id="rId5" Type="http://schemas.openxmlformats.org/officeDocument/2006/relationships/oleObject" Target="../embeddings/oleObject158.bin"/><Relationship Id="rId4" Type="http://schemas.openxmlformats.org/officeDocument/2006/relationships/image" Target="../media/image131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13" Type="http://schemas.openxmlformats.org/officeDocument/2006/relationships/image" Target="../media/image142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12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39.wmf"/><Relationship Id="rId11" Type="http://schemas.openxmlformats.org/officeDocument/2006/relationships/image" Target="../media/image141.wmf"/><Relationship Id="rId5" Type="http://schemas.openxmlformats.org/officeDocument/2006/relationships/oleObject" Target="../embeddings/oleObject160.bin"/><Relationship Id="rId15" Type="http://schemas.openxmlformats.org/officeDocument/2006/relationships/image" Target="../media/image143.wmf"/><Relationship Id="rId10" Type="http://schemas.openxmlformats.org/officeDocument/2006/relationships/oleObject" Target="../embeddings/oleObject163.bin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62.bin"/><Relationship Id="rId14" Type="http://schemas.openxmlformats.org/officeDocument/2006/relationships/oleObject" Target="../embeddings/oleObject165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8.bin"/><Relationship Id="rId13" Type="http://schemas.openxmlformats.org/officeDocument/2006/relationships/image" Target="../media/image148.wmf"/><Relationship Id="rId3" Type="http://schemas.openxmlformats.org/officeDocument/2006/relationships/image" Target="../media/image149.png"/><Relationship Id="rId7" Type="http://schemas.openxmlformats.org/officeDocument/2006/relationships/image" Target="../media/image145.wmf"/><Relationship Id="rId12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67.bin"/><Relationship Id="rId11" Type="http://schemas.openxmlformats.org/officeDocument/2006/relationships/image" Target="../media/image147.wmf"/><Relationship Id="rId5" Type="http://schemas.openxmlformats.org/officeDocument/2006/relationships/image" Target="../media/image144.wmf"/><Relationship Id="rId10" Type="http://schemas.openxmlformats.org/officeDocument/2006/relationships/oleObject" Target="../embeddings/oleObject169.bin"/><Relationship Id="rId4" Type="http://schemas.openxmlformats.org/officeDocument/2006/relationships/oleObject" Target="../embeddings/oleObject166.bin"/><Relationship Id="rId9" Type="http://schemas.openxmlformats.org/officeDocument/2006/relationships/image" Target="../media/image14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wmf"/><Relationship Id="rId13" Type="http://schemas.openxmlformats.org/officeDocument/2006/relationships/oleObject" Target="../embeddings/oleObject176.bin"/><Relationship Id="rId18" Type="http://schemas.openxmlformats.org/officeDocument/2006/relationships/image" Target="../media/image157.wmf"/><Relationship Id="rId3" Type="http://schemas.openxmlformats.org/officeDocument/2006/relationships/oleObject" Target="../embeddings/oleObject171.bin"/><Relationship Id="rId7" Type="http://schemas.openxmlformats.org/officeDocument/2006/relationships/oleObject" Target="../embeddings/oleObject173.bin"/><Relationship Id="rId12" Type="http://schemas.openxmlformats.org/officeDocument/2006/relationships/image" Target="../media/image154.wmf"/><Relationship Id="rId17" Type="http://schemas.openxmlformats.org/officeDocument/2006/relationships/oleObject" Target="../embeddings/oleObject17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6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51.wmf"/><Relationship Id="rId11" Type="http://schemas.openxmlformats.org/officeDocument/2006/relationships/oleObject" Target="../embeddings/oleObject175.bin"/><Relationship Id="rId5" Type="http://schemas.openxmlformats.org/officeDocument/2006/relationships/oleObject" Target="../embeddings/oleObject172.bin"/><Relationship Id="rId15" Type="http://schemas.openxmlformats.org/officeDocument/2006/relationships/oleObject" Target="../embeddings/oleObject177.bin"/><Relationship Id="rId10" Type="http://schemas.openxmlformats.org/officeDocument/2006/relationships/image" Target="../media/image153.wmf"/><Relationship Id="rId4" Type="http://schemas.openxmlformats.org/officeDocument/2006/relationships/image" Target="../media/image150.wmf"/><Relationship Id="rId9" Type="http://schemas.openxmlformats.org/officeDocument/2006/relationships/oleObject" Target="../embeddings/oleObject174.bin"/><Relationship Id="rId14" Type="http://schemas.openxmlformats.org/officeDocument/2006/relationships/image" Target="../media/image15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13" Type="http://schemas.openxmlformats.org/officeDocument/2006/relationships/oleObject" Target="../embeddings/oleObject184.bin"/><Relationship Id="rId3" Type="http://schemas.openxmlformats.org/officeDocument/2006/relationships/oleObject" Target="../embeddings/oleObject179.bin"/><Relationship Id="rId7" Type="http://schemas.openxmlformats.org/officeDocument/2006/relationships/oleObject" Target="../embeddings/oleObject181.bin"/><Relationship Id="rId12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59.wmf"/><Relationship Id="rId11" Type="http://schemas.openxmlformats.org/officeDocument/2006/relationships/oleObject" Target="../embeddings/oleObject183.bin"/><Relationship Id="rId5" Type="http://schemas.openxmlformats.org/officeDocument/2006/relationships/oleObject" Target="../embeddings/oleObject180.bin"/><Relationship Id="rId15" Type="http://schemas.openxmlformats.org/officeDocument/2006/relationships/image" Target="../media/image164.png"/><Relationship Id="rId10" Type="http://schemas.openxmlformats.org/officeDocument/2006/relationships/image" Target="../media/image161.wmf"/><Relationship Id="rId4" Type="http://schemas.openxmlformats.org/officeDocument/2006/relationships/image" Target="../media/image158.wmf"/><Relationship Id="rId9" Type="http://schemas.openxmlformats.org/officeDocument/2006/relationships/oleObject" Target="../embeddings/oleObject182.bin"/><Relationship Id="rId14" Type="http://schemas.openxmlformats.org/officeDocument/2006/relationships/image" Target="../media/image16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13" Type="http://schemas.openxmlformats.org/officeDocument/2006/relationships/oleObject" Target="../embeddings/oleObject190.bin"/><Relationship Id="rId18" Type="http://schemas.openxmlformats.org/officeDocument/2006/relationships/image" Target="../media/image173.wmf"/><Relationship Id="rId3" Type="http://schemas.openxmlformats.org/officeDocument/2006/relationships/oleObject" Target="../embeddings/oleObject185.bin"/><Relationship Id="rId21" Type="http://schemas.openxmlformats.org/officeDocument/2006/relationships/oleObject" Target="../embeddings/oleObject194.bin"/><Relationship Id="rId7" Type="http://schemas.openxmlformats.org/officeDocument/2006/relationships/oleObject" Target="../embeddings/oleObject187.bin"/><Relationship Id="rId12" Type="http://schemas.openxmlformats.org/officeDocument/2006/relationships/image" Target="../media/image170.wmf"/><Relationship Id="rId17" Type="http://schemas.openxmlformats.org/officeDocument/2006/relationships/oleObject" Target="../embeddings/oleObject19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2.wmf"/><Relationship Id="rId20" Type="http://schemas.openxmlformats.org/officeDocument/2006/relationships/image" Target="../media/image174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7.wmf"/><Relationship Id="rId11" Type="http://schemas.openxmlformats.org/officeDocument/2006/relationships/oleObject" Target="../embeddings/oleObject189.bin"/><Relationship Id="rId5" Type="http://schemas.openxmlformats.org/officeDocument/2006/relationships/oleObject" Target="../embeddings/oleObject186.bin"/><Relationship Id="rId15" Type="http://schemas.openxmlformats.org/officeDocument/2006/relationships/oleObject" Target="../embeddings/oleObject191.bin"/><Relationship Id="rId23" Type="http://schemas.openxmlformats.org/officeDocument/2006/relationships/oleObject" Target="../embeddings/oleObject195.bin"/><Relationship Id="rId10" Type="http://schemas.openxmlformats.org/officeDocument/2006/relationships/image" Target="../media/image169.wmf"/><Relationship Id="rId19" Type="http://schemas.openxmlformats.org/officeDocument/2006/relationships/oleObject" Target="../embeddings/oleObject193.bin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88.bin"/><Relationship Id="rId14" Type="http://schemas.openxmlformats.org/officeDocument/2006/relationships/image" Target="../media/image171.wmf"/><Relationship Id="rId22" Type="http://schemas.openxmlformats.org/officeDocument/2006/relationships/image" Target="../media/image17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96.bin"/><Relationship Id="rId7" Type="http://schemas.openxmlformats.org/officeDocument/2006/relationships/oleObject" Target="../embeddings/oleObject198.bin"/><Relationship Id="rId12" Type="http://schemas.openxmlformats.org/officeDocument/2006/relationships/image" Target="../media/image1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77.wmf"/><Relationship Id="rId11" Type="http://schemas.openxmlformats.org/officeDocument/2006/relationships/oleObject" Target="../embeddings/oleObject200.bin"/><Relationship Id="rId5" Type="http://schemas.openxmlformats.org/officeDocument/2006/relationships/oleObject" Target="../embeddings/oleObject197.bin"/><Relationship Id="rId10" Type="http://schemas.openxmlformats.org/officeDocument/2006/relationships/image" Target="../media/image178.wmf"/><Relationship Id="rId4" Type="http://schemas.openxmlformats.org/officeDocument/2006/relationships/image" Target="../media/image176.wmf"/><Relationship Id="rId9" Type="http://schemas.openxmlformats.org/officeDocument/2006/relationships/oleObject" Target="../embeddings/oleObject199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wmf"/><Relationship Id="rId13" Type="http://schemas.openxmlformats.org/officeDocument/2006/relationships/oleObject" Target="../embeddings/oleObject206.bin"/><Relationship Id="rId18" Type="http://schemas.openxmlformats.org/officeDocument/2006/relationships/image" Target="../media/image185.wmf"/><Relationship Id="rId3" Type="http://schemas.openxmlformats.org/officeDocument/2006/relationships/oleObject" Target="../embeddings/oleObject201.bin"/><Relationship Id="rId21" Type="http://schemas.openxmlformats.org/officeDocument/2006/relationships/oleObject" Target="../embeddings/oleObject210.bin"/><Relationship Id="rId7" Type="http://schemas.openxmlformats.org/officeDocument/2006/relationships/oleObject" Target="../embeddings/oleObject203.bin"/><Relationship Id="rId12" Type="http://schemas.openxmlformats.org/officeDocument/2006/relationships/image" Target="../media/image70.wmf"/><Relationship Id="rId17" Type="http://schemas.openxmlformats.org/officeDocument/2006/relationships/oleObject" Target="../embeddings/oleObject20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4.wmf"/><Relationship Id="rId20" Type="http://schemas.openxmlformats.org/officeDocument/2006/relationships/image" Target="../media/image186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81.wmf"/><Relationship Id="rId11" Type="http://schemas.openxmlformats.org/officeDocument/2006/relationships/oleObject" Target="../embeddings/oleObject205.bin"/><Relationship Id="rId24" Type="http://schemas.openxmlformats.org/officeDocument/2006/relationships/image" Target="../media/image188.wmf"/><Relationship Id="rId5" Type="http://schemas.openxmlformats.org/officeDocument/2006/relationships/oleObject" Target="../embeddings/oleObject202.bin"/><Relationship Id="rId15" Type="http://schemas.openxmlformats.org/officeDocument/2006/relationships/oleObject" Target="../embeddings/oleObject207.bin"/><Relationship Id="rId23" Type="http://schemas.openxmlformats.org/officeDocument/2006/relationships/oleObject" Target="../embeddings/oleObject211.bin"/><Relationship Id="rId10" Type="http://schemas.openxmlformats.org/officeDocument/2006/relationships/image" Target="../media/image183.wmf"/><Relationship Id="rId19" Type="http://schemas.openxmlformats.org/officeDocument/2006/relationships/oleObject" Target="../embeddings/oleObject209.bin"/><Relationship Id="rId4" Type="http://schemas.openxmlformats.org/officeDocument/2006/relationships/image" Target="../media/image180.wmf"/><Relationship Id="rId9" Type="http://schemas.openxmlformats.org/officeDocument/2006/relationships/oleObject" Target="../embeddings/oleObject204.bin"/><Relationship Id="rId14" Type="http://schemas.openxmlformats.org/officeDocument/2006/relationships/image" Target="../media/image83.wmf"/><Relationship Id="rId22" Type="http://schemas.openxmlformats.org/officeDocument/2006/relationships/image" Target="../media/image187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wmf"/><Relationship Id="rId13" Type="http://schemas.openxmlformats.org/officeDocument/2006/relationships/oleObject" Target="../embeddings/oleObject217.bin"/><Relationship Id="rId18" Type="http://schemas.openxmlformats.org/officeDocument/2006/relationships/image" Target="../media/image196.wmf"/><Relationship Id="rId26" Type="http://schemas.openxmlformats.org/officeDocument/2006/relationships/image" Target="../media/image200.wmf"/><Relationship Id="rId3" Type="http://schemas.openxmlformats.org/officeDocument/2006/relationships/oleObject" Target="../embeddings/oleObject212.bin"/><Relationship Id="rId21" Type="http://schemas.openxmlformats.org/officeDocument/2006/relationships/oleObject" Target="../embeddings/oleObject221.bin"/><Relationship Id="rId7" Type="http://schemas.openxmlformats.org/officeDocument/2006/relationships/oleObject" Target="../embeddings/oleObject214.bin"/><Relationship Id="rId12" Type="http://schemas.openxmlformats.org/officeDocument/2006/relationships/image" Target="../media/image193.wmf"/><Relationship Id="rId17" Type="http://schemas.openxmlformats.org/officeDocument/2006/relationships/oleObject" Target="../embeddings/oleObject219.bin"/><Relationship Id="rId25" Type="http://schemas.openxmlformats.org/officeDocument/2006/relationships/oleObject" Target="../embeddings/oleObject22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5.wmf"/><Relationship Id="rId20" Type="http://schemas.openxmlformats.org/officeDocument/2006/relationships/image" Target="../media/image197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90.wmf"/><Relationship Id="rId11" Type="http://schemas.openxmlformats.org/officeDocument/2006/relationships/oleObject" Target="../embeddings/oleObject216.bin"/><Relationship Id="rId24" Type="http://schemas.openxmlformats.org/officeDocument/2006/relationships/image" Target="../media/image199.wmf"/><Relationship Id="rId5" Type="http://schemas.openxmlformats.org/officeDocument/2006/relationships/oleObject" Target="../embeddings/oleObject213.bin"/><Relationship Id="rId15" Type="http://schemas.openxmlformats.org/officeDocument/2006/relationships/oleObject" Target="../embeddings/oleObject218.bin"/><Relationship Id="rId23" Type="http://schemas.openxmlformats.org/officeDocument/2006/relationships/oleObject" Target="../embeddings/oleObject222.bin"/><Relationship Id="rId10" Type="http://schemas.openxmlformats.org/officeDocument/2006/relationships/image" Target="../media/image192.wmf"/><Relationship Id="rId19" Type="http://schemas.openxmlformats.org/officeDocument/2006/relationships/oleObject" Target="../embeddings/oleObject220.bin"/><Relationship Id="rId4" Type="http://schemas.openxmlformats.org/officeDocument/2006/relationships/image" Target="../media/image189.wmf"/><Relationship Id="rId9" Type="http://schemas.openxmlformats.org/officeDocument/2006/relationships/oleObject" Target="../embeddings/oleObject215.bin"/><Relationship Id="rId14" Type="http://schemas.openxmlformats.org/officeDocument/2006/relationships/image" Target="../media/image194.wmf"/><Relationship Id="rId22" Type="http://schemas.openxmlformats.org/officeDocument/2006/relationships/image" Target="../media/image198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3" Type="http://schemas.openxmlformats.org/officeDocument/2006/relationships/oleObject" Target="../embeddings/oleObject224.bin"/><Relationship Id="rId7" Type="http://schemas.openxmlformats.org/officeDocument/2006/relationships/oleObject" Target="../embeddings/oleObject2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06.wmf"/><Relationship Id="rId5" Type="http://schemas.openxmlformats.org/officeDocument/2006/relationships/oleObject" Target="../embeddings/oleObject225.bin"/><Relationship Id="rId10" Type="http://schemas.openxmlformats.org/officeDocument/2006/relationships/image" Target="../media/image208.wmf"/><Relationship Id="rId4" Type="http://schemas.openxmlformats.org/officeDocument/2006/relationships/image" Target="../media/image205.wmf"/><Relationship Id="rId9" Type="http://schemas.openxmlformats.org/officeDocument/2006/relationships/oleObject" Target="../embeddings/oleObject22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7" Type="http://schemas.openxmlformats.org/officeDocument/2006/relationships/image" Target="../media/image2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29.bin"/><Relationship Id="rId5" Type="http://schemas.openxmlformats.org/officeDocument/2006/relationships/image" Target="../media/image210.wmf"/><Relationship Id="rId4" Type="http://schemas.openxmlformats.org/officeDocument/2006/relationships/oleObject" Target="../embeddings/oleObject228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31.bin"/><Relationship Id="rId4" Type="http://schemas.openxmlformats.org/officeDocument/2006/relationships/image" Target="../media/image213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wmf"/><Relationship Id="rId13" Type="http://schemas.openxmlformats.org/officeDocument/2006/relationships/oleObject" Target="../embeddings/oleObject237.bin"/><Relationship Id="rId3" Type="http://schemas.openxmlformats.org/officeDocument/2006/relationships/oleObject" Target="../embeddings/oleObject232.bin"/><Relationship Id="rId7" Type="http://schemas.openxmlformats.org/officeDocument/2006/relationships/oleObject" Target="../embeddings/oleObject234.bin"/><Relationship Id="rId12" Type="http://schemas.openxmlformats.org/officeDocument/2006/relationships/image" Target="../media/image2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16.wmf"/><Relationship Id="rId11" Type="http://schemas.openxmlformats.org/officeDocument/2006/relationships/oleObject" Target="../embeddings/oleObject236.bin"/><Relationship Id="rId5" Type="http://schemas.openxmlformats.org/officeDocument/2006/relationships/oleObject" Target="../embeddings/oleObject233.bin"/><Relationship Id="rId10" Type="http://schemas.openxmlformats.org/officeDocument/2006/relationships/image" Target="../media/image218.wmf"/><Relationship Id="rId4" Type="http://schemas.openxmlformats.org/officeDocument/2006/relationships/image" Target="../media/image215.wmf"/><Relationship Id="rId9" Type="http://schemas.openxmlformats.org/officeDocument/2006/relationships/oleObject" Target="../embeddings/oleObject235.bin"/><Relationship Id="rId14" Type="http://schemas.openxmlformats.org/officeDocument/2006/relationships/image" Target="../media/image220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wmf"/><Relationship Id="rId13" Type="http://schemas.openxmlformats.org/officeDocument/2006/relationships/oleObject" Target="../embeddings/oleObject243.bin"/><Relationship Id="rId3" Type="http://schemas.openxmlformats.org/officeDocument/2006/relationships/oleObject" Target="../embeddings/oleObject238.bin"/><Relationship Id="rId7" Type="http://schemas.openxmlformats.org/officeDocument/2006/relationships/oleObject" Target="../embeddings/oleObject240.bin"/><Relationship Id="rId12" Type="http://schemas.openxmlformats.org/officeDocument/2006/relationships/image" Target="../media/image2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23.wmf"/><Relationship Id="rId11" Type="http://schemas.openxmlformats.org/officeDocument/2006/relationships/oleObject" Target="../embeddings/oleObject242.bin"/><Relationship Id="rId5" Type="http://schemas.openxmlformats.org/officeDocument/2006/relationships/oleObject" Target="../embeddings/oleObject239.bin"/><Relationship Id="rId10" Type="http://schemas.openxmlformats.org/officeDocument/2006/relationships/image" Target="../media/image225.wmf"/><Relationship Id="rId4" Type="http://schemas.openxmlformats.org/officeDocument/2006/relationships/image" Target="../media/image222.wmf"/><Relationship Id="rId9" Type="http://schemas.openxmlformats.org/officeDocument/2006/relationships/oleObject" Target="../embeddings/oleObject241.bin"/><Relationship Id="rId14" Type="http://schemas.openxmlformats.org/officeDocument/2006/relationships/image" Target="../media/image227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wmf"/><Relationship Id="rId13" Type="http://schemas.openxmlformats.org/officeDocument/2006/relationships/oleObject" Target="../embeddings/oleObject249.bin"/><Relationship Id="rId18" Type="http://schemas.openxmlformats.org/officeDocument/2006/relationships/image" Target="../media/image235.wmf"/><Relationship Id="rId26" Type="http://schemas.openxmlformats.org/officeDocument/2006/relationships/oleObject" Target="../embeddings/oleObject256.bin"/><Relationship Id="rId3" Type="http://schemas.openxmlformats.org/officeDocument/2006/relationships/oleObject" Target="../embeddings/oleObject244.bin"/><Relationship Id="rId21" Type="http://schemas.openxmlformats.org/officeDocument/2006/relationships/image" Target="../media/image236.wmf"/><Relationship Id="rId7" Type="http://schemas.openxmlformats.org/officeDocument/2006/relationships/oleObject" Target="../embeddings/oleObject246.bin"/><Relationship Id="rId12" Type="http://schemas.openxmlformats.org/officeDocument/2006/relationships/image" Target="../media/image232.wmf"/><Relationship Id="rId17" Type="http://schemas.openxmlformats.org/officeDocument/2006/relationships/oleObject" Target="../embeddings/oleObject251.bin"/><Relationship Id="rId25" Type="http://schemas.openxmlformats.org/officeDocument/2006/relationships/image" Target="../media/image23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4.wmf"/><Relationship Id="rId20" Type="http://schemas.openxmlformats.org/officeDocument/2006/relationships/oleObject" Target="../embeddings/oleObject253.bin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29.wmf"/><Relationship Id="rId11" Type="http://schemas.openxmlformats.org/officeDocument/2006/relationships/oleObject" Target="../embeddings/oleObject248.bin"/><Relationship Id="rId24" Type="http://schemas.openxmlformats.org/officeDocument/2006/relationships/oleObject" Target="../embeddings/oleObject255.bin"/><Relationship Id="rId5" Type="http://schemas.openxmlformats.org/officeDocument/2006/relationships/oleObject" Target="../embeddings/oleObject245.bin"/><Relationship Id="rId15" Type="http://schemas.openxmlformats.org/officeDocument/2006/relationships/oleObject" Target="../embeddings/oleObject250.bin"/><Relationship Id="rId23" Type="http://schemas.openxmlformats.org/officeDocument/2006/relationships/image" Target="../media/image237.wmf"/><Relationship Id="rId10" Type="http://schemas.openxmlformats.org/officeDocument/2006/relationships/image" Target="../media/image231.wmf"/><Relationship Id="rId19" Type="http://schemas.openxmlformats.org/officeDocument/2006/relationships/oleObject" Target="../embeddings/oleObject252.bin"/><Relationship Id="rId4" Type="http://schemas.openxmlformats.org/officeDocument/2006/relationships/image" Target="../media/image228.wmf"/><Relationship Id="rId9" Type="http://schemas.openxmlformats.org/officeDocument/2006/relationships/oleObject" Target="../embeddings/oleObject247.bin"/><Relationship Id="rId14" Type="http://schemas.openxmlformats.org/officeDocument/2006/relationships/image" Target="../media/image233.wmf"/><Relationship Id="rId22" Type="http://schemas.openxmlformats.org/officeDocument/2006/relationships/oleObject" Target="../embeddings/oleObject254.bin"/><Relationship Id="rId27" Type="http://schemas.openxmlformats.org/officeDocument/2006/relationships/image" Target="../media/image239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wmf"/><Relationship Id="rId13" Type="http://schemas.openxmlformats.org/officeDocument/2006/relationships/oleObject" Target="../embeddings/oleObject262.bin"/><Relationship Id="rId18" Type="http://schemas.openxmlformats.org/officeDocument/2006/relationships/image" Target="../media/image246.wmf"/><Relationship Id="rId3" Type="http://schemas.openxmlformats.org/officeDocument/2006/relationships/oleObject" Target="../embeddings/oleObject257.bin"/><Relationship Id="rId21" Type="http://schemas.openxmlformats.org/officeDocument/2006/relationships/oleObject" Target="../embeddings/oleObject266.bin"/><Relationship Id="rId7" Type="http://schemas.openxmlformats.org/officeDocument/2006/relationships/oleObject" Target="../embeddings/oleObject259.bin"/><Relationship Id="rId12" Type="http://schemas.openxmlformats.org/officeDocument/2006/relationships/image" Target="../media/image243.wmf"/><Relationship Id="rId17" Type="http://schemas.openxmlformats.org/officeDocument/2006/relationships/oleObject" Target="../embeddings/oleObject26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5.wmf"/><Relationship Id="rId20" Type="http://schemas.openxmlformats.org/officeDocument/2006/relationships/image" Target="../media/image247.wmf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40.wmf"/><Relationship Id="rId11" Type="http://schemas.openxmlformats.org/officeDocument/2006/relationships/oleObject" Target="../embeddings/oleObject261.bin"/><Relationship Id="rId24" Type="http://schemas.openxmlformats.org/officeDocument/2006/relationships/image" Target="../media/image249.wmf"/><Relationship Id="rId5" Type="http://schemas.openxmlformats.org/officeDocument/2006/relationships/oleObject" Target="../embeddings/oleObject258.bin"/><Relationship Id="rId15" Type="http://schemas.openxmlformats.org/officeDocument/2006/relationships/oleObject" Target="../embeddings/oleObject263.bin"/><Relationship Id="rId23" Type="http://schemas.openxmlformats.org/officeDocument/2006/relationships/oleObject" Target="../embeddings/oleObject267.bin"/><Relationship Id="rId10" Type="http://schemas.openxmlformats.org/officeDocument/2006/relationships/image" Target="../media/image242.wmf"/><Relationship Id="rId19" Type="http://schemas.openxmlformats.org/officeDocument/2006/relationships/oleObject" Target="../embeddings/oleObject265.bin"/><Relationship Id="rId4" Type="http://schemas.openxmlformats.org/officeDocument/2006/relationships/image" Target="../media/image237.wmf"/><Relationship Id="rId9" Type="http://schemas.openxmlformats.org/officeDocument/2006/relationships/oleObject" Target="../embeddings/oleObject260.bin"/><Relationship Id="rId14" Type="http://schemas.openxmlformats.org/officeDocument/2006/relationships/image" Target="../media/image244.wmf"/><Relationship Id="rId22" Type="http://schemas.openxmlformats.org/officeDocument/2006/relationships/image" Target="../media/image248.wmf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73.bin"/><Relationship Id="rId18" Type="http://schemas.openxmlformats.org/officeDocument/2006/relationships/image" Target="../media/image257.wmf"/><Relationship Id="rId26" Type="http://schemas.openxmlformats.org/officeDocument/2006/relationships/image" Target="../media/image261.wmf"/><Relationship Id="rId39" Type="http://schemas.openxmlformats.org/officeDocument/2006/relationships/image" Target="../media/image267.wmf"/><Relationship Id="rId21" Type="http://schemas.openxmlformats.org/officeDocument/2006/relationships/oleObject" Target="../embeddings/oleObject277.bin"/><Relationship Id="rId34" Type="http://schemas.openxmlformats.org/officeDocument/2006/relationships/oleObject" Target="../embeddings/oleObject284.bin"/><Relationship Id="rId7" Type="http://schemas.openxmlformats.org/officeDocument/2006/relationships/oleObject" Target="../embeddings/oleObject270.bin"/><Relationship Id="rId12" Type="http://schemas.openxmlformats.org/officeDocument/2006/relationships/image" Target="../media/image254.wmf"/><Relationship Id="rId17" Type="http://schemas.openxmlformats.org/officeDocument/2006/relationships/oleObject" Target="../embeddings/oleObject275.bin"/><Relationship Id="rId25" Type="http://schemas.openxmlformats.org/officeDocument/2006/relationships/oleObject" Target="../embeddings/oleObject279.bin"/><Relationship Id="rId33" Type="http://schemas.openxmlformats.org/officeDocument/2006/relationships/image" Target="../media/image264.wmf"/><Relationship Id="rId38" Type="http://schemas.openxmlformats.org/officeDocument/2006/relationships/oleObject" Target="../embeddings/oleObject28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6.wmf"/><Relationship Id="rId20" Type="http://schemas.openxmlformats.org/officeDocument/2006/relationships/image" Target="../media/image258.wmf"/><Relationship Id="rId29" Type="http://schemas.openxmlformats.org/officeDocument/2006/relationships/oleObject" Target="../embeddings/oleObject281.bin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51.wmf"/><Relationship Id="rId11" Type="http://schemas.openxmlformats.org/officeDocument/2006/relationships/oleObject" Target="../embeddings/oleObject272.bin"/><Relationship Id="rId24" Type="http://schemas.openxmlformats.org/officeDocument/2006/relationships/image" Target="../media/image260.wmf"/><Relationship Id="rId32" Type="http://schemas.openxmlformats.org/officeDocument/2006/relationships/oleObject" Target="../embeddings/oleObject283.bin"/><Relationship Id="rId37" Type="http://schemas.openxmlformats.org/officeDocument/2006/relationships/image" Target="../media/image266.wmf"/><Relationship Id="rId5" Type="http://schemas.openxmlformats.org/officeDocument/2006/relationships/oleObject" Target="../embeddings/oleObject269.bin"/><Relationship Id="rId15" Type="http://schemas.openxmlformats.org/officeDocument/2006/relationships/oleObject" Target="../embeddings/oleObject274.bin"/><Relationship Id="rId23" Type="http://schemas.openxmlformats.org/officeDocument/2006/relationships/oleObject" Target="../embeddings/oleObject278.bin"/><Relationship Id="rId28" Type="http://schemas.openxmlformats.org/officeDocument/2006/relationships/image" Target="../media/image262.wmf"/><Relationship Id="rId36" Type="http://schemas.openxmlformats.org/officeDocument/2006/relationships/oleObject" Target="../embeddings/oleObject285.bin"/><Relationship Id="rId10" Type="http://schemas.openxmlformats.org/officeDocument/2006/relationships/image" Target="../media/image253.wmf"/><Relationship Id="rId19" Type="http://schemas.openxmlformats.org/officeDocument/2006/relationships/oleObject" Target="../embeddings/oleObject276.bin"/><Relationship Id="rId31" Type="http://schemas.openxmlformats.org/officeDocument/2006/relationships/image" Target="../media/image263.wmf"/><Relationship Id="rId4" Type="http://schemas.openxmlformats.org/officeDocument/2006/relationships/image" Target="../media/image250.wmf"/><Relationship Id="rId9" Type="http://schemas.openxmlformats.org/officeDocument/2006/relationships/oleObject" Target="../embeddings/oleObject271.bin"/><Relationship Id="rId14" Type="http://schemas.openxmlformats.org/officeDocument/2006/relationships/image" Target="../media/image255.wmf"/><Relationship Id="rId22" Type="http://schemas.openxmlformats.org/officeDocument/2006/relationships/image" Target="../media/image259.wmf"/><Relationship Id="rId27" Type="http://schemas.openxmlformats.org/officeDocument/2006/relationships/oleObject" Target="../embeddings/oleObject280.bin"/><Relationship Id="rId30" Type="http://schemas.openxmlformats.org/officeDocument/2006/relationships/oleObject" Target="../embeddings/oleObject282.bin"/><Relationship Id="rId35" Type="http://schemas.openxmlformats.org/officeDocument/2006/relationships/image" Target="../media/image265.wmf"/><Relationship Id="rId8" Type="http://schemas.openxmlformats.org/officeDocument/2006/relationships/image" Target="../media/image252.wmf"/><Relationship Id="rId3" Type="http://schemas.openxmlformats.org/officeDocument/2006/relationships/oleObject" Target="../embeddings/oleObject268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wmf"/><Relationship Id="rId13" Type="http://schemas.openxmlformats.org/officeDocument/2006/relationships/oleObject" Target="../embeddings/oleObject292.bin"/><Relationship Id="rId18" Type="http://schemas.openxmlformats.org/officeDocument/2006/relationships/image" Target="../media/image233.wmf"/><Relationship Id="rId3" Type="http://schemas.openxmlformats.org/officeDocument/2006/relationships/oleObject" Target="../embeddings/oleObject287.bin"/><Relationship Id="rId7" Type="http://schemas.openxmlformats.org/officeDocument/2006/relationships/oleObject" Target="../embeddings/oleObject289.bin"/><Relationship Id="rId12" Type="http://schemas.openxmlformats.org/officeDocument/2006/relationships/image" Target="../media/image272.wmf"/><Relationship Id="rId17" Type="http://schemas.openxmlformats.org/officeDocument/2006/relationships/oleObject" Target="../embeddings/oleObject29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4.wmf"/><Relationship Id="rId20" Type="http://schemas.openxmlformats.org/officeDocument/2006/relationships/image" Target="../media/image275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69.wmf"/><Relationship Id="rId11" Type="http://schemas.openxmlformats.org/officeDocument/2006/relationships/oleObject" Target="../embeddings/oleObject291.bin"/><Relationship Id="rId5" Type="http://schemas.openxmlformats.org/officeDocument/2006/relationships/oleObject" Target="../embeddings/oleObject288.bin"/><Relationship Id="rId15" Type="http://schemas.openxmlformats.org/officeDocument/2006/relationships/oleObject" Target="../embeddings/oleObject293.bin"/><Relationship Id="rId10" Type="http://schemas.openxmlformats.org/officeDocument/2006/relationships/image" Target="../media/image271.wmf"/><Relationship Id="rId19" Type="http://schemas.openxmlformats.org/officeDocument/2006/relationships/oleObject" Target="../embeddings/oleObject295.bin"/><Relationship Id="rId4" Type="http://schemas.openxmlformats.org/officeDocument/2006/relationships/image" Target="../media/image268.wmf"/><Relationship Id="rId9" Type="http://schemas.openxmlformats.org/officeDocument/2006/relationships/oleObject" Target="../embeddings/oleObject290.bin"/><Relationship Id="rId14" Type="http://schemas.openxmlformats.org/officeDocument/2006/relationships/image" Target="../media/image273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wmf"/><Relationship Id="rId13" Type="http://schemas.openxmlformats.org/officeDocument/2006/relationships/oleObject" Target="../embeddings/oleObject301.bin"/><Relationship Id="rId18" Type="http://schemas.openxmlformats.org/officeDocument/2006/relationships/oleObject" Target="../embeddings/oleObject304.bin"/><Relationship Id="rId26" Type="http://schemas.openxmlformats.org/officeDocument/2006/relationships/image" Target="../media/image287.wmf"/><Relationship Id="rId3" Type="http://schemas.openxmlformats.org/officeDocument/2006/relationships/oleObject" Target="../embeddings/oleObject296.bin"/><Relationship Id="rId21" Type="http://schemas.openxmlformats.org/officeDocument/2006/relationships/oleObject" Target="../embeddings/oleObject306.bin"/><Relationship Id="rId7" Type="http://schemas.openxmlformats.org/officeDocument/2006/relationships/oleObject" Target="../embeddings/oleObject298.bin"/><Relationship Id="rId12" Type="http://schemas.openxmlformats.org/officeDocument/2006/relationships/image" Target="../media/image282.wmf"/><Relationship Id="rId17" Type="http://schemas.openxmlformats.org/officeDocument/2006/relationships/oleObject" Target="../embeddings/oleObject303.bin"/><Relationship Id="rId25" Type="http://schemas.openxmlformats.org/officeDocument/2006/relationships/oleObject" Target="../embeddings/oleObject30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3.wmf"/><Relationship Id="rId20" Type="http://schemas.openxmlformats.org/officeDocument/2006/relationships/image" Target="../media/image284.wmf"/><Relationship Id="rId29" Type="http://schemas.openxmlformats.org/officeDocument/2006/relationships/image" Target="../media/image289.png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79.wmf"/><Relationship Id="rId11" Type="http://schemas.openxmlformats.org/officeDocument/2006/relationships/oleObject" Target="../embeddings/oleObject300.bin"/><Relationship Id="rId24" Type="http://schemas.openxmlformats.org/officeDocument/2006/relationships/image" Target="../media/image286.wmf"/><Relationship Id="rId5" Type="http://schemas.openxmlformats.org/officeDocument/2006/relationships/oleObject" Target="../embeddings/oleObject297.bin"/><Relationship Id="rId15" Type="http://schemas.openxmlformats.org/officeDocument/2006/relationships/oleObject" Target="../embeddings/oleObject302.bin"/><Relationship Id="rId23" Type="http://schemas.openxmlformats.org/officeDocument/2006/relationships/oleObject" Target="../embeddings/oleObject307.bin"/><Relationship Id="rId28" Type="http://schemas.openxmlformats.org/officeDocument/2006/relationships/image" Target="../media/image288.wmf"/><Relationship Id="rId10" Type="http://schemas.openxmlformats.org/officeDocument/2006/relationships/image" Target="../media/image281.wmf"/><Relationship Id="rId19" Type="http://schemas.openxmlformats.org/officeDocument/2006/relationships/oleObject" Target="../embeddings/oleObject305.bin"/><Relationship Id="rId4" Type="http://schemas.openxmlformats.org/officeDocument/2006/relationships/image" Target="../media/image278.wmf"/><Relationship Id="rId9" Type="http://schemas.openxmlformats.org/officeDocument/2006/relationships/oleObject" Target="../embeddings/oleObject299.bin"/><Relationship Id="rId14" Type="http://schemas.openxmlformats.org/officeDocument/2006/relationships/image" Target="../media/image217.wmf"/><Relationship Id="rId22" Type="http://schemas.openxmlformats.org/officeDocument/2006/relationships/image" Target="../media/image285.wmf"/><Relationship Id="rId27" Type="http://schemas.openxmlformats.org/officeDocument/2006/relationships/oleObject" Target="../embeddings/oleObject309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315.bin"/><Relationship Id="rId18" Type="http://schemas.openxmlformats.org/officeDocument/2006/relationships/oleObject" Target="../embeddings/oleObject318.bin"/><Relationship Id="rId3" Type="http://schemas.openxmlformats.org/officeDocument/2006/relationships/oleObject" Target="../embeddings/oleObject310.bin"/><Relationship Id="rId7" Type="http://schemas.openxmlformats.org/officeDocument/2006/relationships/oleObject" Target="../embeddings/oleObject312.bin"/><Relationship Id="rId12" Type="http://schemas.openxmlformats.org/officeDocument/2006/relationships/image" Target="../media/image292.wmf"/><Relationship Id="rId17" Type="http://schemas.openxmlformats.org/officeDocument/2006/relationships/image" Target="../media/image29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17.bin"/><Relationship Id="rId20" Type="http://schemas.openxmlformats.org/officeDocument/2006/relationships/image" Target="../media/image296.png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314.bin"/><Relationship Id="rId5" Type="http://schemas.openxmlformats.org/officeDocument/2006/relationships/oleObject" Target="../embeddings/oleObject311.bin"/><Relationship Id="rId15" Type="http://schemas.openxmlformats.org/officeDocument/2006/relationships/oleObject" Target="../embeddings/oleObject316.bin"/><Relationship Id="rId10" Type="http://schemas.openxmlformats.org/officeDocument/2006/relationships/image" Target="../media/image291.wmf"/><Relationship Id="rId19" Type="http://schemas.openxmlformats.org/officeDocument/2006/relationships/image" Target="../media/image295.wmf"/><Relationship Id="rId4" Type="http://schemas.openxmlformats.org/officeDocument/2006/relationships/image" Target="../media/image290.wmf"/><Relationship Id="rId9" Type="http://schemas.openxmlformats.org/officeDocument/2006/relationships/oleObject" Target="../embeddings/oleObject313.bin"/><Relationship Id="rId14" Type="http://schemas.openxmlformats.org/officeDocument/2006/relationships/image" Target="../media/image293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wmf"/><Relationship Id="rId13" Type="http://schemas.openxmlformats.org/officeDocument/2006/relationships/image" Target="../media/image302.png"/><Relationship Id="rId3" Type="http://schemas.openxmlformats.org/officeDocument/2006/relationships/oleObject" Target="../embeddings/oleObject319.bin"/><Relationship Id="rId7" Type="http://schemas.openxmlformats.org/officeDocument/2006/relationships/oleObject" Target="../embeddings/oleObject321.bin"/><Relationship Id="rId12" Type="http://schemas.openxmlformats.org/officeDocument/2006/relationships/image" Target="../media/image30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98.wmf"/><Relationship Id="rId11" Type="http://schemas.openxmlformats.org/officeDocument/2006/relationships/oleObject" Target="../embeddings/oleObject323.bin"/><Relationship Id="rId5" Type="http://schemas.openxmlformats.org/officeDocument/2006/relationships/oleObject" Target="../embeddings/oleObject320.bin"/><Relationship Id="rId10" Type="http://schemas.openxmlformats.org/officeDocument/2006/relationships/image" Target="../media/image300.wmf"/><Relationship Id="rId4" Type="http://schemas.openxmlformats.org/officeDocument/2006/relationships/image" Target="../media/image297.wmf"/><Relationship Id="rId9" Type="http://schemas.openxmlformats.org/officeDocument/2006/relationships/oleObject" Target="../embeddings/oleObject322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wmf"/><Relationship Id="rId13" Type="http://schemas.openxmlformats.org/officeDocument/2006/relationships/oleObject" Target="../embeddings/oleObject329.bin"/><Relationship Id="rId18" Type="http://schemas.openxmlformats.org/officeDocument/2006/relationships/image" Target="../media/image309.wmf"/><Relationship Id="rId3" Type="http://schemas.openxmlformats.org/officeDocument/2006/relationships/oleObject" Target="../embeddings/oleObject324.bin"/><Relationship Id="rId21" Type="http://schemas.openxmlformats.org/officeDocument/2006/relationships/oleObject" Target="../embeddings/oleObject333.bin"/><Relationship Id="rId7" Type="http://schemas.openxmlformats.org/officeDocument/2006/relationships/oleObject" Target="../embeddings/oleObject326.bin"/><Relationship Id="rId12" Type="http://schemas.openxmlformats.org/officeDocument/2006/relationships/image" Target="../media/image307.wmf"/><Relationship Id="rId17" Type="http://schemas.openxmlformats.org/officeDocument/2006/relationships/oleObject" Target="../embeddings/oleObject3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9.wmf"/><Relationship Id="rId20" Type="http://schemas.openxmlformats.org/officeDocument/2006/relationships/image" Target="../media/image310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05.wmf"/><Relationship Id="rId11" Type="http://schemas.openxmlformats.org/officeDocument/2006/relationships/oleObject" Target="../embeddings/oleObject328.bin"/><Relationship Id="rId5" Type="http://schemas.openxmlformats.org/officeDocument/2006/relationships/oleObject" Target="../embeddings/oleObject325.bin"/><Relationship Id="rId15" Type="http://schemas.openxmlformats.org/officeDocument/2006/relationships/oleObject" Target="../embeddings/oleObject330.bin"/><Relationship Id="rId23" Type="http://schemas.openxmlformats.org/officeDocument/2006/relationships/image" Target="../media/image312.png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332.bin"/><Relationship Id="rId4" Type="http://schemas.openxmlformats.org/officeDocument/2006/relationships/image" Target="../media/image304.wmf"/><Relationship Id="rId9" Type="http://schemas.openxmlformats.org/officeDocument/2006/relationships/oleObject" Target="../embeddings/oleObject327.bin"/><Relationship Id="rId14" Type="http://schemas.openxmlformats.org/officeDocument/2006/relationships/image" Target="../media/image308.wmf"/><Relationship Id="rId22" Type="http://schemas.openxmlformats.org/officeDocument/2006/relationships/image" Target="../media/image311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4.bin"/><Relationship Id="rId7" Type="http://schemas.openxmlformats.org/officeDocument/2006/relationships/image" Target="../media/image3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14.wmf"/><Relationship Id="rId5" Type="http://schemas.openxmlformats.org/officeDocument/2006/relationships/oleObject" Target="../embeddings/oleObject335.bin"/><Relationship Id="rId4" Type="http://schemas.openxmlformats.org/officeDocument/2006/relationships/image" Target="../media/image313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wmf"/><Relationship Id="rId13" Type="http://schemas.openxmlformats.org/officeDocument/2006/relationships/oleObject" Target="../embeddings/oleObject341.bin"/><Relationship Id="rId18" Type="http://schemas.openxmlformats.org/officeDocument/2006/relationships/oleObject" Target="../embeddings/oleObject344.bin"/><Relationship Id="rId3" Type="http://schemas.openxmlformats.org/officeDocument/2006/relationships/oleObject" Target="../embeddings/oleObject336.bin"/><Relationship Id="rId21" Type="http://schemas.openxmlformats.org/officeDocument/2006/relationships/image" Target="../media/image324.wmf"/><Relationship Id="rId7" Type="http://schemas.openxmlformats.org/officeDocument/2006/relationships/oleObject" Target="../embeddings/oleObject338.bin"/><Relationship Id="rId12" Type="http://schemas.openxmlformats.org/officeDocument/2006/relationships/image" Target="../media/image320.wmf"/><Relationship Id="rId17" Type="http://schemas.openxmlformats.org/officeDocument/2006/relationships/image" Target="../media/image3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43.bin"/><Relationship Id="rId20" Type="http://schemas.openxmlformats.org/officeDocument/2006/relationships/oleObject" Target="../embeddings/oleObject345.bin"/><Relationship Id="rId1" Type="http://schemas.openxmlformats.org/officeDocument/2006/relationships/vmlDrawing" Target="../drawings/vmlDrawing41.vml"/><Relationship Id="rId6" Type="http://schemas.openxmlformats.org/officeDocument/2006/relationships/image" Target="../media/image317.wmf"/><Relationship Id="rId11" Type="http://schemas.openxmlformats.org/officeDocument/2006/relationships/oleObject" Target="../embeddings/oleObject340.bin"/><Relationship Id="rId5" Type="http://schemas.openxmlformats.org/officeDocument/2006/relationships/oleObject" Target="../embeddings/oleObject337.bin"/><Relationship Id="rId15" Type="http://schemas.openxmlformats.org/officeDocument/2006/relationships/image" Target="../media/image321.wmf"/><Relationship Id="rId10" Type="http://schemas.openxmlformats.org/officeDocument/2006/relationships/image" Target="../media/image319.wmf"/><Relationship Id="rId19" Type="http://schemas.openxmlformats.org/officeDocument/2006/relationships/image" Target="../media/image323.wmf"/><Relationship Id="rId4" Type="http://schemas.openxmlformats.org/officeDocument/2006/relationships/image" Target="../media/image316.wmf"/><Relationship Id="rId9" Type="http://schemas.openxmlformats.org/officeDocument/2006/relationships/oleObject" Target="../embeddings/oleObject339.bin"/><Relationship Id="rId14" Type="http://schemas.openxmlformats.org/officeDocument/2006/relationships/oleObject" Target="../embeddings/oleObject342.bin"/><Relationship Id="rId22" Type="http://schemas.openxmlformats.org/officeDocument/2006/relationships/image" Target="../media/image32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wmf"/><Relationship Id="rId13" Type="http://schemas.openxmlformats.org/officeDocument/2006/relationships/oleObject" Target="../embeddings/oleObject351.bin"/><Relationship Id="rId18" Type="http://schemas.openxmlformats.org/officeDocument/2006/relationships/image" Target="../media/image333.wmf"/><Relationship Id="rId3" Type="http://schemas.openxmlformats.org/officeDocument/2006/relationships/oleObject" Target="../embeddings/oleObject346.bin"/><Relationship Id="rId7" Type="http://schemas.openxmlformats.org/officeDocument/2006/relationships/oleObject" Target="../embeddings/oleObject348.bin"/><Relationship Id="rId12" Type="http://schemas.openxmlformats.org/officeDocument/2006/relationships/image" Target="../media/image330.wmf"/><Relationship Id="rId17" Type="http://schemas.openxmlformats.org/officeDocument/2006/relationships/oleObject" Target="../embeddings/oleObject35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2.wmf"/><Relationship Id="rId20" Type="http://schemas.openxmlformats.org/officeDocument/2006/relationships/image" Target="../media/image334.wmf"/><Relationship Id="rId1" Type="http://schemas.openxmlformats.org/officeDocument/2006/relationships/vmlDrawing" Target="../drawings/vmlDrawing42.vml"/><Relationship Id="rId6" Type="http://schemas.openxmlformats.org/officeDocument/2006/relationships/image" Target="../media/image327.wmf"/><Relationship Id="rId11" Type="http://schemas.openxmlformats.org/officeDocument/2006/relationships/oleObject" Target="../embeddings/oleObject350.bin"/><Relationship Id="rId5" Type="http://schemas.openxmlformats.org/officeDocument/2006/relationships/oleObject" Target="../embeddings/oleObject347.bin"/><Relationship Id="rId15" Type="http://schemas.openxmlformats.org/officeDocument/2006/relationships/oleObject" Target="../embeddings/oleObject352.bin"/><Relationship Id="rId10" Type="http://schemas.openxmlformats.org/officeDocument/2006/relationships/image" Target="../media/image329.wmf"/><Relationship Id="rId19" Type="http://schemas.openxmlformats.org/officeDocument/2006/relationships/oleObject" Target="../embeddings/oleObject354.bin"/><Relationship Id="rId4" Type="http://schemas.openxmlformats.org/officeDocument/2006/relationships/image" Target="../media/image326.wmf"/><Relationship Id="rId9" Type="http://schemas.openxmlformats.org/officeDocument/2006/relationships/oleObject" Target="../embeddings/oleObject349.bin"/><Relationship Id="rId14" Type="http://schemas.openxmlformats.org/officeDocument/2006/relationships/image" Target="../media/image331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wmf"/><Relationship Id="rId13" Type="http://schemas.openxmlformats.org/officeDocument/2006/relationships/oleObject" Target="../embeddings/oleObject360.bin"/><Relationship Id="rId18" Type="http://schemas.openxmlformats.org/officeDocument/2006/relationships/image" Target="../media/image83.wmf"/><Relationship Id="rId3" Type="http://schemas.openxmlformats.org/officeDocument/2006/relationships/oleObject" Target="../embeddings/oleObject355.bin"/><Relationship Id="rId21" Type="http://schemas.openxmlformats.org/officeDocument/2006/relationships/oleObject" Target="../embeddings/oleObject365.bin"/><Relationship Id="rId7" Type="http://schemas.openxmlformats.org/officeDocument/2006/relationships/oleObject" Target="../embeddings/oleObject357.bin"/><Relationship Id="rId12" Type="http://schemas.openxmlformats.org/officeDocument/2006/relationships/image" Target="../media/image339.wmf"/><Relationship Id="rId17" Type="http://schemas.openxmlformats.org/officeDocument/2006/relationships/oleObject" Target="../embeddings/oleObject36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0.wmf"/><Relationship Id="rId20" Type="http://schemas.openxmlformats.org/officeDocument/2006/relationships/oleObject" Target="../embeddings/oleObject364.bin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36.wmf"/><Relationship Id="rId11" Type="http://schemas.openxmlformats.org/officeDocument/2006/relationships/oleObject" Target="../embeddings/oleObject359.bin"/><Relationship Id="rId24" Type="http://schemas.openxmlformats.org/officeDocument/2006/relationships/oleObject" Target="../embeddings/oleObject368.bin"/><Relationship Id="rId5" Type="http://schemas.openxmlformats.org/officeDocument/2006/relationships/oleObject" Target="../embeddings/oleObject356.bin"/><Relationship Id="rId15" Type="http://schemas.openxmlformats.org/officeDocument/2006/relationships/oleObject" Target="../embeddings/oleObject361.bin"/><Relationship Id="rId23" Type="http://schemas.openxmlformats.org/officeDocument/2006/relationships/oleObject" Target="../embeddings/oleObject367.bin"/><Relationship Id="rId10" Type="http://schemas.openxmlformats.org/officeDocument/2006/relationships/image" Target="../media/image338.wmf"/><Relationship Id="rId19" Type="http://schemas.openxmlformats.org/officeDocument/2006/relationships/oleObject" Target="../embeddings/oleObject363.bin"/><Relationship Id="rId4" Type="http://schemas.openxmlformats.org/officeDocument/2006/relationships/image" Target="../media/image335.wmf"/><Relationship Id="rId9" Type="http://schemas.openxmlformats.org/officeDocument/2006/relationships/oleObject" Target="../embeddings/oleObject358.bin"/><Relationship Id="rId14" Type="http://schemas.openxmlformats.org/officeDocument/2006/relationships/image" Target="../media/image340.wmf"/><Relationship Id="rId22" Type="http://schemas.openxmlformats.org/officeDocument/2006/relationships/oleObject" Target="../embeddings/oleObject366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oleObject" Target="../embeddings/oleObject373.bin"/><Relationship Id="rId18" Type="http://schemas.openxmlformats.org/officeDocument/2006/relationships/image" Target="../media/image348.wmf"/><Relationship Id="rId3" Type="http://schemas.openxmlformats.org/officeDocument/2006/relationships/oleObject" Target="../embeddings/oleObject369.bin"/><Relationship Id="rId21" Type="http://schemas.openxmlformats.org/officeDocument/2006/relationships/oleObject" Target="../embeddings/oleObject377.bin"/><Relationship Id="rId7" Type="http://schemas.openxmlformats.org/officeDocument/2006/relationships/image" Target="../media/image351.png"/><Relationship Id="rId12" Type="http://schemas.openxmlformats.org/officeDocument/2006/relationships/image" Target="../media/image345.wmf"/><Relationship Id="rId17" Type="http://schemas.openxmlformats.org/officeDocument/2006/relationships/oleObject" Target="../embeddings/oleObject37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7.wmf"/><Relationship Id="rId20" Type="http://schemas.openxmlformats.org/officeDocument/2006/relationships/image" Target="../media/image349.wmf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43.wmf"/><Relationship Id="rId11" Type="http://schemas.openxmlformats.org/officeDocument/2006/relationships/oleObject" Target="../embeddings/oleObject372.bin"/><Relationship Id="rId5" Type="http://schemas.openxmlformats.org/officeDocument/2006/relationships/oleObject" Target="../embeddings/oleObject370.bin"/><Relationship Id="rId15" Type="http://schemas.openxmlformats.org/officeDocument/2006/relationships/oleObject" Target="../embeddings/oleObject374.bin"/><Relationship Id="rId10" Type="http://schemas.openxmlformats.org/officeDocument/2006/relationships/image" Target="../media/image344.wmf"/><Relationship Id="rId19" Type="http://schemas.openxmlformats.org/officeDocument/2006/relationships/oleObject" Target="../embeddings/oleObject376.bin"/><Relationship Id="rId4" Type="http://schemas.openxmlformats.org/officeDocument/2006/relationships/image" Target="../media/image342.wmf"/><Relationship Id="rId9" Type="http://schemas.openxmlformats.org/officeDocument/2006/relationships/oleObject" Target="../embeddings/oleObject371.bin"/><Relationship Id="rId14" Type="http://schemas.openxmlformats.org/officeDocument/2006/relationships/image" Target="../media/image346.wmf"/><Relationship Id="rId22" Type="http://schemas.openxmlformats.org/officeDocument/2006/relationships/image" Target="../media/image350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wmf"/><Relationship Id="rId3" Type="http://schemas.openxmlformats.org/officeDocument/2006/relationships/oleObject" Target="../embeddings/oleObject378.bin"/><Relationship Id="rId7" Type="http://schemas.openxmlformats.org/officeDocument/2006/relationships/oleObject" Target="../embeddings/oleObject3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354.wmf"/><Relationship Id="rId5" Type="http://schemas.openxmlformats.org/officeDocument/2006/relationships/oleObject" Target="../embeddings/oleObject379.bin"/><Relationship Id="rId4" Type="http://schemas.openxmlformats.org/officeDocument/2006/relationships/image" Target="../media/image353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8.wmf"/><Relationship Id="rId13" Type="http://schemas.openxmlformats.org/officeDocument/2006/relationships/oleObject" Target="../embeddings/oleObject386.bin"/><Relationship Id="rId18" Type="http://schemas.openxmlformats.org/officeDocument/2006/relationships/image" Target="../media/image363.wmf"/><Relationship Id="rId26" Type="http://schemas.openxmlformats.org/officeDocument/2006/relationships/image" Target="../media/image367.wmf"/><Relationship Id="rId3" Type="http://schemas.openxmlformats.org/officeDocument/2006/relationships/oleObject" Target="../embeddings/oleObject381.bin"/><Relationship Id="rId21" Type="http://schemas.openxmlformats.org/officeDocument/2006/relationships/oleObject" Target="../embeddings/oleObject390.bin"/><Relationship Id="rId7" Type="http://schemas.openxmlformats.org/officeDocument/2006/relationships/oleObject" Target="../embeddings/oleObject383.bin"/><Relationship Id="rId12" Type="http://schemas.openxmlformats.org/officeDocument/2006/relationships/image" Target="../media/image360.wmf"/><Relationship Id="rId17" Type="http://schemas.openxmlformats.org/officeDocument/2006/relationships/oleObject" Target="../embeddings/oleObject388.bin"/><Relationship Id="rId25" Type="http://schemas.openxmlformats.org/officeDocument/2006/relationships/oleObject" Target="../embeddings/oleObject39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2.wmf"/><Relationship Id="rId20" Type="http://schemas.openxmlformats.org/officeDocument/2006/relationships/image" Target="../media/image364.wmf"/><Relationship Id="rId1" Type="http://schemas.openxmlformats.org/officeDocument/2006/relationships/vmlDrawing" Target="../drawings/vmlDrawing46.vml"/><Relationship Id="rId6" Type="http://schemas.openxmlformats.org/officeDocument/2006/relationships/image" Target="../media/image357.wmf"/><Relationship Id="rId11" Type="http://schemas.openxmlformats.org/officeDocument/2006/relationships/oleObject" Target="../embeddings/oleObject385.bin"/><Relationship Id="rId24" Type="http://schemas.openxmlformats.org/officeDocument/2006/relationships/image" Target="../media/image366.wmf"/><Relationship Id="rId5" Type="http://schemas.openxmlformats.org/officeDocument/2006/relationships/oleObject" Target="../embeddings/oleObject382.bin"/><Relationship Id="rId15" Type="http://schemas.openxmlformats.org/officeDocument/2006/relationships/oleObject" Target="../embeddings/oleObject387.bin"/><Relationship Id="rId23" Type="http://schemas.openxmlformats.org/officeDocument/2006/relationships/oleObject" Target="../embeddings/oleObject391.bin"/><Relationship Id="rId10" Type="http://schemas.openxmlformats.org/officeDocument/2006/relationships/image" Target="../media/image359.wmf"/><Relationship Id="rId19" Type="http://schemas.openxmlformats.org/officeDocument/2006/relationships/oleObject" Target="../embeddings/oleObject389.bin"/><Relationship Id="rId4" Type="http://schemas.openxmlformats.org/officeDocument/2006/relationships/image" Target="../media/image356.wmf"/><Relationship Id="rId9" Type="http://schemas.openxmlformats.org/officeDocument/2006/relationships/oleObject" Target="../embeddings/oleObject384.bin"/><Relationship Id="rId14" Type="http://schemas.openxmlformats.org/officeDocument/2006/relationships/image" Target="../media/image361.wmf"/><Relationship Id="rId22" Type="http://schemas.openxmlformats.org/officeDocument/2006/relationships/image" Target="../media/image365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wmf"/><Relationship Id="rId13" Type="http://schemas.openxmlformats.org/officeDocument/2006/relationships/oleObject" Target="../embeddings/oleObject397.bin"/><Relationship Id="rId18" Type="http://schemas.openxmlformats.org/officeDocument/2006/relationships/oleObject" Target="../embeddings/oleObject399.bin"/><Relationship Id="rId3" Type="http://schemas.openxmlformats.org/officeDocument/2006/relationships/oleObject" Target="../embeddings/oleObject393.bin"/><Relationship Id="rId21" Type="http://schemas.openxmlformats.org/officeDocument/2006/relationships/image" Target="../media/image373.wmf"/><Relationship Id="rId7" Type="http://schemas.openxmlformats.org/officeDocument/2006/relationships/oleObject" Target="../embeddings/oleObject395.bin"/><Relationship Id="rId12" Type="http://schemas.openxmlformats.org/officeDocument/2006/relationships/image" Target="../media/image376.png"/><Relationship Id="rId17" Type="http://schemas.openxmlformats.org/officeDocument/2006/relationships/image" Target="../media/image14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98.bin"/><Relationship Id="rId20" Type="http://schemas.openxmlformats.org/officeDocument/2006/relationships/oleObject" Target="../embeddings/oleObject400.bin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27.wmf"/><Relationship Id="rId11" Type="http://schemas.openxmlformats.org/officeDocument/2006/relationships/image" Target="../media/image370.wmf"/><Relationship Id="rId5" Type="http://schemas.openxmlformats.org/officeDocument/2006/relationships/oleObject" Target="../embeddings/oleObject394.bin"/><Relationship Id="rId15" Type="http://schemas.openxmlformats.org/officeDocument/2006/relationships/image" Target="../media/image377.png"/><Relationship Id="rId23" Type="http://schemas.openxmlformats.org/officeDocument/2006/relationships/image" Target="../media/image374.wmf"/><Relationship Id="rId10" Type="http://schemas.openxmlformats.org/officeDocument/2006/relationships/oleObject" Target="../embeddings/oleObject396.bin"/><Relationship Id="rId19" Type="http://schemas.openxmlformats.org/officeDocument/2006/relationships/image" Target="../media/image372.wmf"/><Relationship Id="rId4" Type="http://schemas.openxmlformats.org/officeDocument/2006/relationships/image" Target="../media/image368.wmf"/><Relationship Id="rId9" Type="http://schemas.openxmlformats.org/officeDocument/2006/relationships/image" Target="../media/image375.png"/><Relationship Id="rId14" Type="http://schemas.openxmlformats.org/officeDocument/2006/relationships/image" Target="../media/image371.wmf"/><Relationship Id="rId22" Type="http://schemas.openxmlformats.org/officeDocument/2006/relationships/oleObject" Target="../embeddings/oleObject401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wmf"/><Relationship Id="rId13" Type="http://schemas.openxmlformats.org/officeDocument/2006/relationships/oleObject" Target="../embeddings/oleObject408.bin"/><Relationship Id="rId18" Type="http://schemas.openxmlformats.org/officeDocument/2006/relationships/image" Target="../media/image227.wmf"/><Relationship Id="rId3" Type="http://schemas.openxmlformats.org/officeDocument/2006/relationships/oleObject" Target="../embeddings/oleObject402.bin"/><Relationship Id="rId7" Type="http://schemas.openxmlformats.org/officeDocument/2006/relationships/oleObject" Target="../embeddings/oleObject404.bin"/><Relationship Id="rId12" Type="http://schemas.openxmlformats.org/officeDocument/2006/relationships/oleObject" Target="../embeddings/oleObject407.bin"/><Relationship Id="rId17" Type="http://schemas.openxmlformats.org/officeDocument/2006/relationships/oleObject" Target="../embeddings/oleObject4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4.wmf"/><Relationship Id="rId20" Type="http://schemas.openxmlformats.org/officeDocument/2006/relationships/image" Target="../media/image278.wmf"/><Relationship Id="rId1" Type="http://schemas.openxmlformats.org/officeDocument/2006/relationships/vmlDrawing" Target="../drawings/vmlDrawing48.vml"/><Relationship Id="rId6" Type="http://schemas.openxmlformats.org/officeDocument/2006/relationships/image" Target="../media/image380.wmf"/><Relationship Id="rId11" Type="http://schemas.openxmlformats.org/officeDocument/2006/relationships/oleObject" Target="../embeddings/oleObject406.bin"/><Relationship Id="rId5" Type="http://schemas.openxmlformats.org/officeDocument/2006/relationships/oleObject" Target="../embeddings/oleObject403.bin"/><Relationship Id="rId15" Type="http://schemas.openxmlformats.org/officeDocument/2006/relationships/oleObject" Target="../embeddings/oleObject409.bin"/><Relationship Id="rId10" Type="http://schemas.openxmlformats.org/officeDocument/2006/relationships/image" Target="../media/image382.wmf"/><Relationship Id="rId19" Type="http://schemas.openxmlformats.org/officeDocument/2006/relationships/oleObject" Target="../embeddings/oleObject411.bin"/><Relationship Id="rId4" Type="http://schemas.openxmlformats.org/officeDocument/2006/relationships/image" Target="../media/image379.wmf"/><Relationship Id="rId9" Type="http://schemas.openxmlformats.org/officeDocument/2006/relationships/oleObject" Target="../embeddings/oleObject405.bin"/><Relationship Id="rId14" Type="http://schemas.openxmlformats.org/officeDocument/2006/relationships/image" Target="../media/image383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4.bin"/><Relationship Id="rId13" Type="http://schemas.openxmlformats.org/officeDocument/2006/relationships/image" Target="../media/image387.wmf"/><Relationship Id="rId18" Type="http://schemas.openxmlformats.org/officeDocument/2006/relationships/image" Target="../media/image389.wmf"/><Relationship Id="rId3" Type="http://schemas.openxmlformats.org/officeDocument/2006/relationships/image" Target="../media/image391.png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416.bin"/><Relationship Id="rId17" Type="http://schemas.openxmlformats.org/officeDocument/2006/relationships/oleObject" Target="../embeddings/oleObject4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8.wmf"/><Relationship Id="rId20" Type="http://schemas.openxmlformats.org/officeDocument/2006/relationships/image" Target="../media/image390.wmf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13.bin"/><Relationship Id="rId11" Type="http://schemas.openxmlformats.org/officeDocument/2006/relationships/image" Target="../media/image7.wmf"/><Relationship Id="rId5" Type="http://schemas.openxmlformats.org/officeDocument/2006/relationships/image" Target="../media/image385.wmf"/><Relationship Id="rId15" Type="http://schemas.openxmlformats.org/officeDocument/2006/relationships/oleObject" Target="../embeddings/oleObject418.bin"/><Relationship Id="rId10" Type="http://schemas.openxmlformats.org/officeDocument/2006/relationships/oleObject" Target="../embeddings/oleObject415.bin"/><Relationship Id="rId19" Type="http://schemas.openxmlformats.org/officeDocument/2006/relationships/oleObject" Target="../embeddings/oleObject420.bin"/><Relationship Id="rId4" Type="http://schemas.openxmlformats.org/officeDocument/2006/relationships/oleObject" Target="../embeddings/oleObject412.bin"/><Relationship Id="rId9" Type="http://schemas.openxmlformats.org/officeDocument/2006/relationships/image" Target="../media/image386.wmf"/><Relationship Id="rId14" Type="http://schemas.openxmlformats.org/officeDocument/2006/relationships/oleObject" Target="../embeddings/oleObject417.bin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3" Type="http://schemas.openxmlformats.org/officeDocument/2006/relationships/oleObject" Target="../embeddings/oleObject421.bin"/><Relationship Id="rId7" Type="http://schemas.openxmlformats.org/officeDocument/2006/relationships/oleObject" Target="../embeddings/oleObject4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423.bin"/><Relationship Id="rId5" Type="http://schemas.openxmlformats.org/officeDocument/2006/relationships/oleObject" Target="../embeddings/oleObject422.bin"/><Relationship Id="rId4" Type="http://schemas.openxmlformats.org/officeDocument/2006/relationships/image" Target="../media/image394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397.png"/><Relationship Id="rId4" Type="http://schemas.openxmlformats.org/officeDocument/2006/relationships/image" Target="../media/image396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399.png"/><Relationship Id="rId4" Type="http://schemas.openxmlformats.org/officeDocument/2006/relationships/image" Target="../media/image396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401.png"/><Relationship Id="rId4" Type="http://schemas.openxmlformats.org/officeDocument/2006/relationships/image" Target="../media/image400.w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wmf"/><Relationship Id="rId13" Type="http://schemas.openxmlformats.org/officeDocument/2006/relationships/oleObject" Target="../embeddings/oleObject433.bin"/><Relationship Id="rId3" Type="http://schemas.openxmlformats.org/officeDocument/2006/relationships/oleObject" Target="../embeddings/oleObject428.bin"/><Relationship Id="rId7" Type="http://schemas.openxmlformats.org/officeDocument/2006/relationships/oleObject" Target="../embeddings/oleObject430.bin"/><Relationship Id="rId12" Type="http://schemas.openxmlformats.org/officeDocument/2006/relationships/image" Target="../media/image40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403.wmf"/><Relationship Id="rId11" Type="http://schemas.openxmlformats.org/officeDocument/2006/relationships/oleObject" Target="../embeddings/oleObject432.bin"/><Relationship Id="rId5" Type="http://schemas.openxmlformats.org/officeDocument/2006/relationships/oleObject" Target="../embeddings/oleObject429.bin"/><Relationship Id="rId15" Type="http://schemas.openxmlformats.org/officeDocument/2006/relationships/image" Target="../media/image408.png"/><Relationship Id="rId10" Type="http://schemas.openxmlformats.org/officeDocument/2006/relationships/image" Target="../media/image405.wmf"/><Relationship Id="rId4" Type="http://schemas.openxmlformats.org/officeDocument/2006/relationships/image" Target="../media/image402.wmf"/><Relationship Id="rId9" Type="http://schemas.openxmlformats.org/officeDocument/2006/relationships/oleObject" Target="../embeddings/oleObject431.bin"/><Relationship Id="rId14" Type="http://schemas.openxmlformats.org/officeDocument/2006/relationships/image" Target="../media/image407.w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wmf"/><Relationship Id="rId3" Type="http://schemas.openxmlformats.org/officeDocument/2006/relationships/image" Target="../media/image413.png"/><Relationship Id="rId7" Type="http://schemas.openxmlformats.org/officeDocument/2006/relationships/oleObject" Target="../embeddings/oleObject435.bin"/><Relationship Id="rId12" Type="http://schemas.openxmlformats.org/officeDocument/2006/relationships/image" Target="../media/image4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414.png"/><Relationship Id="rId11" Type="http://schemas.openxmlformats.org/officeDocument/2006/relationships/oleObject" Target="../embeddings/oleObject437.bin"/><Relationship Id="rId5" Type="http://schemas.openxmlformats.org/officeDocument/2006/relationships/image" Target="../media/image410.wmf"/><Relationship Id="rId10" Type="http://schemas.openxmlformats.org/officeDocument/2006/relationships/image" Target="../media/image411.wmf"/><Relationship Id="rId4" Type="http://schemas.openxmlformats.org/officeDocument/2006/relationships/oleObject" Target="../embeddings/oleObject434.bin"/><Relationship Id="rId9" Type="http://schemas.openxmlformats.org/officeDocument/2006/relationships/oleObject" Target="../embeddings/oleObject436.bin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5" Type="http://schemas.openxmlformats.org/officeDocument/2006/relationships/image" Target="../media/image417.png"/><Relationship Id="rId4" Type="http://schemas.openxmlformats.org/officeDocument/2006/relationships/image" Target="../media/image416.wm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4.wmf"/><Relationship Id="rId13" Type="http://schemas.openxmlformats.org/officeDocument/2006/relationships/oleObject" Target="../embeddings/oleObject444.bin"/><Relationship Id="rId18" Type="http://schemas.openxmlformats.org/officeDocument/2006/relationships/image" Target="../media/image428.wmf"/><Relationship Id="rId3" Type="http://schemas.openxmlformats.org/officeDocument/2006/relationships/oleObject" Target="../embeddings/oleObject439.bin"/><Relationship Id="rId7" Type="http://schemas.openxmlformats.org/officeDocument/2006/relationships/oleObject" Target="../embeddings/oleObject441.bin"/><Relationship Id="rId12" Type="http://schemas.openxmlformats.org/officeDocument/2006/relationships/image" Target="../media/image256.wmf"/><Relationship Id="rId17" Type="http://schemas.openxmlformats.org/officeDocument/2006/relationships/oleObject" Target="../embeddings/oleObject4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7.wmf"/><Relationship Id="rId1" Type="http://schemas.openxmlformats.org/officeDocument/2006/relationships/vmlDrawing" Target="../drawings/vmlDrawing57.vml"/><Relationship Id="rId6" Type="http://schemas.openxmlformats.org/officeDocument/2006/relationships/image" Target="../media/image423.wmf"/><Relationship Id="rId11" Type="http://schemas.openxmlformats.org/officeDocument/2006/relationships/oleObject" Target="../embeddings/oleObject443.bin"/><Relationship Id="rId5" Type="http://schemas.openxmlformats.org/officeDocument/2006/relationships/oleObject" Target="../embeddings/oleObject440.bin"/><Relationship Id="rId15" Type="http://schemas.openxmlformats.org/officeDocument/2006/relationships/oleObject" Target="../embeddings/oleObject445.bin"/><Relationship Id="rId10" Type="http://schemas.openxmlformats.org/officeDocument/2006/relationships/image" Target="../media/image425.wmf"/><Relationship Id="rId4" Type="http://schemas.openxmlformats.org/officeDocument/2006/relationships/image" Target="../media/image422.wmf"/><Relationship Id="rId9" Type="http://schemas.openxmlformats.org/officeDocument/2006/relationships/oleObject" Target="../embeddings/oleObject442.bin"/><Relationship Id="rId14" Type="http://schemas.openxmlformats.org/officeDocument/2006/relationships/image" Target="../media/image426.wmf"/></Relationships>
</file>

<file path=ppt/slides/_rels/slide8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52.bin"/><Relationship Id="rId18" Type="http://schemas.openxmlformats.org/officeDocument/2006/relationships/image" Target="../media/image433.wmf"/><Relationship Id="rId26" Type="http://schemas.openxmlformats.org/officeDocument/2006/relationships/image" Target="../media/image437.wmf"/><Relationship Id="rId39" Type="http://schemas.openxmlformats.org/officeDocument/2006/relationships/oleObject" Target="../embeddings/oleObject465.bin"/><Relationship Id="rId21" Type="http://schemas.openxmlformats.org/officeDocument/2006/relationships/oleObject" Target="../embeddings/oleObject456.bin"/><Relationship Id="rId34" Type="http://schemas.openxmlformats.org/officeDocument/2006/relationships/image" Target="../media/image263.wmf"/><Relationship Id="rId7" Type="http://schemas.openxmlformats.org/officeDocument/2006/relationships/oleObject" Target="../embeddings/oleObject449.bin"/><Relationship Id="rId12" Type="http://schemas.openxmlformats.org/officeDocument/2006/relationships/image" Target="../media/image427.wmf"/><Relationship Id="rId17" Type="http://schemas.openxmlformats.org/officeDocument/2006/relationships/oleObject" Target="../embeddings/oleObject454.bin"/><Relationship Id="rId25" Type="http://schemas.openxmlformats.org/officeDocument/2006/relationships/oleObject" Target="../embeddings/oleObject458.bin"/><Relationship Id="rId33" Type="http://schemas.openxmlformats.org/officeDocument/2006/relationships/oleObject" Target="../embeddings/oleObject462.bin"/><Relationship Id="rId38" Type="http://schemas.openxmlformats.org/officeDocument/2006/relationships/image" Target="../media/image44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2.wmf"/><Relationship Id="rId20" Type="http://schemas.openxmlformats.org/officeDocument/2006/relationships/image" Target="../media/image434.wmf"/><Relationship Id="rId29" Type="http://schemas.openxmlformats.org/officeDocument/2006/relationships/oleObject" Target="../embeddings/oleObject460.bin"/><Relationship Id="rId1" Type="http://schemas.openxmlformats.org/officeDocument/2006/relationships/vmlDrawing" Target="../drawings/vmlDrawing58.vml"/><Relationship Id="rId6" Type="http://schemas.openxmlformats.org/officeDocument/2006/relationships/image" Target="../media/image429.wmf"/><Relationship Id="rId11" Type="http://schemas.openxmlformats.org/officeDocument/2006/relationships/oleObject" Target="../embeddings/oleObject451.bin"/><Relationship Id="rId24" Type="http://schemas.openxmlformats.org/officeDocument/2006/relationships/image" Target="../media/image436.wmf"/><Relationship Id="rId32" Type="http://schemas.openxmlformats.org/officeDocument/2006/relationships/image" Target="../media/image440.wmf"/><Relationship Id="rId37" Type="http://schemas.openxmlformats.org/officeDocument/2006/relationships/oleObject" Target="../embeddings/oleObject464.bin"/><Relationship Id="rId40" Type="http://schemas.openxmlformats.org/officeDocument/2006/relationships/image" Target="../media/image443.wmf"/><Relationship Id="rId5" Type="http://schemas.openxmlformats.org/officeDocument/2006/relationships/oleObject" Target="../embeddings/oleObject448.bin"/><Relationship Id="rId15" Type="http://schemas.openxmlformats.org/officeDocument/2006/relationships/oleObject" Target="../embeddings/oleObject453.bin"/><Relationship Id="rId23" Type="http://schemas.openxmlformats.org/officeDocument/2006/relationships/oleObject" Target="../embeddings/oleObject457.bin"/><Relationship Id="rId28" Type="http://schemas.openxmlformats.org/officeDocument/2006/relationships/image" Target="../media/image438.wmf"/><Relationship Id="rId36" Type="http://schemas.openxmlformats.org/officeDocument/2006/relationships/image" Target="../media/image441.wmf"/><Relationship Id="rId10" Type="http://schemas.openxmlformats.org/officeDocument/2006/relationships/image" Target="../media/image431.wmf"/><Relationship Id="rId19" Type="http://schemas.openxmlformats.org/officeDocument/2006/relationships/oleObject" Target="../embeddings/oleObject455.bin"/><Relationship Id="rId31" Type="http://schemas.openxmlformats.org/officeDocument/2006/relationships/oleObject" Target="../embeddings/oleObject461.bin"/><Relationship Id="rId4" Type="http://schemas.openxmlformats.org/officeDocument/2006/relationships/image" Target="../media/image233.wmf"/><Relationship Id="rId9" Type="http://schemas.openxmlformats.org/officeDocument/2006/relationships/oleObject" Target="../embeddings/oleObject450.bin"/><Relationship Id="rId14" Type="http://schemas.openxmlformats.org/officeDocument/2006/relationships/image" Target="../media/image256.wmf"/><Relationship Id="rId22" Type="http://schemas.openxmlformats.org/officeDocument/2006/relationships/image" Target="../media/image435.wmf"/><Relationship Id="rId27" Type="http://schemas.openxmlformats.org/officeDocument/2006/relationships/oleObject" Target="../embeddings/oleObject459.bin"/><Relationship Id="rId30" Type="http://schemas.openxmlformats.org/officeDocument/2006/relationships/image" Target="../media/image439.wmf"/><Relationship Id="rId35" Type="http://schemas.openxmlformats.org/officeDocument/2006/relationships/oleObject" Target="../embeddings/oleObject463.bin"/><Relationship Id="rId8" Type="http://schemas.openxmlformats.org/officeDocument/2006/relationships/image" Target="../media/image430.wmf"/><Relationship Id="rId3" Type="http://schemas.openxmlformats.org/officeDocument/2006/relationships/oleObject" Target="../embeddings/oleObject447.bin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6.wmf"/><Relationship Id="rId3" Type="http://schemas.openxmlformats.org/officeDocument/2006/relationships/oleObject" Target="../embeddings/oleObject466.bin"/><Relationship Id="rId7" Type="http://schemas.openxmlformats.org/officeDocument/2006/relationships/oleObject" Target="../embeddings/oleObject4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445.wmf"/><Relationship Id="rId5" Type="http://schemas.openxmlformats.org/officeDocument/2006/relationships/oleObject" Target="../embeddings/oleObject467.bin"/><Relationship Id="rId4" Type="http://schemas.openxmlformats.org/officeDocument/2006/relationships/image" Target="../media/image13.w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74.bin"/><Relationship Id="rId18" Type="http://schemas.openxmlformats.org/officeDocument/2006/relationships/oleObject" Target="../embeddings/oleObject477.bin"/><Relationship Id="rId26" Type="http://schemas.openxmlformats.org/officeDocument/2006/relationships/oleObject" Target="../embeddings/oleObject481.bin"/><Relationship Id="rId39" Type="http://schemas.openxmlformats.org/officeDocument/2006/relationships/oleObject" Target="../embeddings/oleObject488.bin"/><Relationship Id="rId21" Type="http://schemas.openxmlformats.org/officeDocument/2006/relationships/image" Target="../media/image456.wmf"/><Relationship Id="rId34" Type="http://schemas.openxmlformats.org/officeDocument/2006/relationships/image" Target="../media/image462.wmf"/><Relationship Id="rId42" Type="http://schemas.openxmlformats.org/officeDocument/2006/relationships/image" Target="../media/image466.wmf"/><Relationship Id="rId7" Type="http://schemas.openxmlformats.org/officeDocument/2006/relationships/oleObject" Target="../embeddings/oleObject47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4.wmf"/><Relationship Id="rId29" Type="http://schemas.openxmlformats.org/officeDocument/2006/relationships/oleObject" Target="../embeddings/oleObject483.bin"/><Relationship Id="rId1" Type="http://schemas.openxmlformats.org/officeDocument/2006/relationships/vmlDrawing" Target="../drawings/vmlDrawing60.vml"/><Relationship Id="rId6" Type="http://schemas.openxmlformats.org/officeDocument/2006/relationships/image" Target="../media/image449.wmf"/><Relationship Id="rId11" Type="http://schemas.openxmlformats.org/officeDocument/2006/relationships/oleObject" Target="../embeddings/oleObject473.bin"/><Relationship Id="rId24" Type="http://schemas.openxmlformats.org/officeDocument/2006/relationships/oleObject" Target="../embeddings/oleObject480.bin"/><Relationship Id="rId32" Type="http://schemas.openxmlformats.org/officeDocument/2006/relationships/image" Target="../media/image461.wmf"/><Relationship Id="rId37" Type="http://schemas.openxmlformats.org/officeDocument/2006/relationships/oleObject" Target="../embeddings/oleObject487.bin"/><Relationship Id="rId40" Type="http://schemas.openxmlformats.org/officeDocument/2006/relationships/image" Target="../media/image465.wmf"/><Relationship Id="rId45" Type="http://schemas.openxmlformats.org/officeDocument/2006/relationships/oleObject" Target="../embeddings/oleObject491.bin"/><Relationship Id="rId5" Type="http://schemas.openxmlformats.org/officeDocument/2006/relationships/oleObject" Target="../embeddings/oleObject470.bin"/><Relationship Id="rId15" Type="http://schemas.openxmlformats.org/officeDocument/2006/relationships/oleObject" Target="../embeddings/oleObject475.bin"/><Relationship Id="rId23" Type="http://schemas.openxmlformats.org/officeDocument/2006/relationships/image" Target="../media/image457.wmf"/><Relationship Id="rId28" Type="http://schemas.openxmlformats.org/officeDocument/2006/relationships/image" Target="../media/image459.wmf"/><Relationship Id="rId36" Type="http://schemas.openxmlformats.org/officeDocument/2006/relationships/image" Target="../media/image463.wmf"/><Relationship Id="rId10" Type="http://schemas.openxmlformats.org/officeDocument/2006/relationships/image" Target="../media/image451.wmf"/><Relationship Id="rId19" Type="http://schemas.openxmlformats.org/officeDocument/2006/relationships/image" Target="../media/image455.wmf"/><Relationship Id="rId31" Type="http://schemas.openxmlformats.org/officeDocument/2006/relationships/oleObject" Target="../embeddings/oleObject484.bin"/><Relationship Id="rId44" Type="http://schemas.openxmlformats.org/officeDocument/2006/relationships/image" Target="../media/image467.wmf"/><Relationship Id="rId4" Type="http://schemas.openxmlformats.org/officeDocument/2006/relationships/image" Target="../media/image448.wmf"/><Relationship Id="rId9" Type="http://schemas.openxmlformats.org/officeDocument/2006/relationships/oleObject" Target="../embeddings/oleObject472.bin"/><Relationship Id="rId14" Type="http://schemas.openxmlformats.org/officeDocument/2006/relationships/image" Target="../media/image453.wmf"/><Relationship Id="rId22" Type="http://schemas.openxmlformats.org/officeDocument/2006/relationships/oleObject" Target="../embeddings/oleObject479.bin"/><Relationship Id="rId27" Type="http://schemas.openxmlformats.org/officeDocument/2006/relationships/oleObject" Target="../embeddings/oleObject482.bin"/><Relationship Id="rId30" Type="http://schemas.openxmlformats.org/officeDocument/2006/relationships/image" Target="../media/image460.wmf"/><Relationship Id="rId35" Type="http://schemas.openxmlformats.org/officeDocument/2006/relationships/oleObject" Target="../embeddings/oleObject486.bin"/><Relationship Id="rId43" Type="http://schemas.openxmlformats.org/officeDocument/2006/relationships/oleObject" Target="../embeddings/oleObject490.bin"/><Relationship Id="rId8" Type="http://schemas.openxmlformats.org/officeDocument/2006/relationships/image" Target="../media/image450.wmf"/><Relationship Id="rId3" Type="http://schemas.openxmlformats.org/officeDocument/2006/relationships/oleObject" Target="../embeddings/oleObject469.bin"/><Relationship Id="rId12" Type="http://schemas.openxmlformats.org/officeDocument/2006/relationships/image" Target="../media/image452.wmf"/><Relationship Id="rId17" Type="http://schemas.openxmlformats.org/officeDocument/2006/relationships/oleObject" Target="../embeddings/oleObject476.bin"/><Relationship Id="rId25" Type="http://schemas.openxmlformats.org/officeDocument/2006/relationships/image" Target="../media/image458.wmf"/><Relationship Id="rId33" Type="http://schemas.openxmlformats.org/officeDocument/2006/relationships/oleObject" Target="../embeddings/oleObject485.bin"/><Relationship Id="rId38" Type="http://schemas.openxmlformats.org/officeDocument/2006/relationships/image" Target="../media/image464.wmf"/><Relationship Id="rId46" Type="http://schemas.openxmlformats.org/officeDocument/2006/relationships/image" Target="../media/image468.wmf"/><Relationship Id="rId20" Type="http://schemas.openxmlformats.org/officeDocument/2006/relationships/oleObject" Target="../embeddings/oleObject478.bin"/><Relationship Id="rId41" Type="http://schemas.openxmlformats.org/officeDocument/2006/relationships/oleObject" Target="../embeddings/oleObject489.bin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wmf"/><Relationship Id="rId13" Type="http://schemas.openxmlformats.org/officeDocument/2006/relationships/image" Target="../media/image324.wmf"/><Relationship Id="rId3" Type="http://schemas.openxmlformats.org/officeDocument/2006/relationships/oleObject" Target="../embeddings/oleObject492.bin"/><Relationship Id="rId7" Type="http://schemas.openxmlformats.org/officeDocument/2006/relationships/oleObject" Target="../embeddings/oleObject494.bin"/><Relationship Id="rId12" Type="http://schemas.openxmlformats.org/officeDocument/2006/relationships/oleObject" Target="../embeddings/oleObject4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471.wmf"/><Relationship Id="rId11" Type="http://schemas.openxmlformats.org/officeDocument/2006/relationships/image" Target="../media/image473.wmf"/><Relationship Id="rId5" Type="http://schemas.openxmlformats.org/officeDocument/2006/relationships/oleObject" Target="../embeddings/oleObject493.bin"/><Relationship Id="rId10" Type="http://schemas.openxmlformats.org/officeDocument/2006/relationships/oleObject" Target="../embeddings/oleObject496.bin"/><Relationship Id="rId4" Type="http://schemas.openxmlformats.org/officeDocument/2006/relationships/image" Target="../media/image470.wmf"/><Relationship Id="rId9" Type="http://schemas.openxmlformats.org/officeDocument/2006/relationships/oleObject" Target="../embeddings/oleObject495.bin"/><Relationship Id="rId14" Type="http://schemas.openxmlformats.org/officeDocument/2006/relationships/image" Target="../media/image474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7.wmf"/><Relationship Id="rId13" Type="http://schemas.openxmlformats.org/officeDocument/2006/relationships/oleObject" Target="../embeddings/oleObject503.bin"/><Relationship Id="rId3" Type="http://schemas.openxmlformats.org/officeDocument/2006/relationships/oleObject" Target="../embeddings/oleObject498.bin"/><Relationship Id="rId7" Type="http://schemas.openxmlformats.org/officeDocument/2006/relationships/oleObject" Target="../embeddings/oleObject500.bin"/><Relationship Id="rId12" Type="http://schemas.openxmlformats.org/officeDocument/2006/relationships/image" Target="../media/image4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476.wmf"/><Relationship Id="rId11" Type="http://schemas.openxmlformats.org/officeDocument/2006/relationships/oleObject" Target="../embeddings/oleObject502.bin"/><Relationship Id="rId5" Type="http://schemas.openxmlformats.org/officeDocument/2006/relationships/oleObject" Target="../embeddings/oleObject499.bin"/><Relationship Id="rId15" Type="http://schemas.openxmlformats.org/officeDocument/2006/relationships/image" Target="../media/image481.png"/><Relationship Id="rId10" Type="http://schemas.openxmlformats.org/officeDocument/2006/relationships/image" Target="../media/image478.wmf"/><Relationship Id="rId4" Type="http://schemas.openxmlformats.org/officeDocument/2006/relationships/image" Target="../media/image475.wmf"/><Relationship Id="rId9" Type="http://schemas.openxmlformats.org/officeDocument/2006/relationships/oleObject" Target="../embeddings/oleObject501.bin"/><Relationship Id="rId14" Type="http://schemas.openxmlformats.org/officeDocument/2006/relationships/image" Target="../media/image480.w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5" Type="http://schemas.openxmlformats.org/officeDocument/2006/relationships/image" Target="../media/image483.png"/><Relationship Id="rId4" Type="http://schemas.openxmlformats.org/officeDocument/2006/relationships/image" Target="../media/image482.wmf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wmf"/><Relationship Id="rId13" Type="http://schemas.openxmlformats.org/officeDocument/2006/relationships/oleObject" Target="../embeddings/oleObject510.bin"/><Relationship Id="rId18" Type="http://schemas.openxmlformats.org/officeDocument/2006/relationships/oleObject" Target="../embeddings/oleObject513.bin"/><Relationship Id="rId3" Type="http://schemas.openxmlformats.org/officeDocument/2006/relationships/oleObject" Target="../embeddings/oleObject505.bin"/><Relationship Id="rId21" Type="http://schemas.openxmlformats.org/officeDocument/2006/relationships/image" Target="../media/image490.wmf"/><Relationship Id="rId7" Type="http://schemas.openxmlformats.org/officeDocument/2006/relationships/oleObject" Target="../embeddings/oleObject507.bin"/><Relationship Id="rId12" Type="http://schemas.openxmlformats.org/officeDocument/2006/relationships/image" Target="../media/image316.wmf"/><Relationship Id="rId17" Type="http://schemas.openxmlformats.org/officeDocument/2006/relationships/image" Target="../media/image48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12.bin"/><Relationship Id="rId20" Type="http://schemas.openxmlformats.org/officeDocument/2006/relationships/oleObject" Target="../embeddings/oleObject514.bin"/><Relationship Id="rId1" Type="http://schemas.openxmlformats.org/officeDocument/2006/relationships/vmlDrawing" Target="../drawings/vmlDrawing64.vml"/><Relationship Id="rId6" Type="http://schemas.openxmlformats.org/officeDocument/2006/relationships/image" Target="../media/image484.wmf"/><Relationship Id="rId11" Type="http://schemas.openxmlformats.org/officeDocument/2006/relationships/oleObject" Target="../embeddings/oleObject509.bin"/><Relationship Id="rId5" Type="http://schemas.openxmlformats.org/officeDocument/2006/relationships/oleObject" Target="../embeddings/oleObject506.bin"/><Relationship Id="rId15" Type="http://schemas.openxmlformats.org/officeDocument/2006/relationships/image" Target="../media/image487.wmf"/><Relationship Id="rId23" Type="http://schemas.openxmlformats.org/officeDocument/2006/relationships/image" Target="../media/image491.wmf"/><Relationship Id="rId10" Type="http://schemas.openxmlformats.org/officeDocument/2006/relationships/image" Target="../media/image486.wmf"/><Relationship Id="rId19" Type="http://schemas.openxmlformats.org/officeDocument/2006/relationships/image" Target="../media/image489.wmf"/><Relationship Id="rId4" Type="http://schemas.openxmlformats.org/officeDocument/2006/relationships/image" Target="../media/image324.wmf"/><Relationship Id="rId9" Type="http://schemas.openxmlformats.org/officeDocument/2006/relationships/oleObject" Target="../embeddings/oleObject508.bin"/><Relationship Id="rId14" Type="http://schemas.openxmlformats.org/officeDocument/2006/relationships/oleObject" Target="../embeddings/oleObject511.bin"/><Relationship Id="rId22" Type="http://schemas.openxmlformats.org/officeDocument/2006/relationships/oleObject" Target="../embeddings/oleObject515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4.wmf"/><Relationship Id="rId3" Type="http://schemas.openxmlformats.org/officeDocument/2006/relationships/oleObject" Target="../embeddings/oleObject516.bin"/><Relationship Id="rId7" Type="http://schemas.openxmlformats.org/officeDocument/2006/relationships/oleObject" Target="../embeddings/oleObject518.bin"/><Relationship Id="rId12" Type="http://schemas.openxmlformats.org/officeDocument/2006/relationships/image" Target="../media/image49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493.wmf"/><Relationship Id="rId11" Type="http://schemas.openxmlformats.org/officeDocument/2006/relationships/oleObject" Target="../embeddings/oleObject520.bin"/><Relationship Id="rId5" Type="http://schemas.openxmlformats.org/officeDocument/2006/relationships/oleObject" Target="../embeddings/oleObject517.bin"/><Relationship Id="rId10" Type="http://schemas.openxmlformats.org/officeDocument/2006/relationships/image" Target="../media/image495.wmf"/><Relationship Id="rId4" Type="http://schemas.openxmlformats.org/officeDocument/2006/relationships/image" Target="../media/image492.wmf"/><Relationship Id="rId9" Type="http://schemas.openxmlformats.org/officeDocument/2006/relationships/oleObject" Target="../embeddings/oleObject519.bin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wmf"/><Relationship Id="rId13" Type="http://schemas.openxmlformats.org/officeDocument/2006/relationships/oleObject" Target="../embeddings/oleObject526.bin"/><Relationship Id="rId3" Type="http://schemas.openxmlformats.org/officeDocument/2006/relationships/oleObject" Target="../embeddings/oleObject521.bin"/><Relationship Id="rId7" Type="http://schemas.openxmlformats.org/officeDocument/2006/relationships/oleObject" Target="../embeddings/oleObject523.bin"/><Relationship Id="rId12" Type="http://schemas.openxmlformats.org/officeDocument/2006/relationships/image" Target="../media/image50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498.wmf"/><Relationship Id="rId11" Type="http://schemas.openxmlformats.org/officeDocument/2006/relationships/oleObject" Target="../embeddings/oleObject525.bin"/><Relationship Id="rId5" Type="http://schemas.openxmlformats.org/officeDocument/2006/relationships/oleObject" Target="../embeddings/oleObject522.bin"/><Relationship Id="rId10" Type="http://schemas.openxmlformats.org/officeDocument/2006/relationships/image" Target="../media/image500.wmf"/><Relationship Id="rId4" Type="http://schemas.openxmlformats.org/officeDocument/2006/relationships/image" Target="../media/image497.wmf"/><Relationship Id="rId9" Type="http://schemas.openxmlformats.org/officeDocument/2006/relationships/oleObject" Target="../embeddings/oleObject524.bin"/><Relationship Id="rId14" Type="http://schemas.openxmlformats.org/officeDocument/2006/relationships/image" Target="../media/image502.wmf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5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8.wmf"/><Relationship Id="rId13" Type="http://schemas.openxmlformats.org/officeDocument/2006/relationships/image" Target="../media/image510.wmf"/><Relationship Id="rId18" Type="http://schemas.openxmlformats.org/officeDocument/2006/relationships/image" Target="../media/image512.wmf"/><Relationship Id="rId3" Type="http://schemas.openxmlformats.org/officeDocument/2006/relationships/oleObject" Target="../embeddings/oleObject527.bin"/><Relationship Id="rId7" Type="http://schemas.openxmlformats.org/officeDocument/2006/relationships/oleObject" Target="../embeddings/oleObject529.bin"/><Relationship Id="rId12" Type="http://schemas.openxmlformats.org/officeDocument/2006/relationships/oleObject" Target="../embeddings/oleObject532.bin"/><Relationship Id="rId17" Type="http://schemas.openxmlformats.org/officeDocument/2006/relationships/oleObject" Target="../embeddings/oleObject53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11.wmf"/><Relationship Id="rId1" Type="http://schemas.openxmlformats.org/officeDocument/2006/relationships/vmlDrawing" Target="../drawings/vmlDrawing67.vml"/><Relationship Id="rId6" Type="http://schemas.openxmlformats.org/officeDocument/2006/relationships/image" Target="../media/image507.wmf"/><Relationship Id="rId11" Type="http://schemas.openxmlformats.org/officeDocument/2006/relationships/oleObject" Target="../embeddings/oleObject531.bin"/><Relationship Id="rId5" Type="http://schemas.openxmlformats.org/officeDocument/2006/relationships/oleObject" Target="../embeddings/oleObject528.bin"/><Relationship Id="rId15" Type="http://schemas.openxmlformats.org/officeDocument/2006/relationships/oleObject" Target="../embeddings/oleObject534.bin"/><Relationship Id="rId10" Type="http://schemas.openxmlformats.org/officeDocument/2006/relationships/image" Target="../media/image509.wmf"/><Relationship Id="rId4" Type="http://schemas.openxmlformats.org/officeDocument/2006/relationships/image" Target="../media/image506.wmf"/><Relationship Id="rId9" Type="http://schemas.openxmlformats.org/officeDocument/2006/relationships/oleObject" Target="../embeddings/oleObject530.bin"/><Relationship Id="rId14" Type="http://schemas.openxmlformats.org/officeDocument/2006/relationships/oleObject" Target="../embeddings/oleObject533.bin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9.bin"/><Relationship Id="rId13" Type="http://schemas.openxmlformats.org/officeDocument/2006/relationships/image" Target="../media/image517.wmf"/><Relationship Id="rId3" Type="http://schemas.openxmlformats.org/officeDocument/2006/relationships/oleObject" Target="../embeddings/oleObject536.bin"/><Relationship Id="rId7" Type="http://schemas.openxmlformats.org/officeDocument/2006/relationships/image" Target="../media/image514.wmf"/><Relationship Id="rId12" Type="http://schemas.openxmlformats.org/officeDocument/2006/relationships/oleObject" Target="../embeddings/oleObject5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6" Type="http://schemas.openxmlformats.org/officeDocument/2006/relationships/oleObject" Target="../embeddings/oleObject538.bin"/><Relationship Id="rId11" Type="http://schemas.openxmlformats.org/officeDocument/2006/relationships/image" Target="../media/image516.wmf"/><Relationship Id="rId5" Type="http://schemas.openxmlformats.org/officeDocument/2006/relationships/oleObject" Target="../embeddings/oleObject537.bin"/><Relationship Id="rId10" Type="http://schemas.openxmlformats.org/officeDocument/2006/relationships/oleObject" Target="../embeddings/oleObject540.bin"/><Relationship Id="rId4" Type="http://schemas.openxmlformats.org/officeDocument/2006/relationships/image" Target="../media/image513.wmf"/><Relationship Id="rId9" Type="http://schemas.openxmlformats.org/officeDocument/2006/relationships/image" Target="../media/image515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wmf"/><Relationship Id="rId13" Type="http://schemas.openxmlformats.org/officeDocument/2006/relationships/oleObject" Target="../embeddings/oleObject547.bin"/><Relationship Id="rId3" Type="http://schemas.openxmlformats.org/officeDocument/2006/relationships/oleObject" Target="../embeddings/oleObject542.bin"/><Relationship Id="rId7" Type="http://schemas.openxmlformats.org/officeDocument/2006/relationships/oleObject" Target="../embeddings/oleObject544.bin"/><Relationship Id="rId12" Type="http://schemas.openxmlformats.org/officeDocument/2006/relationships/image" Target="../media/image5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519.wmf"/><Relationship Id="rId11" Type="http://schemas.openxmlformats.org/officeDocument/2006/relationships/oleObject" Target="../embeddings/oleObject546.bin"/><Relationship Id="rId5" Type="http://schemas.openxmlformats.org/officeDocument/2006/relationships/oleObject" Target="../embeddings/oleObject543.bin"/><Relationship Id="rId10" Type="http://schemas.openxmlformats.org/officeDocument/2006/relationships/image" Target="../media/image521.wmf"/><Relationship Id="rId4" Type="http://schemas.openxmlformats.org/officeDocument/2006/relationships/image" Target="../media/image518.wmf"/><Relationship Id="rId9" Type="http://schemas.openxmlformats.org/officeDocument/2006/relationships/oleObject" Target="../embeddings/oleObject545.bin"/><Relationship Id="rId14" Type="http://schemas.openxmlformats.org/officeDocument/2006/relationships/image" Target="../media/image523.wmf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wmf"/><Relationship Id="rId3" Type="http://schemas.openxmlformats.org/officeDocument/2006/relationships/oleObject" Target="../embeddings/oleObject548.bin"/><Relationship Id="rId7" Type="http://schemas.openxmlformats.org/officeDocument/2006/relationships/oleObject" Target="../embeddings/oleObject5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525.wmf"/><Relationship Id="rId5" Type="http://schemas.openxmlformats.org/officeDocument/2006/relationships/oleObject" Target="../embeddings/oleObject549.bin"/><Relationship Id="rId4" Type="http://schemas.openxmlformats.org/officeDocument/2006/relationships/image" Target="../media/image524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9.wmf"/><Relationship Id="rId13" Type="http://schemas.openxmlformats.org/officeDocument/2006/relationships/oleObject" Target="../embeddings/oleObject556.bin"/><Relationship Id="rId18" Type="http://schemas.openxmlformats.org/officeDocument/2006/relationships/image" Target="../media/image534.wmf"/><Relationship Id="rId26" Type="http://schemas.openxmlformats.org/officeDocument/2006/relationships/oleObject" Target="../embeddings/oleObject563.bin"/><Relationship Id="rId3" Type="http://schemas.openxmlformats.org/officeDocument/2006/relationships/oleObject" Target="../embeddings/oleObject551.bin"/><Relationship Id="rId21" Type="http://schemas.openxmlformats.org/officeDocument/2006/relationships/oleObject" Target="../embeddings/oleObject560.bin"/><Relationship Id="rId7" Type="http://schemas.openxmlformats.org/officeDocument/2006/relationships/oleObject" Target="../embeddings/oleObject553.bin"/><Relationship Id="rId12" Type="http://schemas.openxmlformats.org/officeDocument/2006/relationships/image" Target="../media/image531.wmf"/><Relationship Id="rId17" Type="http://schemas.openxmlformats.org/officeDocument/2006/relationships/oleObject" Target="../embeddings/oleObject558.bin"/><Relationship Id="rId25" Type="http://schemas.openxmlformats.org/officeDocument/2006/relationships/image" Target="../media/image53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3.wmf"/><Relationship Id="rId20" Type="http://schemas.openxmlformats.org/officeDocument/2006/relationships/image" Target="../media/image535.wmf"/><Relationship Id="rId29" Type="http://schemas.openxmlformats.org/officeDocument/2006/relationships/image" Target="../media/image539.wmf"/><Relationship Id="rId1" Type="http://schemas.openxmlformats.org/officeDocument/2006/relationships/vmlDrawing" Target="../drawings/vmlDrawing71.vml"/><Relationship Id="rId6" Type="http://schemas.openxmlformats.org/officeDocument/2006/relationships/image" Target="../media/image528.wmf"/><Relationship Id="rId11" Type="http://schemas.openxmlformats.org/officeDocument/2006/relationships/oleObject" Target="../embeddings/oleObject555.bin"/><Relationship Id="rId24" Type="http://schemas.openxmlformats.org/officeDocument/2006/relationships/oleObject" Target="../embeddings/oleObject562.bin"/><Relationship Id="rId5" Type="http://schemas.openxmlformats.org/officeDocument/2006/relationships/oleObject" Target="../embeddings/oleObject552.bin"/><Relationship Id="rId15" Type="http://schemas.openxmlformats.org/officeDocument/2006/relationships/oleObject" Target="../embeddings/oleObject557.bin"/><Relationship Id="rId23" Type="http://schemas.openxmlformats.org/officeDocument/2006/relationships/oleObject" Target="../embeddings/oleObject561.bin"/><Relationship Id="rId28" Type="http://schemas.openxmlformats.org/officeDocument/2006/relationships/oleObject" Target="../embeddings/oleObject564.bin"/><Relationship Id="rId10" Type="http://schemas.openxmlformats.org/officeDocument/2006/relationships/image" Target="../media/image530.wmf"/><Relationship Id="rId19" Type="http://schemas.openxmlformats.org/officeDocument/2006/relationships/oleObject" Target="../embeddings/oleObject559.bin"/><Relationship Id="rId31" Type="http://schemas.openxmlformats.org/officeDocument/2006/relationships/image" Target="../media/image540.wmf"/><Relationship Id="rId4" Type="http://schemas.openxmlformats.org/officeDocument/2006/relationships/image" Target="../media/image527.wmf"/><Relationship Id="rId9" Type="http://schemas.openxmlformats.org/officeDocument/2006/relationships/oleObject" Target="../embeddings/oleObject554.bin"/><Relationship Id="rId14" Type="http://schemas.openxmlformats.org/officeDocument/2006/relationships/image" Target="../media/image532.wmf"/><Relationship Id="rId22" Type="http://schemas.openxmlformats.org/officeDocument/2006/relationships/image" Target="../media/image536.wmf"/><Relationship Id="rId27" Type="http://schemas.openxmlformats.org/officeDocument/2006/relationships/image" Target="../media/image538.wmf"/><Relationship Id="rId30" Type="http://schemas.openxmlformats.org/officeDocument/2006/relationships/oleObject" Target="../embeddings/oleObject565.bin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3.wmf"/><Relationship Id="rId13" Type="http://schemas.openxmlformats.org/officeDocument/2006/relationships/oleObject" Target="../embeddings/oleObject571.bin"/><Relationship Id="rId18" Type="http://schemas.openxmlformats.org/officeDocument/2006/relationships/image" Target="../media/image548.wmf"/><Relationship Id="rId3" Type="http://schemas.openxmlformats.org/officeDocument/2006/relationships/oleObject" Target="../embeddings/oleObject566.bin"/><Relationship Id="rId7" Type="http://schemas.openxmlformats.org/officeDocument/2006/relationships/oleObject" Target="../embeddings/oleObject568.bin"/><Relationship Id="rId12" Type="http://schemas.openxmlformats.org/officeDocument/2006/relationships/image" Target="../media/image545.wmf"/><Relationship Id="rId17" Type="http://schemas.openxmlformats.org/officeDocument/2006/relationships/oleObject" Target="../embeddings/oleObject57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7.wmf"/><Relationship Id="rId1" Type="http://schemas.openxmlformats.org/officeDocument/2006/relationships/vmlDrawing" Target="../drawings/vmlDrawing72.vml"/><Relationship Id="rId6" Type="http://schemas.openxmlformats.org/officeDocument/2006/relationships/image" Target="../media/image542.wmf"/><Relationship Id="rId11" Type="http://schemas.openxmlformats.org/officeDocument/2006/relationships/oleObject" Target="../embeddings/oleObject570.bin"/><Relationship Id="rId5" Type="http://schemas.openxmlformats.org/officeDocument/2006/relationships/oleObject" Target="../embeddings/oleObject567.bin"/><Relationship Id="rId15" Type="http://schemas.openxmlformats.org/officeDocument/2006/relationships/oleObject" Target="../embeddings/oleObject572.bin"/><Relationship Id="rId10" Type="http://schemas.openxmlformats.org/officeDocument/2006/relationships/image" Target="../media/image544.wmf"/><Relationship Id="rId4" Type="http://schemas.openxmlformats.org/officeDocument/2006/relationships/image" Target="../media/image541.wmf"/><Relationship Id="rId9" Type="http://schemas.openxmlformats.org/officeDocument/2006/relationships/oleObject" Target="../embeddings/oleObject569.bin"/><Relationship Id="rId14" Type="http://schemas.openxmlformats.org/officeDocument/2006/relationships/image" Target="../media/image546.wmf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2.wmf"/><Relationship Id="rId13" Type="http://schemas.openxmlformats.org/officeDocument/2006/relationships/oleObject" Target="../embeddings/oleObject579.bin"/><Relationship Id="rId18" Type="http://schemas.openxmlformats.org/officeDocument/2006/relationships/image" Target="../media/image556.wmf"/><Relationship Id="rId3" Type="http://schemas.openxmlformats.org/officeDocument/2006/relationships/oleObject" Target="../embeddings/oleObject574.bin"/><Relationship Id="rId21" Type="http://schemas.openxmlformats.org/officeDocument/2006/relationships/oleObject" Target="../embeddings/oleObject583.bin"/><Relationship Id="rId7" Type="http://schemas.openxmlformats.org/officeDocument/2006/relationships/oleObject" Target="../embeddings/oleObject576.bin"/><Relationship Id="rId12" Type="http://schemas.openxmlformats.org/officeDocument/2006/relationships/image" Target="../media/image554.wmf"/><Relationship Id="rId17" Type="http://schemas.openxmlformats.org/officeDocument/2006/relationships/oleObject" Target="../embeddings/oleObject58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55.wmf"/><Relationship Id="rId20" Type="http://schemas.openxmlformats.org/officeDocument/2006/relationships/image" Target="../media/image557.wmf"/><Relationship Id="rId1" Type="http://schemas.openxmlformats.org/officeDocument/2006/relationships/vmlDrawing" Target="../drawings/vmlDrawing73.vml"/><Relationship Id="rId6" Type="http://schemas.openxmlformats.org/officeDocument/2006/relationships/image" Target="../media/image551.wmf"/><Relationship Id="rId11" Type="http://schemas.openxmlformats.org/officeDocument/2006/relationships/oleObject" Target="../embeddings/oleObject578.bin"/><Relationship Id="rId5" Type="http://schemas.openxmlformats.org/officeDocument/2006/relationships/oleObject" Target="../embeddings/oleObject575.bin"/><Relationship Id="rId15" Type="http://schemas.openxmlformats.org/officeDocument/2006/relationships/oleObject" Target="../embeddings/oleObject580.bin"/><Relationship Id="rId10" Type="http://schemas.openxmlformats.org/officeDocument/2006/relationships/image" Target="../media/image553.wmf"/><Relationship Id="rId19" Type="http://schemas.openxmlformats.org/officeDocument/2006/relationships/oleObject" Target="../embeddings/oleObject582.bin"/><Relationship Id="rId4" Type="http://schemas.openxmlformats.org/officeDocument/2006/relationships/image" Target="../media/image550.wmf"/><Relationship Id="rId9" Type="http://schemas.openxmlformats.org/officeDocument/2006/relationships/oleObject" Target="../embeddings/oleObject577.bin"/><Relationship Id="rId14" Type="http://schemas.openxmlformats.org/officeDocument/2006/relationships/image" Target="../media/image41.wmf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wmf"/><Relationship Id="rId13" Type="http://schemas.openxmlformats.org/officeDocument/2006/relationships/oleObject" Target="../embeddings/oleObject589.bin"/><Relationship Id="rId18" Type="http://schemas.openxmlformats.org/officeDocument/2006/relationships/image" Target="../media/image565.wmf"/><Relationship Id="rId3" Type="http://schemas.openxmlformats.org/officeDocument/2006/relationships/oleObject" Target="../embeddings/oleObject584.bin"/><Relationship Id="rId7" Type="http://schemas.openxmlformats.org/officeDocument/2006/relationships/oleObject" Target="../embeddings/oleObject586.bin"/><Relationship Id="rId12" Type="http://schemas.openxmlformats.org/officeDocument/2006/relationships/image" Target="../media/image562.wmf"/><Relationship Id="rId17" Type="http://schemas.openxmlformats.org/officeDocument/2006/relationships/oleObject" Target="../embeddings/oleObject59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64.wmf"/><Relationship Id="rId1" Type="http://schemas.openxmlformats.org/officeDocument/2006/relationships/vmlDrawing" Target="../drawings/vmlDrawing74.vml"/><Relationship Id="rId6" Type="http://schemas.openxmlformats.org/officeDocument/2006/relationships/image" Target="../media/image559.wmf"/><Relationship Id="rId11" Type="http://schemas.openxmlformats.org/officeDocument/2006/relationships/oleObject" Target="../embeddings/oleObject588.bin"/><Relationship Id="rId5" Type="http://schemas.openxmlformats.org/officeDocument/2006/relationships/oleObject" Target="../embeddings/oleObject585.bin"/><Relationship Id="rId15" Type="http://schemas.openxmlformats.org/officeDocument/2006/relationships/oleObject" Target="../embeddings/oleObject590.bin"/><Relationship Id="rId10" Type="http://schemas.openxmlformats.org/officeDocument/2006/relationships/image" Target="../media/image561.wmf"/><Relationship Id="rId4" Type="http://schemas.openxmlformats.org/officeDocument/2006/relationships/image" Target="../media/image558.wmf"/><Relationship Id="rId9" Type="http://schemas.openxmlformats.org/officeDocument/2006/relationships/oleObject" Target="../embeddings/oleObject587.bin"/><Relationship Id="rId14" Type="http://schemas.openxmlformats.org/officeDocument/2006/relationships/image" Target="../media/image563.w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4.bin"/><Relationship Id="rId13" Type="http://schemas.openxmlformats.org/officeDocument/2006/relationships/image" Target="../media/image569.wmf"/><Relationship Id="rId3" Type="http://schemas.openxmlformats.org/officeDocument/2006/relationships/oleObject" Target="../embeddings/oleObject592.bin"/><Relationship Id="rId7" Type="http://schemas.openxmlformats.org/officeDocument/2006/relationships/image" Target="../media/image571.png"/><Relationship Id="rId12" Type="http://schemas.openxmlformats.org/officeDocument/2006/relationships/oleObject" Target="../embeddings/oleObject5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567.wmf"/><Relationship Id="rId11" Type="http://schemas.openxmlformats.org/officeDocument/2006/relationships/image" Target="../media/image568.wmf"/><Relationship Id="rId5" Type="http://schemas.openxmlformats.org/officeDocument/2006/relationships/oleObject" Target="../embeddings/oleObject593.bin"/><Relationship Id="rId15" Type="http://schemas.openxmlformats.org/officeDocument/2006/relationships/image" Target="../media/image570.wmf"/><Relationship Id="rId10" Type="http://schemas.openxmlformats.org/officeDocument/2006/relationships/oleObject" Target="../embeddings/oleObject595.bin"/><Relationship Id="rId4" Type="http://schemas.openxmlformats.org/officeDocument/2006/relationships/image" Target="../media/image566.wmf"/><Relationship Id="rId9" Type="http://schemas.openxmlformats.org/officeDocument/2006/relationships/image" Target="../media/image316.wmf"/><Relationship Id="rId14" Type="http://schemas.openxmlformats.org/officeDocument/2006/relationships/oleObject" Target="../embeddings/oleObject597.bin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8.bin"/><Relationship Id="rId7" Type="http://schemas.openxmlformats.org/officeDocument/2006/relationships/image" Target="../media/image5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573.wmf"/><Relationship Id="rId5" Type="http://schemas.openxmlformats.org/officeDocument/2006/relationships/oleObject" Target="../embeddings/oleObject599.bin"/><Relationship Id="rId4" Type="http://schemas.openxmlformats.org/officeDocument/2006/relationships/image" Target="../media/image572.wmf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05.bin"/><Relationship Id="rId18" Type="http://schemas.openxmlformats.org/officeDocument/2006/relationships/image" Target="../media/image583.wmf"/><Relationship Id="rId26" Type="http://schemas.openxmlformats.org/officeDocument/2006/relationships/image" Target="../media/image587.wmf"/><Relationship Id="rId39" Type="http://schemas.openxmlformats.org/officeDocument/2006/relationships/oleObject" Target="../embeddings/oleObject618.bin"/><Relationship Id="rId21" Type="http://schemas.openxmlformats.org/officeDocument/2006/relationships/oleObject" Target="../embeddings/oleObject609.bin"/><Relationship Id="rId34" Type="http://schemas.openxmlformats.org/officeDocument/2006/relationships/image" Target="../media/image591.wmf"/><Relationship Id="rId42" Type="http://schemas.openxmlformats.org/officeDocument/2006/relationships/image" Target="../media/image595.wmf"/><Relationship Id="rId7" Type="http://schemas.openxmlformats.org/officeDocument/2006/relationships/oleObject" Target="../embeddings/oleObject60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82.wmf"/><Relationship Id="rId29" Type="http://schemas.openxmlformats.org/officeDocument/2006/relationships/oleObject" Target="../embeddings/oleObject613.bin"/><Relationship Id="rId1" Type="http://schemas.openxmlformats.org/officeDocument/2006/relationships/vmlDrawing" Target="../drawings/vmlDrawing77.vml"/><Relationship Id="rId6" Type="http://schemas.openxmlformats.org/officeDocument/2006/relationships/image" Target="../media/image577.wmf"/><Relationship Id="rId11" Type="http://schemas.openxmlformats.org/officeDocument/2006/relationships/oleObject" Target="../embeddings/oleObject604.bin"/><Relationship Id="rId24" Type="http://schemas.openxmlformats.org/officeDocument/2006/relationships/image" Target="../media/image586.wmf"/><Relationship Id="rId32" Type="http://schemas.openxmlformats.org/officeDocument/2006/relationships/image" Target="../media/image590.wmf"/><Relationship Id="rId37" Type="http://schemas.openxmlformats.org/officeDocument/2006/relationships/oleObject" Target="../embeddings/oleObject617.bin"/><Relationship Id="rId40" Type="http://schemas.openxmlformats.org/officeDocument/2006/relationships/image" Target="../media/image594.wmf"/><Relationship Id="rId45" Type="http://schemas.openxmlformats.org/officeDocument/2006/relationships/oleObject" Target="../embeddings/oleObject621.bin"/><Relationship Id="rId5" Type="http://schemas.openxmlformats.org/officeDocument/2006/relationships/oleObject" Target="../embeddings/oleObject601.bin"/><Relationship Id="rId15" Type="http://schemas.openxmlformats.org/officeDocument/2006/relationships/oleObject" Target="../embeddings/oleObject606.bin"/><Relationship Id="rId23" Type="http://schemas.openxmlformats.org/officeDocument/2006/relationships/oleObject" Target="../embeddings/oleObject610.bin"/><Relationship Id="rId28" Type="http://schemas.openxmlformats.org/officeDocument/2006/relationships/image" Target="../media/image588.wmf"/><Relationship Id="rId36" Type="http://schemas.openxmlformats.org/officeDocument/2006/relationships/image" Target="../media/image592.wmf"/><Relationship Id="rId10" Type="http://schemas.openxmlformats.org/officeDocument/2006/relationships/image" Target="../media/image579.wmf"/><Relationship Id="rId19" Type="http://schemas.openxmlformats.org/officeDocument/2006/relationships/oleObject" Target="../embeddings/oleObject608.bin"/><Relationship Id="rId31" Type="http://schemas.openxmlformats.org/officeDocument/2006/relationships/oleObject" Target="../embeddings/oleObject614.bin"/><Relationship Id="rId44" Type="http://schemas.openxmlformats.org/officeDocument/2006/relationships/image" Target="../media/image596.wmf"/><Relationship Id="rId4" Type="http://schemas.openxmlformats.org/officeDocument/2006/relationships/image" Target="../media/image576.wmf"/><Relationship Id="rId9" Type="http://schemas.openxmlformats.org/officeDocument/2006/relationships/oleObject" Target="../embeddings/oleObject603.bin"/><Relationship Id="rId14" Type="http://schemas.openxmlformats.org/officeDocument/2006/relationships/image" Target="../media/image581.wmf"/><Relationship Id="rId22" Type="http://schemas.openxmlformats.org/officeDocument/2006/relationships/image" Target="../media/image585.wmf"/><Relationship Id="rId27" Type="http://schemas.openxmlformats.org/officeDocument/2006/relationships/oleObject" Target="../embeddings/oleObject612.bin"/><Relationship Id="rId30" Type="http://schemas.openxmlformats.org/officeDocument/2006/relationships/image" Target="../media/image589.wmf"/><Relationship Id="rId35" Type="http://schemas.openxmlformats.org/officeDocument/2006/relationships/oleObject" Target="../embeddings/oleObject616.bin"/><Relationship Id="rId43" Type="http://schemas.openxmlformats.org/officeDocument/2006/relationships/oleObject" Target="../embeddings/oleObject620.bin"/><Relationship Id="rId8" Type="http://schemas.openxmlformats.org/officeDocument/2006/relationships/image" Target="../media/image578.wmf"/><Relationship Id="rId3" Type="http://schemas.openxmlformats.org/officeDocument/2006/relationships/oleObject" Target="../embeddings/oleObject600.bin"/><Relationship Id="rId12" Type="http://schemas.openxmlformats.org/officeDocument/2006/relationships/image" Target="../media/image580.wmf"/><Relationship Id="rId17" Type="http://schemas.openxmlformats.org/officeDocument/2006/relationships/oleObject" Target="../embeddings/oleObject607.bin"/><Relationship Id="rId25" Type="http://schemas.openxmlformats.org/officeDocument/2006/relationships/oleObject" Target="../embeddings/oleObject611.bin"/><Relationship Id="rId33" Type="http://schemas.openxmlformats.org/officeDocument/2006/relationships/oleObject" Target="../embeddings/oleObject615.bin"/><Relationship Id="rId38" Type="http://schemas.openxmlformats.org/officeDocument/2006/relationships/image" Target="../media/image593.wmf"/><Relationship Id="rId46" Type="http://schemas.openxmlformats.org/officeDocument/2006/relationships/image" Target="../media/image597.wmf"/><Relationship Id="rId20" Type="http://schemas.openxmlformats.org/officeDocument/2006/relationships/image" Target="../media/image584.wmf"/><Relationship Id="rId41" Type="http://schemas.openxmlformats.org/officeDocument/2006/relationships/oleObject" Target="../embeddings/oleObject619.bin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wmf"/><Relationship Id="rId13" Type="http://schemas.openxmlformats.org/officeDocument/2006/relationships/oleObject" Target="../embeddings/oleObject627.bin"/><Relationship Id="rId18" Type="http://schemas.openxmlformats.org/officeDocument/2006/relationships/image" Target="../media/image605.wmf"/><Relationship Id="rId3" Type="http://schemas.openxmlformats.org/officeDocument/2006/relationships/oleObject" Target="../embeddings/oleObject622.bin"/><Relationship Id="rId7" Type="http://schemas.openxmlformats.org/officeDocument/2006/relationships/oleObject" Target="../embeddings/oleObject624.bin"/><Relationship Id="rId12" Type="http://schemas.openxmlformats.org/officeDocument/2006/relationships/image" Target="../media/image602.wmf"/><Relationship Id="rId17" Type="http://schemas.openxmlformats.org/officeDocument/2006/relationships/oleObject" Target="../embeddings/oleObject62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4.wmf"/><Relationship Id="rId20" Type="http://schemas.openxmlformats.org/officeDocument/2006/relationships/image" Target="../media/image606.wmf"/><Relationship Id="rId1" Type="http://schemas.openxmlformats.org/officeDocument/2006/relationships/vmlDrawing" Target="../drawings/vmlDrawing78.vml"/><Relationship Id="rId6" Type="http://schemas.openxmlformats.org/officeDocument/2006/relationships/image" Target="../media/image599.wmf"/><Relationship Id="rId11" Type="http://schemas.openxmlformats.org/officeDocument/2006/relationships/oleObject" Target="../embeddings/oleObject626.bin"/><Relationship Id="rId5" Type="http://schemas.openxmlformats.org/officeDocument/2006/relationships/oleObject" Target="../embeddings/oleObject623.bin"/><Relationship Id="rId15" Type="http://schemas.openxmlformats.org/officeDocument/2006/relationships/oleObject" Target="../embeddings/oleObject628.bin"/><Relationship Id="rId10" Type="http://schemas.openxmlformats.org/officeDocument/2006/relationships/image" Target="../media/image601.wmf"/><Relationship Id="rId19" Type="http://schemas.openxmlformats.org/officeDocument/2006/relationships/oleObject" Target="../embeddings/oleObject630.bin"/><Relationship Id="rId4" Type="http://schemas.openxmlformats.org/officeDocument/2006/relationships/image" Target="../media/image598.wmf"/><Relationship Id="rId9" Type="http://schemas.openxmlformats.org/officeDocument/2006/relationships/oleObject" Target="../embeddings/oleObject625.bin"/><Relationship Id="rId14" Type="http://schemas.openxmlformats.org/officeDocument/2006/relationships/image" Target="../media/image603.wmf"/></Relationships>
</file>

<file path=ppt/slides/_rels/slide11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36.bin"/><Relationship Id="rId18" Type="http://schemas.openxmlformats.org/officeDocument/2006/relationships/image" Target="../media/image614.wmf"/><Relationship Id="rId26" Type="http://schemas.openxmlformats.org/officeDocument/2006/relationships/image" Target="../media/image618.wmf"/><Relationship Id="rId3" Type="http://schemas.openxmlformats.org/officeDocument/2006/relationships/oleObject" Target="../embeddings/oleObject631.bin"/><Relationship Id="rId21" Type="http://schemas.openxmlformats.org/officeDocument/2006/relationships/oleObject" Target="../embeddings/oleObject640.bin"/><Relationship Id="rId34" Type="http://schemas.openxmlformats.org/officeDocument/2006/relationships/image" Target="../media/image622.wmf"/><Relationship Id="rId7" Type="http://schemas.openxmlformats.org/officeDocument/2006/relationships/oleObject" Target="../embeddings/oleObject633.bin"/><Relationship Id="rId12" Type="http://schemas.openxmlformats.org/officeDocument/2006/relationships/image" Target="../media/image611.wmf"/><Relationship Id="rId17" Type="http://schemas.openxmlformats.org/officeDocument/2006/relationships/oleObject" Target="../embeddings/oleObject638.bin"/><Relationship Id="rId25" Type="http://schemas.openxmlformats.org/officeDocument/2006/relationships/oleObject" Target="../embeddings/oleObject642.bin"/><Relationship Id="rId33" Type="http://schemas.openxmlformats.org/officeDocument/2006/relationships/oleObject" Target="../embeddings/oleObject6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13.wmf"/><Relationship Id="rId20" Type="http://schemas.openxmlformats.org/officeDocument/2006/relationships/image" Target="../media/image615.wmf"/><Relationship Id="rId29" Type="http://schemas.openxmlformats.org/officeDocument/2006/relationships/oleObject" Target="../embeddings/oleObject644.bin"/><Relationship Id="rId1" Type="http://schemas.openxmlformats.org/officeDocument/2006/relationships/vmlDrawing" Target="../drawings/vmlDrawing79.vml"/><Relationship Id="rId6" Type="http://schemas.openxmlformats.org/officeDocument/2006/relationships/image" Target="../media/image608.wmf"/><Relationship Id="rId11" Type="http://schemas.openxmlformats.org/officeDocument/2006/relationships/oleObject" Target="../embeddings/oleObject635.bin"/><Relationship Id="rId24" Type="http://schemas.openxmlformats.org/officeDocument/2006/relationships/image" Target="../media/image617.wmf"/><Relationship Id="rId32" Type="http://schemas.openxmlformats.org/officeDocument/2006/relationships/image" Target="../media/image621.wmf"/><Relationship Id="rId5" Type="http://schemas.openxmlformats.org/officeDocument/2006/relationships/oleObject" Target="../embeddings/oleObject632.bin"/><Relationship Id="rId15" Type="http://schemas.openxmlformats.org/officeDocument/2006/relationships/oleObject" Target="../embeddings/oleObject637.bin"/><Relationship Id="rId23" Type="http://schemas.openxmlformats.org/officeDocument/2006/relationships/oleObject" Target="../embeddings/oleObject641.bin"/><Relationship Id="rId28" Type="http://schemas.openxmlformats.org/officeDocument/2006/relationships/image" Target="../media/image619.wmf"/><Relationship Id="rId10" Type="http://schemas.openxmlformats.org/officeDocument/2006/relationships/image" Target="../media/image610.wmf"/><Relationship Id="rId19" Type="http://schemas.openxmlformats.org/officeDocument/2006/relationships/oleObject" Target="../embeddings/oleObject639.bin"/><Relationship Id="rId31" Type="http://schemas.openxmlformats.org/officeDocument/2006/relationships/oleObject" Target="../embeddings/oleObject645.bin"/><Relationship Id="rId4" Type="http://schemas.openxmlformats.org/officeDocument/2006/relationships/image" Target="../media/image607.wmf"/><Relationship Id="rId9" Type="http://schemas.openxmlformats.org/officeDocument/2006/relationships/oleObject" Target="../embeddings/oleObject634.bin"/><Relationship Id="rId14" Type="http://schemas.openxmlformats.org/officeDocument/2006/relationships/image" Target="../media/image612.wmf"/><Relationship Id="rId22" Type="http://schemas.openxmlformats.org/officeDocument/2006/relationships/image" Target="../media/image616.wmf"/><Relationship Id="rId27" Type="http://schemas.openxmlformats.org/officeDocument/2006/relationships/oleObject" Target="../embeddings/oleObject643.bin"/><Relationship Id="rId30" Type="http://schemas.openxmlformats.org/officeDocument/2006/relationships/image" Target="../media/image620.wmf"/><Relationship Id="rId35" Type="http://schemas.openxmlformats.org/officeDocument/2006/relationships/oleObject" Target="../embeddings/oleObject647.bin"/><Relationship Id="rId8" Type="http://schemas.openxmlformats.org/officeDocument/2006/relationships/image" Target="../media/image609.wmf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5.wmf"/><Relationship Id="rId13" Type="http://schemas.openxmlformats.org/officeDocument/2006/relationships/oleObject" Target="../embeddings/oleObject653.bin"/><Relationship Id="rId18" Type="http://schemas.openxmlformats.org/officeDocument/2006/relationships/image" Target="../media/image630.wmf"/><Relationship Id="rId26" Type="http://schemas.openxmlformats.org/officeDocument/2006/relationships/image" Target="../media/image634.wmf"/><Relationship Id="rId3" Type="http://schemas.openxmlformats.org/officeDocument/2006/relationships/oleObject" Target="../embeddings/oleObject648.bin"/><Relationship Id="rId21" Type="http://schemas.openxmlformats.org/officeDocument/2006/relationships/oleObject" Target="../embeddings/oleObject657.bin"/><Relationship Id="rId7" Type="http://schemas.openxmlformats.org/officeDocument/2006/relationships/oleObject" Target="../embeddings/oleObject650.bin"/><Relationship Id="rId12" Type="http://schemas.openxmlformats.org/officeDocument/2006/relationships/image" Target="../media/image627.wmf"/><Relationship Id="rId17" Type="http://schemas.openxmlformats.org/officeDocument/2006/relationships/oleObject" Target="../embeddings/oleObject655.bin"/><Relationship Id="rId25" Type="http://schemas.openxmlformats.org/officeDocument/2006/relationships/oleObject" Target="../embeddings/oleObject6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29.wmf"/><Relationship Id="rId20" Type="http://schemas.openxmlformats.org/officeDocument/2006/relationships/image" Target="../media/image631.wmf"/><Relationship Id="rId1" Type="http://schemas.openxmlformats.org/officeDocument/2006/relationships/vmlDrawing" Target="../drawings/vmlDrawing80.vml"/><Relationship Id="rId6" Type="http://schemas.openxmlformats.org/officeDocument/2006/relationships/image" Target="../media/image624.wmf"/><Relationship Id="rId11" Type="http://schemas.openxmlformats.org/officeDocument/2006/relationships/oleObject" Target="../embeddings/oleObject652.bin"/><Relationship Id="rId24" Type="http://schemas.openxmlformats.org/officeDocument/2006/relationships/image" Target="../media/image633.wmf"/><Relationship Id="rId5" Type="http://schemas.openxmlformats.org/officeDocument/2006/relationships/oleObject" Target="../embeddings/oleObject649.bin"/><Relationship Id="rId15" Type="http://schemas.openxmlformats.org/officeDocument/2006/relationships/oleObject" Target="../embeddings/oleObject654.bin"/><Relationship Id="rId23" Type="http://schemas.openxmlformats.org/officeDocument/2006/relationships/oleObject" Target="../embeddings/oleObject658.bin"/><Relationship Id="rId28" Type="http://schemas.openxmlformats.org/officeDocument/2006/relationships/image" Target="../media/image635.wmf"/><Relationship Id="rId10" Type="http://schemas.openxmlformats.org/officeDocument/2006/relationships/image" Target="../media/image626.wmf"/><Relationship Id="rId19" Type="http://schemas.openxmlformats.org/officeDocument/2006/relationships/oleObject" Target="../embeddings/oleObject656.bin"/><Relationship Id="rId4" Type="http://schemas.openxmlformats.org/officeDocument/2006/relationships/image" Target="../media/image623.wmf"/><Relationship Id="rId9" Type="http://schemas.openxmlformats.org/officeDocument/2006/relationships/oleObject" Target="../embeddings/oleObject651.bin"/><Relationship Id="rId14" Type="http://schemas.openxmlformats.org/officeDocument/2006/relationships/image" Target="../media/image628.wmf"/><Relationship Id="rId22" Type="http://schemas.openxmlformats.org/officeDocument/2006/relationships/image" Target="../media/image632.wmf"/><Relationship Id="rId27" Type="http://schemas.openxmlformats.org/officeDocument/2006/relationships/oleObject" Target="../embeddings/oleObject660.bin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3.bin"/><Relationship Id="rId3" Type="http://schemas.openxmlformats.org/officeDocument/2006/relationships/image" Target="../media/image640.png"/><Relationship Id="rId7" Type="http://schemas.openxmlformats.org/officeDocument/2006/relationships/image" Target="../media/image6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oleObject" Target="../embeddings/oleObject662.bin"/><Relationship Id="rId11" Type="http://schemas.openxmlformats.org/officeDocument/2006/relationships/image" Target="../media/image639.wmf"/><Relationship Id="rId5" Type="http://schemas.openxmlformats.org/officeDocument/2006/relationships/image" Target="../media/image636.wmf"/><Relationship Id="rId10" Type="http://schemas.openxmlformats.org/officeDocument/2006/relationships/oleObject" Target="../embeddings/oleObject664.bin"/><Relationship Id="rId4" Type="http://schemas.openxmlformats.org/officeDocument/2006/relationships/oleObject" Target="../embeddings/oleObject661.bin"/><Relationship Id="rId9" Type="http://schemas.openxmlformats.org/officeDocument/2006/relationships/image" Target="../media/image638.w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642.wmf"/><Relationship Id="rId5" Type="http://schemas.openxmlformats.org/officeDocument/2006/relationships/oleObject" Target="../embeddings/oleObject666.bin"/><Relationship Id="rId4" Type="http://schemas.openxmlformats.org/officeDocument/2006/relationships/image" Target="../media/image641.wmf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9.bin"/><Relationship Id="rId3" Type="http://schemas.openxmlformats.org/officeDocument/2006/relationships/image" Target="../media/image647.png"/><Relationship Id="rId7" Type="http://schemas.openxmlformats.org/officeDocument/2006/relationships/image" Target="../media/image6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6" Type="http://schemas.openxmlformats.org/officeDocument/2006/relationships/oleObject" Target="../embeddings/oleObject668.bin"/><Relationship Id="rId5" Type="http://schemas.openxmlformats.org/officeDocument/2006/relationships/image" Target="../media/image644.wmf"/><Relationship Id="rId4" Type="http://schemas.openxmlformats.org/officeDocument/2006/relationships/oleObject" Target="../embeddings/oleObject667.bin"/><Relationship Id="rId9" Type="http://schemas.openxmlformats.org/officeDocument/2006/relationships/image" Target="../media/image646.w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4" Type="http://schemas.openxmlformats.org/officeDocument/2006/relationships/image" Target="../media/image648.wmf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9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3.wmf"/><Relationship Id="rId13" Type="http://schemas.openxmlformats.org/officeDocument/2006/relationships/oleObject" Target="../embeddings/oleObject676.bin"/><Relationship Id="rId18" Type="http://schemas.openxmlformats.org/officeDocument/2006/relationships/image" Target="../media/image658.wmf"/><Relationship Id="rId3" Type="http://schemas.openxmlformats.org/officeDocument/2006/relationships/oleObject" Target="../embeddings/oleObject671.bin"/><Relationship Id="rId21" Type="http://schemas.openxmlformats.org/officeDocument/2006/relationships/oleObject" Target="../embeddings/oleObject680.bin"/><Relationship Id="rId7" Type="http://schemas.openxmlformats.org/officeDocument/2006/relationships/oleObject" Target="../embeddings/oleObject673.bin"/><Relationship Id="rId12" Type="http://schemas.openxmlformats.org/officeDocument/2006/relationships/image" Target="../media/image655.wmf"/><Relationship Id="rId17" Type="http://schemas.openxmlformats.org/officeDocument/2006/relationships/oleObject" Target="../embeddings/oleObject678.bin"/><Relationship Id="rId25" Type="http://schemas.openxmlformats.org/officeDocument/2006/relationships/oleObject" Target="../embeddings/oleObject68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57.wmf"/><Relationship Id="rId20" Type="http://schemas.openxmlformats.org/officeDocument/2006/relationships/image" Target="../media/image659.wmf"/><Relationship Id="rId1" Type="http://schemas.openxmlformats.org/officeDocument/2006/relationships/vmlDrawing" Target="../drawings/vmlDrawing85.vml"/><Relationship Id="rId6" Type="http://schemas.openxmlformats.org/officeDocument/2006/relationships/image" Target="../media/image652.wmf"/><Relationship Id="rId11" Type="http://schemas.openxmlformats.org/officeDocument/2006/relationships/oleObject" Target="../embeddings/oleObject675.bin"/><Relationship Id="rId24" Type="http://schemas.openxmlformats.org/officeDocument/2006/relationships/image" Target="../media/image661.wmf"/><Relationship Id="rId5" Type="http://schemas.openxmlformats.org/officeDocument/2006/relationships/oleObject" Target="../embeddings/oleObject672.bin"/><Relationship Id="rId15" Type="http://schemas.openxmlformats.org/officeDocument/2006/relationships/oleObject" Target="../embeddings/oleObject677.bin"/><Relationship Id="rId23" Type="http://schemas.openxmlformats.org/officeDocument/2006/relationships/oleObject" Target="../embeddings/oleObject681.bin"/><Relationship Id="rId10" Type="http://schemas.openxmlformats.org/officeDocument/2006/relationships/image" Target="../media/image654.wmf"/><Relationship Id="rId19" Type="http://schemas.openxmlformats.org/officeDocument/2006/relationships/oleObject" Target="../embeddings/oleObject679.bin"/><Relationship Id="rId4" Type="http://schemas.openxmlformats.org/officeDocument/2006/relationships/image" Target="../media/image651.wmf"/><Relationship Id="rId9" Type="http://schemas.openxmlformats.org/officeDocument/2006/relationships/oleObject" Target="../embeddings/oleObject674.bin"/><Relationship Id="rId14" Type="http://schemas.openxmlformats.org/officeDocument/2006/relationships/image" Target="../media/image656.wmf"/><Relationship Id="rId22" Type="http://schemas.openxmlformats.org/officeDocument/2006/relationships/image" Target="../media/image660.wmf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5.bin"/><Relationship Id="rId13" Type="http://schemas.openxmlformats.org/officeDocument/2006/relationships/image" Target="../media/image666.wmf"/><Relationship Id="rId3" Type="http://schemas.openxmlformats.org/officeDocument/2006/relationships/image" Target="../media/image667.png"/><Relationship Id="rId7" Type="http://schemas.openxmlformats.org/officeDocument/2006/relationships/image" Target="../media/image663.wmf"/><Relationship Id="rId12" Type="http://schemas.openxmlformats.org/officeDocument/2006/relationships/oleObject" Target="../embeddings/oleObject6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6" Type="http://schemas.openxmlformats.org/officeDocument/2006/relationships/oleObject" Target="../embeddings/oleObject684.bin"/><Relationship Id="rId11" Type="http://schemas.openxmlformats.org/officeDocument/2006/relationships/image" Target="../media/image665.wmf"/><Relationship Id="rId5" Type="http://schemas.openxmlformats.org/officeDocument/2006/relationships/image" Target="../media/image662.wmf"/><Relationship Id="rId10" Type="http://schemas.openxmlformats.org/officeDocument/2006/relationships/oleObject" Target="../embeddings/oleObject686.bin"/><Relationship Id="rId4" Type="http://schemas.openxmlformats.org/officeDocument/2006/relationships/oleObject" Target="../embeddings/oleObject683.bin"/><Relationship Id="rId9" Type="http://schemas.openxmlformats.org/officeDocument/2006/relationships/image" Target="../media/image664.wmf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8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9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2.wmf"/><Relationship Id="rId3" Type="http://schemas.openxmlformats.org/officeDocument/2006/relationships/oleObject" Target="../embeddings/oleObject688.bin"/><Relationship Id="rId7" Type="http://schemas.openxmlformats.org/officeDocument/2006/relationships/oleObject" Target="../embeddings/oleObject6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671.wmf"/><Relationship Id="rId5" Type="http://schemas.openxmlformats.org/officeDocument/2006/relationships/oleObject" Target="../embeddings/oleObject689.bin"/><Relationship Id="rId4" Type="http://schemas.openxmlformats.org/officeDocument/2006/relationships/image" Target="../media/image670.wmf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3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20" y="692696"/>
            <a:ext cx="4283968" cy="550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992620" y="630932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2325A32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3888" y="654235"/>
            <a:ext cx="8691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07504" y="3299500"/>
            <a:ext cx="4464496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受激發射元件</a:t>
            </a:r>
            <a:endParaRPr lang="en-US" altLang="zh-TW" sz="48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800" b="1" dirty="0" smtClean="0">
                <a:latin typeface="標楷體" pitchFamily="65" charset="-120"/>
                <a:ea typeface="標楷體" pitchFamily="65" charset="-120"/>
              </a:rPr>
              <a:t>光放大器和雷射</a:t>
            </a:r>
            <a:endParaRPr lang="zh-TW" altLang="en-US" sz="48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受</a:t>
            </a:r>
            <a:r>
              <a:rPr lang="zh-TW" altLang="zh-TW" dirty="0"/>
              <a:t>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</a:t>
            </a:r>
            <a:r>
              <a:rPr lang="zh-TW" altLang="en-US" sz="2800" dirty="0" smtClean="0"/>
              <a:t> </a:t>
            </a:r>
            <a:r>
              <a:rPr lang="zh-TW" altLang="zh-TW" sz="2800" dirty="0" smtClean="0"/>
              <a:t>受</a:t>
            </a:r>
            <a:r>
              <a:rPr lang="zh-TW" altLang="zh-TW" sz="2800" dirty="0"/>
              <a:t>激發射和居量</a:t>
            </a:r>
            <a:r>
              <a:rPr lang="zh-TW" altLang="zh-TW" sz="2800" dirty="0" smtClean="0"/>
              <a:t>反轉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endParaRPr lang="en-US" altLang="zh-TW" sz="2800" dirty="0"/>
          </a:p>
          <a:p>
            <a:endParaRPr lang="en-US" altLang="zh-TW" sz="2800" dirty="0" smtClean="0"/>
          </a:p>
          <a:p>
            <a:endParaRPr lang="en-US" altLang="zh-TW" sz="2800" dirty="0" smtClean="0"/>
          </a:p>
          <a:p>
            <a:endParaRPr lang="en-US" altLang="zh-TW" sz="2800" dirty="0"/>
          </a:p>
          <a:p>
            <a:endParaRPr lang="en-US" altLang="zh-TW" sz="2800" dirty="0" smtClean="0"/>
          </a:p>
          <a:p>
            <a:r>
              <a:rPr lang="zh-TW" altLang="en-US" sz="2800" dirty="0"/>
              <a:t>　</a:t>
            </a:r>
            <a:r>
              <a:rPr lang="zh-TW" altLang="en-US" sz="2800" dirty="0" smtClean="0"/>
              <a:t>　</a:t>
            </a:r>
            <a:r>
              <a:rPr lang="zh-TW" altLang="zh-TW" sz="2800" dirty="0" smtClean="0"/>
              <a:t>原子</a:t>
            </a:r>
            <a:r>
              <a:rPr lang="zh-TW" altLang="zh-TW" sz="2800" dirty="0"/>
              <a:t>中的電子可藉由吸收</a:t>
            </a:r>
            <a:r>
              <a:rPr lang="zh-TW" altLang="zh-TW" sz="2800" dirty="0" smtClean="0"/>
              <a:t>光能</a:t>
            </a:r>
            <a:r>
              <a:rPr lang="en-US" altLang="zh-TW" sz="2800" dirty="0" smtClean="0"/>
              <a:t>                  </a:t>
            </a:r>
            <a:r>
              <a:rPr lang="zh-TW" altLang="zh-TW" sz="2800" dirty="0"/>
              <a:t>使之</a:t>
            </a:r>
            <a:r>
              <a:rPr lang="zh-TW" altLang="zh-TW" sz="2800" dirty="0" smtClean="0"/>
              <a:t>由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</a:t>
            </a:r>
            <a:r>
              <a:rPr lang="zh-TW" altLang="zh-TW" sz="2800" dirty="0" smtClean="0"/>
              <a:t>能</a:t>
            </a:r>
            <a:r>
              <a:rPr lang="zh-TW" altLang="zh-TW" sz="2800" dirty="0"/>
              <a:t>階躍升至較高的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    </a:t>
            </a:r>
            <a:r>
              <a:rPr lang="zh-TW" altLang="zh-TW" sz="2800" dirty="0" smtClean="0"/>
              <a:t>能</a:t>
            </a:r>
            <a:r>
              <a:rPr lang="zh-TW" altLang="zh-TW" sz="2800" dirty="0"/>
              <a:t>階</a:t>
            </a:r>
            <a:r>
              <a:rPr lang="zh-TW" altLang="zh-TW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/>
              <a:t>　</a:t>
            </a:r>
            <a:r>
              <a:rPr lang="zh-TW" altLang="en-US" sz="2800" dirty="0" smtClean="0"/>
              <a:t>　</a:t>
            </a:r>
            <a:r>
              <a:rPr lang="zh-TW" altLang="zh-TW" sz="2800" dirty="0" smtClean="0"/>
              <a:t>在</a:t>
            </a:r>
            <a:r>
              <a:rPr lang="zh-TW" altLang="zh-TW" sz="2800" dirty="0"/>
              <a:t>自發性發射</a:t>
            </a:r>
            <a:r>
              <a:rPr lang="en-US" altLang="zh-TW" sz="2800" dirty="0"/>
              <a:t> (spontaneous emission) </a:t>
            </a:r>
            <a:r>
              <a:rPr lang="zh-TW" altLang="zh-TW" sz="2800" dirty="0"/>
              <a:t>過程中，</a:t>
            </a:r>
            <a:r>
              <a:rPr lang="zh-TW" altLang="zh-TW" sz="2800" dirty="0" smtClean="0"/>
              <a:t>電</a:t>
            </a:r>
            <a:endParaRPr lang="en-US" altLang="zh-TW" sz="2800" dirty="0" smtClean="0"/>
          </a:p>
          <a:p>
            <a:r>
              <a:rPr lang="zh-TW" altLang="zh-TW" sz="2800" dirty="0" smtClean="0"/>
              <a:t>子由</a:t>
            </a:r>
            <a:r>
              <a:rPr lang="en-US" altLang="zh-TW" sz="2800" dirty="0" smtClean="0"/>
              <a:t>     </a:t>
            </a:r>
            <a:r>
              <a:rPr lang="zh-TW" altLang="zh-TW" sz="2800" dirty="0"/>
              <a:t>能階降至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    </a:t>
            </a:r>
            <a:r>
              <a:rPr lang="zh-TW" altLang="zh-TW" sz="2800" dirty="0" smtClean="0"/>
              <a:t>能</a:t>
            </a:r>
            <a:r>
              <a:rPr lang="zh-TW" altLang="zh-TW" sz="2800" dirty="0"/>
              <a:t>階並發射出任意方向能量為</a:t>
            </a:r>
            <a:r>
              <a:rPr lang="en-US" altLang="zh-TW" sz="2800" dirty="0"/>
              <a:t> 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zh-TW" altLang="zh-TW" sz="2800" dirty="0" smtClean="0"/>
              <a:t>的光子</a:t>
            </a:r>
            <a:r>
              <a:rPr lang="zh-TW" altLang="en-US" sz="2800" dirty="0" smtClean="0"/>
              <a:t>。</a:t>
            </a:r>
            <a:endParaRPr lang="zh-TW" altLang="zh-TW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519693" cy="187220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207790"/>
              </p:ext>
            </p:extLst>
          </p:nvPr>
        </p:nvGraphicFramePr>
        <p:xfrm>
          <a:off x="5760000" y="4149080"/>
          <a:ext cx="165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" name="Equation" r:id="rId4" imgW="799753" imgH="203112" progId="Equation.DSMT4">
                  <p:embed/>
                </p:oleObj>
              </mc:Choice>
              <mc:Fallback>
                <p:oleObj name="Equation" r:id="rId4" imgW="799753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000" y="4149080"/>
                        <a:ext cx="165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563011"/>
              </p:ext>
            </p:extLst>
          </p:nvPr>
        </p:nvGraphicFramePr>
        <p:xfrm>
          <a:off x="485592" y="4581128"/>
          <a:ext cx="4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" name="Equation" r:id="rId6" imgW="203024" imgH="203024" progId="Equation.DSMT4">
                  <p:embed/>
                </p:oleObj>
              </mc:Choice>
              <mc:Fallback>
                <p:oleObj name="Equation" r:id="rId6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592" y="4581128"/>
                        <a:ext cx="4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44112"/>
              </p:ext>
            </p:extLst>
          </p:nvPr>
        </p:nvGraphicFramePr>
        <p:xfrm>
          <a:off x="3679199" y="4581128"/>
          <a:ext cx="578572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" name="Equation" r:id="rId8" imgW="253780" imgH="203024" progId="Equation.DSMT4">
                  <p:embed/>
                </p:oleObj>
              </mc:Choice>
              <mc:Fallback>
                <p:oleObj name="Equation" r:id="rId8" imgW="253780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9199" y="4581128"/>
                        <a:ext cx="578572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636699"/>
              </p:ext>
            </p:extLst>
          </p:nvPr>
        </p:nvGraphicFramePr>
        <p:xfrm>
          <a:off x="1080000" y="5472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" name="Equation" r:id="rId10" imgW="253780" imgH="203024" progId="Equation.DSMT4">
                  <p:embed/>
                </p:oleObj>
              </mc:Choice>
              <mc:Fallback>
                <p:oleObj name="Equation" r:id="rId10" imgW="253780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000" y="5472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624287"/>
              </p:ext>
            </p:extLst>
          </p:nvPr>
        </p:nvGraphicFramePr>
        <p:xfrm>
          <a:off x="3059880" y="5472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Equation" r:id="rId11" imgW="203024" imgH="203024" progId="Equation.DSMT4">
                  <p:embed/>
                </p:oleObj>
              </mc:Choice>
              <mc:Fallback>
                <p:oleObj name="Equation" r:id="rId11" imgW="203024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80" y="5472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030875"/>
              </p:ext>
            </p:extLst>
          </p:nvPr>
        </p:nvGraphicFramePr>
        <p:xfrm>
          <a:off x="8023583" y="5517232"/>
          <a:ext cx="72488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Equation" r:id="rId12" imgW="342720" imgH="190440" progId="Equation.DSMT4">
                  <p:embed/>
                </p:oleObj>
              </mc:Choice>
              <mc:Fallback>
                <p:oleObj name="Equation" r:id="rId12" imgW="342720" imgH="190440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3583" y="5517232"/>
                        <a:ext cx="72488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128309"/>
              </p:ext>
            </p:extLst>
          </p:nvPr>
        </p:nvGraphicFramePr>
        <p:xfrm>
          <a:off x="467544" y="5922000"/>
          <a:ext cx="999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" name="Equation" r:id="rId14" imgW="469800" imgH="203040" progId="Equation.DSMT4">
                  <p:embed/>
                </p:oleObj>
              </mc:Choice>
              <mc:Fallback>
                <p:oleObj name="Equation" r:id="rId14" imgW="4698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7544" y="5922000"/>
                        <a:ext cx="999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</a:t>
            </a:r>
            <a:r>
              <a:rPr lang="zh-TW" altLang="en-US" dirty="0"/>
              <a:t>  </a:t>
            </a:r>
            <a:r>
              <a:rPr lang="zh-TW" altLang="zh-TW" dirty="0"/>
              <a:t>受激發射、光子放大和雷射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/>
              <a:t>在受激發射</a:t>
            </a:r>
            <a:r>
              <a:rPr lang="en-US" altLang="zh-TW" dirty="0"/>
              <a:t> (stimulated emission</a:t>
            </a:r>
            <a:r>
              <a:rPr lang="en-US" altLang="zh-TW" dirty="0" smtClean="0"/>
              <a:t>) </a:t>
            </a:r>
            <a:r>
              <a:rPr lang="zh-TW" altLang="zh-TW" dirty="0" smtClean="0"/>
              <a:t>過程</a:t>
            </a:r>
            <a:r>
              <a:rPr lang="zh-TW" altLang="zh-TW" dirty="0"/>
              <a:t>中，一個能量為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的</a:t>
            </a:r>
            <a:r>
              <a:rPr lang="zh-TW" altLang="zh-TW" dirty="0"/>
              <a:t>光子藉由誘發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</a:t>
            </a:r>
            <a:r>
              <a:rPr lang="zh-TW" altLang="zh-TW" dirty="0"/>
              <a:t>的電子轉移至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能</a:t>
            </a:r>
            <a:r>
              <a:rPr lang="zh-TW" altLang="zh-TW" dirty="0"/>
              <a:t>階來達到</a:t>
            </a:r>
            <a:r>
              <a:rPr lang="zh-TW" altLang="zh-TW" dirty="0" smtClean="0"/>
              <a:t>激發</a:t>
            </a:r>
            <a:endParaRPr lang="en-US" altLang="zh-TW" dirty="0" smtClean="0"/>
          </a:p>
          <a:p>
            <a:r>
              <a:rPr lang="zh-TW" altLang="zh-TW" dirty="0" smtClean="0"/>
              <a:t>整個</a:t>
            </a:r>
            <a:r>
              <a:rPr lang="zh-TW" altLang="zh-TW" dirty="0"/>
              <a:t>發射過程。發射光子具有之前相同的</a:t>
            </a:r>
            <a:r>
              <a:rPr lang="zh-TW" altLang="zh-TW" dirty="0" smtClean="0"/>
              <a:t>能量</a:t>
            </a:r>
            <a:r>
              <a:rPr lang="en-US" altLang="zh-TW" dirty="0" smtClean="0"/>
              <a:t>                    </a:t>
            </a:r>
            <a:r>
              <a:rPr lang="zh-TW" altLang="zh-TW" dirty="0" smtClean="0"/>
              <a:t>，它</a:t>
            </a:r>
            <a:endParaRPr lang="en-US" altLang="zh-TW" dirty="0" smtClean="0"/>
          </a:p>
          <a:p>
            <a:r>
              <a:rPr lang="zh-TW" altLang="zh-TW" dirty="0" smtClean="0"/>
              <a:t>與</a:t>
            </a:r>
            <a:r>
              <a:rPr lang="zh-TW" altLang="zh-TW" dirty="0"/>
              <a:t>入射光子有相同的相位，相同的方向，相同的偏振，亦即</a:t>
            </a:r>
            <a:r>
              <a:rPr lang="zh-TW" altLang="zh-TW" dirty="0" smtClean="0"/>
              <a:t>發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光子和入射光子有相同方向的光電場振盪，如圖</a:t>
            </a:r>
            <a:r>
              <a:rPr lang="en-US" altLang="zh-TW" dirty="0"/>
              <a:t>4.1(c) </a:t>
            </a:r>
            <a:r>
              <a:rPr lang="zh-TW" altLang="zh-TW" dirty="0"/>
              <a:t>所示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我們考慮原子集合來達到光的放大時，必須有很多的</a:t>
            </a:r>
            <a:r>
              <a:rPr lang="zh-TW" altLang="zh-TW" dirty="0" smtClean="0"/>
              <a:t>原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存在於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能</a:t>
            </a:r>
            <a:r>
              <a:rPr lang="zh-TW" altLang="zh-TW" dirty="0"/>
              <a:t>階，但若不是我們考慮的情況，則入射的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zh-TW" altLang="zh-TW" dirty="0" smtClean="0"/>
              <a:t>可能</a:t>
            </a:r>
            <a:r>
              <a:rPr lang="zh-TW" altLang="zh-TW" dirty="0"/>
              <a:t>會被能量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原子所吸收；當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之</a:t>
            </a:r>
            <a:r>
              <a:rPr lang="zh-TW" altLang="zh-TW" dirty="0"/>
              <a:t>原子較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之</a:t>
            </a:r>
            <a:r>
              <a:rPr lang="zh-TW" altLang="zh-TW" dirty="0"/>
              <a:t>原子</a:t>
            </a:r>
            <a:r>
              <a:rPr lang="zh-TW" altLang="zh-TW" dirty="0" smtClean="0"/>
              <a:t>多</a:t>
            </a:r>
            <a:endParaRPr lang="en-US" altLang="zh-TW" dirty="0" smtClean="0"/>
          </a:p>
          <a:p>
            <a:r>
              <a:rPr lang="zh-TW" altLang="zh-TW" dirty="0" smtClean="0"/>
              <a:t>時</a:t>
            </a:r>
            <a:r>
              <a:rPr lang="zh-TW" altLang="zh-TW" dirty="0"/>
              <a:t>，稱此為居量反轉</a:t>
            </a:r>
            <a:r>
              <a:rPr lang="en-US" altLang="zh-TW" dirty="0"/>
              <a:t> (population inversion)</a:t>
            </a:r>
            <a:r>
              <a:rPr lang="zh-TW" altLang="zh-TW" dirty="0"/>
              <a:t>。在平衡條件下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波茲曼統計結果，大部分的原子會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而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則</a:t>
            </a:r>
            <a:r>
              <a:rPr lang="zh-TW" altLang="zh-TW" dirty="0"/>
              <a:t>很少。</a:t>
            </a:r>
            <a:r>
              <a:rPr lang="zh-TW" altLang="zh-TW" dirty="0" smtClean="0"/>
              <a:t>因</a:t>
            </a:r>
            <a:endParaRPr lang="en-US" altLang="zh-TW" dirty="0" smtClean="0"/>
          </a:p>
          <a:p>
            <a:r>
              <a:rPr lang="zh-TW" altLang="zh-TW" dirty="0" smtClean="0"/>
              <a:t>此，</a:t>
            </a:r>
            <a:r>
              <a:rPr lang="zh-TW" altLang="zh-TW" dirty="0"/>
              <a:t>需要激發原子，導致居量反轉，以得到受激發射。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515808"/>
              </p:ext>
            </p:extLst>
          </p:nvPr>
        </p:nvGraphicFramePr>
        <p:xfrm>
          <a:off x="8226903" y="1134000"/>
          <a:ext cx="665577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" name="Equation" r:id="rId3" imgW="330120" imgH="190440" progId="Equation.DSMT4">
                  <p:embed/>
                </p:oleObj>
              </mc:Choice>
              <mc:Fallback>
                <p:oleObj name="Equation" r:id="rId3" imgW="330120" imgH="1904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6903" y="1134000"/>
                        <a:ext cx="665577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533317"/>
              </p:ext>
            </p:extLst>
          </p:nvPr>
        </p:nvGraphicFramePr>
        <p:xfrm>
          <a:off x="426015" y="1520832"/>
          <a:ext cx="905625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" name="Equation" r:id="rId5" imgW="444240" imgH="203040" progId="Equation.DSMT4">
                  <p:embed/>
                </p:oleObj>
              </mc:Choice>
              <mc:Fallback>
                <p:oleObj name="Equation" r:id="rId5" imgW="4442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015" y="1520832"/>
                        <a:ext cx="905625" cy="41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3775237"/>
              </p:ext>
            </p:extLst>
          </p:nvPr>
        </p:nvGraphicFramePr>
        <p:xfrm>
          <a:off x="3779912" y="1512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"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512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350733"/>
              </p:ext>
            </p:extLst>
          </p:nvPr>
        </p:nvGraphicFramePr>
        <p:xfrm>
          <a:off x="6066000" y="151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000" y="151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060403"/>
              </p:ext>
            </p:extLst>
          </p:nvPr>
        </p:nvGraphicFramePr>
        <p:xfrm>
          <a:off x="6523249" y="1944000"/>
          <a:ext cx="1577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" name="Equation" r:id="rId11" imgW="761669" imgH="203112" progId="Equation.DSMT4">
                  <p:embed/>
                </p:oleObj>
              </mc:Choice>
              <mc:Fallback>
                <p:oleObj name="Equation" r:id="rId11" imgW="761669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3249" y="1944000"/>
                        <a:ext cx="1577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18173"/>
              </p:ext>
            </p:extLst>
          </p:nvPr>
        </p:nvGraphicFramePr>
        <p:xfrm>
          <a:off x="1619672" y="3645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"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645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611218"/>
              </p:ext>
            </p:extLst>
          </p:nvPr>
        </p:nvGraphicFramePr>
        <p:xfrm>
          <a:off x="2267744" y="40788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" name="Equation" r:id="rId14" imgW="228501" imgH="203112" progId="Equation.DSMT4">
                  <p:embed/>
                </p:oleObj>
              </mc:Choice>
              <mc:Fallback>
                <p:oleObj name="Equation" r:id="rId14" imgW="228501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0788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701193"/>
              </p:ext>
            </p:extLst>
          </p:nvPr>
        </p:nvGraphicFramePr>
        <p:xfrm>
          <a:off x="5130000" y="4077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" name="Equation" r:id="rId15" imgW="253780" imgH="203024" progId="Equation.DSMT4">
                  <p:embed/>
                </p:oleObj>
              </mc:Choice>
              <mc:Fallback>
                <p:oleObj name="Equation" r:id="rId15" imgW="253780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000" y="4077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60041"/>
              </p:ext>
            </p:extLst>
          </p:nvPr>
        </p:nvGraphicFramePr>
        <p:xfrm>
          <a:off x="6832800" y="4077072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" name="Equation" r:id="rId16" imgW="228501" imgH="203112" progId="Equation.DSMT4">
                  <p:embed/>
                </p:oleObj>
              </mc:Choice>
              <mc:Fallback>
                <p:oleObj name="Equation" r:id="rId16" imgW="228501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800" y="4077072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968949"/>
              </p:ext>
            </p:extLst>
          </p:nvPr>
        </p:nvGraphicFramePr>
        <p:xfrm>
          <a:off x="5580160" y="4941168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" name="Equation" r:id="rId17" imgW="203024" imgH="203024" progId="Equation.DSMT4">
                  <p:embed/>
                </p:oleObj>
              </mc:Choice>
              <mc:Fallback>
                <p:oleObj name="Equation" r:id="rId17" imgW="203024" imgH="203024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60" y="4941168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875765"/>
              </p:ext>
            </p:extLst>
          </p:nvPr>
        </p:nvGraphicFramePr>
        <p:xfrm>
          <a:off x="6516216" y="4941168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" name="Equation" r:id="rId19" imgW="253780" imgH="203024" progId="Equation.DSMT4">
                  <p:embed/>
                </p:oleObj>
              </mc:Choice>
              <mc:Fallback>
                <p:oleObj name="Equation" r:id="rId19" imgW="253780" imgH="203024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4941168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7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</a:t>
            </a:r>
            <a:r>
              <a:rPr lang="zh-TW" altLang="en-US" dirty="0"/>
              <a:t>  </a:t>
            </a:r>
            <a:r>
              <a:rPr lang="zh-TW" altLang="zh-TW" dirty="0"/>
              <a:t>受激發射、光子放大和雷射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光子</a:t>
            </a:r>
            <a:r>
              <a:rPr lang="zh-TW" altLang="zh-TW" sz="2800" dirty="0"/>
              <a:t>放大和雷射</a:t>
            </a:r>
            <a:r>
              <a:rPr lang="zh-TW" altLang="zh-TW" sz="2800" dirty="0" smtClean="0"/>
              <a:t>原理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外部光激發，導致晶體中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離子</a:t>
            </a:r>
            <a:r>
              <a:rPr lang="zh-TW" altLang="zh-TW" dirty="0"/>
              <a:t>激發至能階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這就是</a:t>
            </a:r>
            <a:r>
              <a:rPr lang="zh-TW" altLang="zh-TW" dirty="0"/>
              <a:t>所謂的泵浦能階，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離子</a:t>
            </a:r>
            <a:r>
              <a:rPr lang="zh-TW" altLang="zh-TW" dirty="0"/>
              <a:t>激發</a:t>
            </a:r>
            <a:r>
              <a:rPr lang="zh-TW" altLang="zh-TW" dirty="0" smtClean="0"/>
              <a:t>至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能階的過程即稱</a:t>
            </a:r>
            <a:endParaRPr lang="en-US" altLang="zh-TW" dirty="0" smtClean="0"/>
          </a:p>
          <a:p>
            <a:r>
              <a:rPr lang="en-US" altLang="zh-TW" dirty="0" err="1" smtClean="0"/>
              <a:t>為泵浦</a:t>
            </a:r>
            <a:r>
              <a:rPr lang="en-US" altLang="zh-TW" dirty="0" smtClean="0"/>
              <a:t> </a:t>
            </a:r>
            <a:r>
              <a:rPr lang="en-US" altLang="zh-TW" dirty="0"/>
              <a:t>(pumping)。</a:t>
            </a:r>
            <a:r>
              <a:rPr lang="en-US" altLang="zh-TW" dirty="0" err="1"/>
              <a:t>在目前的情況下，使用光泵浦</a:t>
            </a:r>
            <a:r>
              <a:rPr lang="en-US" altLang="zh-TW" dirty="0"/>
              <a:t> (optical </a:t>
            </a:r>
            <a:endParaRPr lang="en-US" altLang="zh-TW" dirty="0" smtClean="0"/>
          </a:p>
          <a:p>
            <a:r>
              <a:rPr lang="en-US" altLang="zh-TW" dirty="0" smtClean="0"/>
              <a:t>pumping</a:t>
            </a:r>
            <a:r>
              <a:rPr lang="en-US" altLang="zh-TW" dirty="0"/>
              <a:t>)，</a:t>
            </a:r>
            <a:r>
              <a:rPr lang="en-US" altLang="zh-TW" dirty="0" err="1"/>
              <a:t>需要一個具有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</a:t>
            </a:r>
            <a:r>
              <a:rPr lang="en-US" altLang="zh-TW" dirty="0" err="1" smtClean="0"/>
              <a:t>光子能量的泵浦源</a:t>
            </a:r>
            <a:r>
              <a:rPr lang="en-US" altLang="zh-TW" dirty="0"/>
              <a:t>。</a:t>
            </a:r>
          </a:p>
          <a:p>
            <a:r>
              <a:rPr lang="zh-TW" altLang="en-US" dirty="0" smtClean="0"/>
              <a:t>　　        </a:t>
            </a:r>
            <a:r>
              <a:rPr lang="en-US" altLang="zh-TW" dirty="0" err="1" smtClean="0"/>
              <a:t>離子從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快速衰變至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能階</a:t>
            </a:r>
            <a:r>
              <a:rPr lang="en-US" altLang="zh-TW" dirty="0" err="1"/>
              <a:t>，</a:t>
            </a:r>
            <a:r>
              <a:rPr lang="en-US" altLang="zh-TW" dirty="0" err="1" smtClean="0"/>
              <a:t>是藉由放射聲子</a:t>
            </a:r>
            <a:r>
              <a:rPr lang="zh-TW" altLang="zh-TW" dirty="0"/>
              <a:t>，</a:t>
            </a:r>
            <a:r>
              <a:rPr lang="zh-TW" altLang="zh-TW" dirty="0" smtClean="0"/>
              <a:t>亦</a:t>
            </a:r>
            <a:endParaRPr lang="en-US" altLang="zh-TW" dirty="0" smtClean="0"/>
          </a:p>
          <a:p>
            <a:r>
              <a:rPr lang="zh-TW" altLang="zh-TW" dirty="0" smtClean="0"/>
              <a:t>即</a:t>
            </a:r>
            <a:r>
              <a:rPr lang="zh-TW" altLang="zh-TW" dirty="0"/>
              <a:t>晶格</a:t>
            </a:r>
            <a:r>
              <a:rPr lang="zh-TW" altLang="zh-TW" dirty="0" smtClean="0"/>
              <a:t>振</a:t>
            </a:r>
            <a:r>
              <a:rPr lang="zh-TW" altLang="zh-TW" dirty="0"/>
              <a:t>動</a:t>
            </a:r>
            <a:r>
              <a:rPr lang="en-US" altLang="zh-TW" dirty="0"/>
              <a:t> ( </a:t>
            </a:r>
            <a:r>
              <a:rPr lang="zh-TW" altLang="zh-TW" dirty="0"/>
              <a:t>熱</a:t>
            </a:r>
            <a:r>
              <a:rPr lang="en-US" altLang="zh-TW" dirty="0"/>
              <a:t> </a:t>
            </a:r>
            <a:r>
              <a:rPr lang="en-US" altLang="zh-TW" dirty="0" smtClean="0"/>
              <a:t>)</a:t>
            </a:r>
            <a:r>
              <a:rPr lang="zh-TW" altLang="en-US" dirty="0"/>
              <a:t>。</a:t>
            </a:r>
            <a:r>
              <a:rPr lang="zh-TW" altLang="zh-TW" dirty="0" smtClean="0"/>
              <a:t>從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至</a:t>
            </a:r>
            <a:r>
              <a:rPr lang="en-US" altLang="zh-TW" dirty="0" smtClean="0"/>
              <a:t>      </a:t>
            </a:r>
            <a:r>
              <a:rPr lang="zh-TW" altLang="zh-TW" dirty="0"/>
              <a:t>的躍遷為無輻射躍遷</a:t>
            </a:r>
            <a:r>
              <a:rPr lang="zh-TW" altLang="zh-TW" dirty="0" smtClean="0"/>
              <a:t>。</a:t>
            </a:r>
            <a:r>
              <a:rPr lang="zh-TW" altLang="zh-TW" dirty="0"/>
              <a:t>隨著</a:t>
            </a:r>
            <a:r>
              <a:rPr lang="zh-TW" altLang="zh-TW" dirty="0" smtClean="0"/>
              <a:t>大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r>
              <a:rPr lang="zh-TW" altLang="zh-TW" dirty="0"/>
              <a:t>泵浦，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/>
              <a:t>離子</a:t>
            </a:r>
            <a:r>
              <a:rPr lang="zh-TW" altLang="zh-TW" dirty="0" smtClean="0"/>
              <a:t>可大量</a:t>
            </a:r>
            <a:r>
              <a:rPr lang="zh-TW" altLang="zh-TW" dirty="0"/>
              <a:t>聚集在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能</a:t>
            </a:r>
            <a:r>
              <a:rPr lang="zh-TW" altLang="zh-TW" dirty="0"/>
              <a:t>階，並在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 </a:t>
            </a:r>
            <a:r>
              <a:rPr lang="zh-TW" altLang="zh-TW" dirty="0"/>
              <a:t>能</a:t>
            </a:r>
            <a:r>
              <a:rPr lang="zh-TW" altLang="zh-TW" dirty="0" smtClean="0"/>
              <a:t>階</a:t>
            </a:r>
            <a:endParaRPr lang="en-US" altLang="zh-TW" dirty="0" smtClean="0"/>
          </a:p>
          <a:p>
            <a:r>
              <a:rPr lang="zh-TW" altLang="zh-TW" dirty="0" smtClean="0"/>
              <a:t>產生</a:t>
            </a:r>
            <a:r>
              <a:rPr lang="zh-TW" altLang="zh-TW" dirty="0"/>
              <a:t>居量反轉，泵浦將愈來愈多</a:t>
            </a:r>
            <a:r>
              <a:rPr lang="zh-TW" altLang="zh-TW" dirty="0" smtClean="0"/>
              <a:t>的</a:t>
            </a:r>
            <a:r>
              <a:rPr lang="en-US" altLang="zh-TW" dirty="0" smtClean="0"/>
              <a:t>         </a:t>
            </a:r>
            <a:r>
              <a:rPr lang="zh-TW" altLang="zh-TW" dirty="0"/>
              <a:t>離子拿到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，居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r>
              <a:rPr lang="zh-TW" altLang="zh-TW" dirty="0"/>
              <a:t>反轉示於圖</a:t>
            </a:r>
            <a:r>
              <a:rPr lang="en-US" altLang="zh-TW" dirty="0"/>
              <a:t>4.2(c)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120483"/>
              </p:ext>
            </p:extLst>
          </p:nvPr>
        </p:nvGraphicFramePr>
        <p:xfrm>
          <a:off x="4958370" y="1466832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" name="Equation" r:id="rId3" imgW="355446" imgH="228501" progId="Equation.DSMT4">
                  <p:embed/>
                </p:oleObj>
              </mc:Choice>
              <mc:Fallback>
                <p:oleObj name="Equation" r:id="rId3" imgW="355446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8370" y="1466832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332131"/>
              </p:ext>
            </p:extLst>
          </p:nvPr>
        </p:nvGraphicFramePr>
        <p:xfrm>
          <a:off x="7740352" y="15012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" name="Equation" r:id="rId5" imgW="203024" imgH="203024" progId="Equation.DSMT4">
                  <p:embed/>
                </p:oleObj>
              </mc:Choice>
              <mc:Fallback>
                <p:oleObj name="Equation" r:id="rId5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15012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8989772"/>
              </p:ext>
            </p:extLst>
          </p:nvPr>
        </p:nvGraphicFramePr>
        <p:xfrm>
          <a:off x="3779912" y="1900800"/>
          <a:ext cx="682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5" name="Equation" r:id="rId7" imgW="330200" imgH="228600" progId="Equation.DSMT4">
                  <p:embed/>
                </p:oleObj>
              </mc:Choice>
              <mc:Fallback>
                <p:oleObj name="Equation" r:id="rId7" imgW="3302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900800"/>
                        <a:ext cx="682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69347"/>
              </p:ext>
            </p:extLst>
          </p:nvPr>
        </p:nvGraphicFramePr>
        <p:xfrm>
          <a:off x="5971065" y="19260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6" name="Equation" r:id="rId9" imgW="215713" imgH="203024" progId="Equation.DSMT4">
                  <p:embed/>
                </p:oleObj>
              </mc:Choice>
              <mc:Fallback>
                <p:oleObj name="Equation" r:id="rId9" imgW="215713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065" y="19260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227743"/>
              </p:ext>
            </p:extLst>
          </p:nvPr>
        </p:nvGraphicFramePr>
        <p:xfrm>
          <a:off x="3798000" y="2780928"/>
          <a:ext cx="1892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7" name="Equation" r:id="rId11" imgW="876300" imgH="203200" progId="Equation.DSMT4">
                  <p:embed/>
                </p:oleObj>
              </mc:Choice>
              <mc:Fallback>
                <p:oleObj name="Equation" r:id="rId11" imgW="876300" imgH="203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000" y="2780928"/>
                        <a:ext cx="1892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568176"/>
              </p:ext>
            </p:extLst>
          </p:nvPr>
        </p:nvGraphicFramePr>
        <p:xfrm>
          <a:off x="1043608" y="3177024"/>
          <a:ext cx="682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8" name="Equation" r:id="rId13" imgW="330200" imgH="228600" progId="Equation.DSMT4">
                  <p:embed/>
                </p:oleObj>
              </mc:Choice>
              <mc:Fallback>
                <p:oleObj name="Equation" r:id="rId13" imgW="3302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177024"/>
                        <a:ext cx="682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461115"/>
              </p:ext>
            </p:extLst>
          </p:nvPr>
        </p:nvGraphicFramePr>
        <p:xfrm>
          <a:off x="2545546" y="3213024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" name="Equation" r:id="rId15" imgW="241195" imgH="203112" progId="Equation.DSMT4">
                  <p:embed/>
                </p:oleObj>
              </mc:Choice>
              <mc:Fallback>
                <p:oleObj name="Equation" r:id="rId15" imgW="241195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5546" y="3213024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674750"/>
              </p:ext>
            </p:extLst>
          </p:nvPr>
        </p:nvGraphicFramePr>
        <p:xfrm>
          <a:off x="4518000" y="3212976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0" name="Equation" r:id="rId17" imgW="253780" imgH="203024" progId="Equation.DSMT4">
                  <p:embed/>
                </p:oleObj>
              </mc:Choice>
              <mc:Fallback>
                <p:oleObj name="Equation" r:id="rId17" imgW="253780" imgH="203024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000" y="3212976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742023"/>
              </p:ext>
            </p:extLst>
          </p:nvPr>
        </p:nvGraphicFramePr>
        <p:xfrm>
          <a:off x="3275856" y="3645072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1" name="Equation" r:id="rId19" imgW="241195" imgH="203112" progId="Equation.DSMT4">
                  <p:embed/>
                </p:oleObj>
              </mc:Choice>
              <mc:Fallback>
                <p:oleObj name="Equation" r:id="rId19" imgW="241195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645072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246943"/>
              </p:ext>
            </p:extLst>
          </p:nvPr>
        </p:nvGraphicFramePr>
        <p:xfrm>
          <a:off x="4016571" y="3645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2" name="Equation" r:id="rId20" imgW="253780" imgH="203024" progId="Equation.DSMT4">
                  <p:embed/>
                </p:oleObj>
              </mc:Choice>
              <mc:Fallback>
                <p:oleObj name="Equation" r:id="rId20" imgW="253780" imgH="203024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571" y="3645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916181"/>
              </p:ext>
            </p:extLst>
          </p:nvPr>
        </p:nvGraphicFramePr>
        <p:xfrm>
          <a:off x="1656000" y="4021200"/>
          <a:ext cx="664286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" name="Equation" r:id="rId21" imgW="291973" imgH="203112" progId="Equation.DSMT4">
                  <p:embed/>
                </p:oleObj>
              </mc:Choice>
              <mc:Fallback>
                <p:oleObj name="Equation" r:id="rId21" imgW="291973" imgH="203112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000" y="4021200"/>
                        <a:ext cx="664286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759335"/>
              </p:ext>
            </p:extLst>
          </p:nvPr>
        </p:nvGraphicFramePr>
        <p:xfrm>
          <a:off x="4759200" y="4077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" name="Equation" r:id="rId23" imgW="253780" imgH="203024" progId="Equation.DSMT4">
                  <p:embed/>
                </p:oleObj>
              </mc:Choice>
              <mc:Fallback>
                <p:oleObj name="Equation" r:id="rId23" imgW="253780" imgH="203024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200" y="4077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140903"/>
              </p:ext>
            </p:extLst>
          </p:nvPr>
        </p:nvGraphicFramePr>
        <p:xfrm>
          <a:off x="6732240" y="4077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" name="Equation" r:id="rId24" imgW="253780" imgH="203024" progId="Equation.DSMT4">
                  <p:embed/>
                </p:oleObj>
              </mc:Choice>
              <mc:Fallback>
                <p:oleObj name="Equation" r:id="rId24" imgW="253780" imgH="203024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077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911527"/>
              </p:ext>
            </p:extLst>
          </p:nvPr>
        </p:nvGraphicFramePr>
        <p:xfrm>
          <a:off x="7462662" y="407712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" name="Equation" r:id="rId25" imgW="228501" imgH="203112" progId="Equation.DSMT4">
                  <p:embed/>
                </p:oleObj>
              </mc:Choice>
              <mc:Fallback>
                <p:oleObj name="Equation" r:id="rId25" imgW="228501" imgH="203112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2662" y="407712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407106"/>
              </p:ext>
            </p:extLst>
          </p:nvPr>
        </p:nvGraphicFramePr>
        <p:xfrm>
          <a:off x="5004048" y="4500000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7" name="Equation" r:id="rId27" imgW="355446" imgH="228501" progId="Equation.DSMT4">
                  <p:embed/>
                </p:oleObj>
              </mc:Choice>
              <mc:Fallback>
                <p:oleObj name="Equation" r:id="rId27" imgW="355446" imgH="228501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4500000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022074"/>
              </p:ext>
            </p:extLst>
          </p:nvPr>
        </p:nvGraphicFramePr>
        <p:xfrm>
          <a:off x="6876256" y="450912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8" name="Equation" r:id="rId29" imgW="241195" imgH="203112" progId="Equation.DSMT4">
                  <p:embed/>
                </p:oleObj>
              </mc:Choice>
              <mc:Fallback>
                <p:oleObj name="Equation" r:id="rId29" imgW="241195" imgH="203112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50912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790347"/>
              </p:ext>
            </p:extLst>
          </p:nvPr>
        </p:nvGraphicFramePr>
        <p:xfrm>
          <a:off x="7610400" y="450912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9" name="Equation" r:id="rId30" imgW="215713" imgH="203024" progId="Equation.DSMT4">
                  <p:embed/>
                </p:oleObj>
              </mc:Choice>
              <mc:Fallback>
                <p:oleObj name="Equation" r:id="rId30" imgW="215713" imgH="203024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0400" y="450912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29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</a:t>
            </a:r>
            <a:r>
              <a:rPr lang="zh-TW" altLang="en-US" dirty="0"/>
              <a:t>  </a:t>
            </a:r>
            <a:r>
              <a:rPr lang="zh-TW" altLang="zh-TW" dirty="0"/>
              <a:t>受激發射、光子放大和雷射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能</a:t>
            </a:r>
            <a:r>
              <a:rPr lang="zh-TW" altLang="zh-TW" dirty="0"/>
              <a:t>階之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離子</a:t>
            </a:r>
            <a:r>
              <a:rPr lang="zh-TW" altLang="zh-TW" dirty="0"/>
              <a:t>產生自發性衰減時，便會發射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子 </a:t>
            </a:r>
            <a:r>
              <a:rPr lang="en-US" altLang="zh-TW" dirty="0"/>
              <a:t>( </a:t>
            </a:r>
            <a:r>
              <a:rPr lang="zh-TW" altLang="zh-TW" dirty="0" smtClean="0"/>
              <a:t>一個</a:t>
            </a:r>
            <a:r>
              <a:rPr lang="en-US" altLang="zh-TW" dirty="0" smtClean="0"/>
              <a:t>”</a:t>
            </a:r>
            <a:r>
              <a:rPr lang="zh-TW" altLang="zh-TW" dirty="0" smtClean="0"/>
              <a:t>任意</a:t>
            </a:r>
            <a:r>
              <a:rPr lang="zh-TW" altLang="zh-TW" dirty="0"/>
              <a:t>的</a:t>
            </a:r>
            <a:r>
              <a:rPr lang="zh-TW" altLang="zh-TW" dirty="0" smtClean="0"/>
              <a:t>光子</a:t>
            </a:r>
            <a:r>
              <a:rPr lang="en-US" altLang="zh-TW" dirty="0" smtClean="0"/>
              <a:t>”) </a:t>
            </a:r>
            <a:r>
              <a:rPr lang="zh-TW" altLang="zh-TW" dirty="0"/>
              <a:t>並在鄰近之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離子</a:t>
            </a:r>
            <a:r>
              <a:rPr lang="zh-TW" altLang="zh-TW" dirty="0"/>
              <a:t>持續發生，</a:t>
            </a:r>
            <a:r>
              <a:rPr lang="zh-TW" altLang="zh-TW" dirty="0" smtClean="0"/>
              <a:t>同時</a:t>
            </a:r>
            <a:endParaRPr lang="en-US" altLang="zh-TW" dirty="0" smtClean="0"/>
          </a:p>
          <a:p>
            <a:r>
              <a:rPr lang="zh-TW" altLang="zh-TW" dirty="0" smtClean="0"/>
              <a:t>執行</a:t>
            </a:r>
            <a:r>
              <a:rPr lang="zh-TW" altLang="zh-TW" dirty="0"/>
              <a:t>受激發射。後來產生之光子會引發下一個在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能</a:t>
            </a:r>
            <a:r>
              <a:rPr lang="zh-TW" altLang="zh-TW" dirty="0"/>
              <a:t>階之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zh-TW" altLang="zh-TW" dirty="0" smtClean="0"/>
              <a:t>離子</a:t>
            </a:r>
            <a:r>
              <a:rPr lang="zh-TW" altLang="zh-TW" dirty="0"/>
              <a:t>並產生受激發射，諸如此類的動作持續地發生。結果為</a:t>
            </a:r>
            <a:r>
              <a:rPr lang="zh-TW" altLang="zh-TW" dirty="0" smtClean="0"/>
              <a:t>受</a:t>
            </a:r>
            <a:endParaRPr lang="en-US" altLang="zh-TW" dirty="0" smtClean="0"/>
          </a:p>
          <a:p>
            <a:r>
              <a:rPr lang="zh-TW" altLang="zh-TW" dirty="0" smtClean="0"/>
              <a:t>激發</a:t>
            </a:r>
            <a:r>
              <a:rPr lang="zh-TW" altLang="zh-TW" dirty="0"/>
              <a:t>射過程的累增</a:t>
            </a:r>
            <a:r>
              <a:rPr lang="zh-TW" altLang="zh-TW" dirty="0" smtClean="0"/>
              <a:t>效應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915925"/>
              </p:ext>
            </p:extLst>
          </p:nvPr>
        </p:nvGraphicFramePr>
        <p:xfrm>
          <a:off x="1640307" y="1069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" name="Equation" r:id="rId3" imgW="253780" imgH="203024" progId="Equation.DSMT4">
                  <p:embed/>
                </p:oleObj>
              </mc:Choice>
              <mc:Fallback>
                <p:oleObj name="Equation" r:id="rId3" imgW="253780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0307" y="1069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994105"/>
              </p:ext>
            </p:extLst>
          </p:nvPr>
        </p:nvGraphicFramePr>
        <p:xfrm>
          <a:off x="3042000" y="1052736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" name="Equation" r:id="rId5" imgW="355446" imgH="228501" progId="Equation.DSMT4">
                  <p:embed/>
                </p:oleObj>
              </mc:Choice>
              <mc:Fallback>
                <p:oleObj name="Equation" r:id="rId5" imgW="355446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2000" y="1052736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38373"/>
              </p:ext>
            </p:extLst>
          </p:nvPr>
        </p:nvGraphicFramePr>
        <p:xfrm>
          <a:off x="5146644" y="1484784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3" name="Equation" r:id="rId7" imgW="355446" imgH="228501" progId="Equation.DSMT4">
                  <p:embed/>
                </p:oleObj>
              </mc:Choice>
              <mc:Fallback>
                <p:oleObj name="Equation" r:id="rId7" imgW="355446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6644" y="1484784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18401"/>
              </p:ext>
            </p:extLst>
          </p:nvPr>
        </p:nvGraphicFramePr>
        <p:xfrm>
          <a:off x="6822000" y="19332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4" name="Equation" r:id="rId8" imgW="253780" imgH="203024" progId="Equation.DSMT4">
                  <p:embed/>
                </p:oleObj>
              </mc:Choice>
              <mc:Fallback>
                <p:oleObj name="Equation" r:id="rId8" imgW="253780" imgH="203024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2000" y="19332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771915"/>
              </p:ext>
            </p:extLst>
          </p:nvPr>
        </p:nvGraphicFramePr>
        <p:xfrm>
          <a:off x="8170980" y="1908000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5" name="Equation" r:id="rId9" imgW="355446" imgH="228501" progId="Equation.DSMT4">
                  <p:embed/>
                </p:oleObj>
              </mc:Choice>
              <mc:Fallback>
                <p:oleObj name="Equation" r:id="rId9" imgW="355446" imgH="228501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0980" y="1908000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817" y="3284984"/>
            <a:ext cx="6126527" cy="326553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77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</a:t>
            </a:r>
            <a:r>
              <a:rPr lang="zh-TW" altLang="en-US" dirty="0"/>
              <a:t>  </a:t>
            </a:r>
            <a:r>
              <a:rPr lang="zh-TW" altLang="zh-TW" dirty="0"/>
              <a:t>受激發射、光子放大和雷射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86" y="1772816"/>
            <a:ext cx="7614846" cy="396044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97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</a:t>
            </a:r>
            <a:r>
              <a:rPr lang="zh-TW" altLang="en-US" dirty="0"/>
              <a:t>  </a:t>
            </a:r>
            <a:r>
              <a:rPr lang="zh-TW" altLang="zh-TW" dirty="0"/>
              <a:t>受激發射、光子放大和雷射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四</a:t>
            </a:r>
            <a:r>
              <a:rPr lang="zh-TW" altLang="zh-TW" sz="2800" dirty="0"/>
              <a:t>能階雷射</a:t>
            </a:r>
            <a:r>
              <a:rPr lang="zh-TW" altLang="zh-TW" sz="2800" dirty="0" smtClean="0"/>
              <a:t>系統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圖</a:t>
            </a:r>
            <a:r>
              <a:rPr lang="en-US" altLang="zh-TW" dirty="0"/>
              <a:t>4.4</a:t>
            </a:r>
            <a:r>
              <a:rPr lang="zh-TW" altLang="zh-TW" dirty="0"/>
              <a:t>大致</a:t>
            </a:r>
            <a:r>
              <a:rPr lang="zh-TW" altLang="zh-TW" dirty="0" smtClean="0"/>
              <a:t>表示</a:t>
            </a:r>
            <a:r>
              <a:rPr lang="en-US" altLang="zh-TW" dirty="0" smtClean="0"/>
              <a:t>                 ( </a:t>
            </a:r>
            <a:r>
              <a:rPr lang="zh-TW" altLang="zh-TW" dirty="0"/>
              <a:t>釔鋁石榴石，</a:t>
            </a:r>
            <a:r>
              <a:rPr lang="en-US" altLang="zh-TW" dirty="0"/>
              <a:t>YAG ) </a:t>
            </a:r>
            <a:r>
              <a:rPr lang="zh-TW" altLang="zh-TW" dirty="0"/>
              <a:t>晶體</a:t>
            </a:r>
            <a:r>
              <a:rPr lang="zh-TW" altLang="zh-TW" dirty="0" smtClean="0"/>
              <a:t>中</a:t>
            </a:r>
            <a:r>
              <a:rPr lang="en-US" altLang="zh-TW" dirty="0" smtClean="0"/>
              <a:t>   </a:t>
            </a:r>
          </a:p>
          <a:p>
            <a:r>
              <a:rPr lang="zh-TW" altLang="zh-TW" dirty="0" smtClean="0"/>
              <a:t>離子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通常寫成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) </a:t>
            </a:r>
            <a:r>
              <a:rPr lang="zh-TW" altLang="zh-TW" dirty="0"/>
              <a:t>的能階。在平衡狀態下，離子</a:t>
            </a:r>
            <a:r>
              <a:rPr lang="zh-TW" altLang="zh-TW" dirty="0" smtClean="0"/>
              <a:t>在</a:t>
            </a:r>
            <a:endParaRPr lang="en-US" altLang="zh-TW" dirty="0" smtClean="0"/>
          </a:p>
          <a:p>
            <a:r>
              <a:rPr lang="zh-TW" altLang="zh-TW" dirty="0" smtClean="0"/>
              <a:t>這些</a:t>
            </a:r>
            <a:r>
              <a:rPr lang="zh-TW" altLang="zh-TW" dirty="0"/>
              <a:t>能階的居量遵循波茲曼分布；幾乎所有的離子均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，而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  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大部分</a:t>
            </a:r>
            <a:r>
              <a:rPr lang="zh-TW" altLang="zh-TW" dirty="0"/>
              <a:t>是空的。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090228"/>
              </p:ext>
            </p:extLst>
          </p:nvPr>
        </p:nvGraphicFramePr>
        <p:xfrm>
          <a:off x="2915816" y="1512000"/>
          <a:ext cx="1337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2" name="Equation" r:id="rId3" imgW="622030" imgH="203112" progId="Equation.DSMT4">
                  <p:embed/>
                </p:oleObj>
              </mc:Choice>
              <mc:Fallback>
                <p:oleObj name="Equation" r:id="rId3" imgW="622030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512000"/>
                        <a:ext cx="1337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188303"/>
              </p:ext>
            </p:extLst>
          </p:nvPr>
        </p:nvGraphicFramePr>
        <p:xfrm>
          <a:off x="8046000" y="1484784"/>
          <a:ext cx="799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3" name="Equation" r:id="rId5" imgW="393529" imgH="228501" progId="Equation.DSMT4">
                  <p:embed/>
                </p:oleObj>
              </mc:Choice>
              <mc:Fallback>
                <p:oleObj name="Equation" r:id="rId5" imgW="393529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000" y="1484784"/>
                        <a:ext cx="799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67138"/>
              </p:ext>
            </p:extLst>
          </p:nvPr>
        </p:nvGraphicFramePr>
        <p:xfrm>
          <a:off x="2555776" y="1916832"/>
          <a:ext cx="15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4" name="Equation" r:id="rId7" imgW="761669" imgH="228501" progId="Equation.DSMT4">
                  <p:embed/>
                </p:oleObj>
              </mc:Choice>
              <mc:Fallback>
                <p:oleObj name="Equation" r:id="rId7" imgW="761669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916832"/>
                        <a:ext cx="15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163516"/>
              </p:ext>
            </p:extLst>
          </p:nvPr>
        </p:nvGraphicFramePr>
        <p:xfrm>
          <a:off x="7722000" y="23652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5" name="Equation" r:id="rId9" imgW="215713" imgH="203024" progId="Equation.DSMT4">
                  <p:embed/>
                </p:oleObj>
              </mc:Choice>
              <mc:Fallback>
                <p:oleObj name="Equation" r:id="rId9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2000" y="23652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760654"/>
              </p:ext>
            </p:extLst>
          </p:nvPr>
        </p:nvGraphicFramePr>
        <p:xfrm>
          <a:off x="360000" y="2780976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6" name="Equation" r:id="rId11" imgW="203024" imgH="203024" progId="Equation.DSMT4">
                  <p:embed/>
                </p:oleObj>
              </mc:Choice>
              <mc:Fallback>
                <p:oleObj name="Equation" r:id="rId11" imgW="203024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00" y="2780976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53497"/>
              </p:ext>
            </p:extLst>
          </p:nvPr>
        </p:nvGraphicFramePr>
        <p:xfrm>
          <a:off x="981942" y="2780928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7" name="Equation" r:id="rId13" imgW="228501" imgH="203112" progId="Equation.DSMT4">
                  <p:embed/>
                </p:oleObj>
              </mc:Choice>
              <mc:Fallback>
                <p:oleObj name="Equation" r:id="rId13" imgW="228501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942" y="2780928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70440"/>
              </p:ext>
            </p:extLst>
          </p:nvPr>
        </p:nvGraphicFramePr>
        <p:xfrm>
          <a:off x="1691680" y="2780928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" name="Equation" r:id="rId15" imgW="241195" imgH="203112" progId="Equation.DSMT4">
                  <p:embed/>
                </p:oleObj>
              </mc:Choice>
              <mc:Fallback>
                <p:oleObj name="Equation" r:id="rId15" imgW="241195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780928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80927"/>
            <a:ext cx="3191644" cy="383865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56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受</a:t>
            </a:r>
            <a:r>
              <a:rPr lang="zh-TW" altLang="zh-TW" dirty="0"/>
              <a:t>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受</a:t>
            </a:r>
            <a:r>
              <a:rPr lang="zh-TW" altLang="zh-TW" sz="2800" dirty="0"/>
              <a:t>激發射及愛因斯坦</a:t>
            </a:r>
            <a:r>
              <a:rPr lang="zh-TW" altLang="zh-TW" sz="2800" dirty="0" smtClean="0"/>
              <a:t>係數</a:t>
            </a:r>
            <a:endParaRPr lang="en-US" altLang="zh-TW" sz="2800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4.2.1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zh-TW" altLang="zh-TW" dirty="0"/>
              <a:t>比例常數，亦即</a:t>
            </a:r>
            <a:r>
              <a:rPr lang="zh-TW" altLang="zh-TW" dirty="0" smtClean="0"/>
              <a:t>愛因斯坦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B</a:t>
            </a:r>
            <a:r>
              <a:rPr lang="en-US" altLang="zh-TW" baseline="-25000" dirty="0" smtClean="0"/>
              <a:t>12</a:t>
            </a:r>
            <a:r>
              <a:rPr lang="zh-TW" altLang="zh-TW" dirty="0"/>
              <a:t>係數</a:t>
            </a:r>
            <a:r>
              <a:rPr lang="en-US" altLang="zh-TW" dirty="0"/>
              <a:t> (Einstein </a:t>
            </a:r>
            <a:r>
              <a:rPr lang="en-US" altLang="zh-TW" i="1" dirty="0"/>
              <a:t>B</a:t>
            </a:r>
            <a:r>
              <a:rPr lang="en-US" altLang="zh-TW" baseline="-25000" dirty="0"/>
              <a:t>12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coefficient</a:t>
            </a:r>
            <a:r>
              <a:rPr lang="en-US" altLang="zh-TW" dirty="0"/>
              <a:t>)</a:t>
            </a:r>
            <a:r>
              <a:rPr lang="zh-TW" altLang="zh-TW" dirty="0"/>
              <a:t>，而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為</a:t>
            </a:r>
            <a:r>
              <a:rPr lang="zh-TW" altLang="zh-TW" dirty="0"/>
              <a:t>每單位頻率之光子能量</a:t>
            </a:r>
            <a:r>
              <a:rPr lang="zh-TW" altLang="zh-TW" dirty="0" smtClean="0"/>
              <a:t>密度</a:t>
            </a:r>
            <a:r>
              <a:rPr lang="zh-TW" altLang="zh-TW" dirty="0"/>
              <a:t>，亦即，</a:t>
            </a:r>
            <a:r>
              <a:rPr lang="zh-TW" altLang="zh-TW" dirty="0" smtClean="0"/>
              <a:t>具</a:t>
            </a:r>
            <a:endParaRPr lang="en-US" altLang="zh-TW" dirty="0" smtClean="0"/>
          </a:p>
          <a:p>
            <a:r>
              <a:rPr lang="zh-TW" altLang="zh-TW" dirty="0" smtClean="0"/>
              <a:t>有</a:t>
            </a:r>
            <a:r>
              <a:rPr lang="en-US" altLang="zh-TW" dirty="0" smtClean="0"/>
              <a:t>                     </a:t>
            </a:r>
            <a:r>
              <a:rPr lang="zh-TW" altLang="zh-TW" dirty="0" smtClean="0"/>
              <a:t>能量</a:t>
            </a:r>
            <a:r>
              <a:rPr lang="zh-TW" altLang="zh-TW" dirty="0"/>
              <a:t>的光子每單位體積每單位頻率之輻射能量</a:t>
            </a:r>
            <a:r>
              <a:rPr lang="zh-TW" altLang="zh-TW" dirty="0" smtClean="0"/>
              <a:t>。</a:t>
            </a:r>
            <a:endParaRPr lang="en-US" altLang="zh-TW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5744917" cy="216024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5129274"/>
              </p:ext>
            </p:extLst>
          </p:nvPr>
        </p:nvGraphicFramePr>
        <p:xfrm>
          <a:off x="3389247" y="4077120"/>
          <a:ext cx="2118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3" name="Equation" r:id="rId4" imgW="977476" imgH="203112" progId="Equation.DSMT4">
                  <p:embed/>
                </p:oleObj>
              </mc:Choice>
              <mc:Fallback>
                <p:oleObj name="Equation" r:id="rId4" imgW="977476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247" y="4077120"/>
                        <a:ext cx="2118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100653"/>
              </p:ext>
            </p:extLst>
          </p:nvPr>
        </p:nvGraphicFramePr>
        <p:xfrm>
          <a:off x="971600" y="4508500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" name="Equation" r:id="rId6" imgW="279279" imgH="203112" progId="Equation.DSMT4">
                  <p:embed/>
                </p:oleObj>
              </mc:Choice>
              <mc:Fallback>
                <p:oleObj name="Equation" r:id="rId6" imgW="279279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508500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937499"/>
              </p:ext>
            </p:extLst>
          </p:nvPr>
        </p:nvGraphicFramePr>
        <p:xfrm>
          <a:off x="2430000" y="4968000"/>
          <a:ext cx="811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5" name="Equation" r:id="rId8" imgW="393529" imgH="190417" progId="Equation.DSMT4">
                  <p:embed/>
                </p:oleObj>
              </mc:Choice>
              <mc:Fallback>
                <p:oleObj name="Equation" r:id="rId8" imgW="393529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000" y="4968000"/>
                        <a:ext cx="811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926803"/>
              </p:ext>
            </p:extLst>
          </p:nvPr>
        </p:nvGraphicFramePr>
        <p:xfrm>
          <a:off x="683760" y="5373216"/>
          <a:ext cx="172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" name="Equation" r:id="rId10" imgW="799753" imgH="203112" progId="Equation.DSMT4">
                  <p:embed/>
                </p:oleObj>
              </mc:Choice>
              <mc:Fallback>
                <p:oleObj name="Equation" r:id="rId10" imgW="799753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760" y="5373216"/>
                        <a:ext cx="172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0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整體向下躍遷的速率可寫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4.2.2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其中第一項由於自發性發射 </a:t>
            </a:r>
            <a:r>
              <a:rPr lang="en-US" altLang="zh-TW" dirty="0"/>
              <a:t>( </a:t>
            </a:r>
            <a:r>
              <a:rPr lang="zh-TW" altLang="zh-TW" dirty="0"/>
              <a:t>與驅使它的光子能量</a:t>
            </a:r>
            <a:r>
              <a:rPr lang="zh-TW" altLang="zh-TW" dirty="0" smtClean="0"/>
              <a:t>密度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無</a:t>
            </a:r>
            <a:endParaRPr lang="en-US" altLang="zh-TW" dirty="0" smtClean="0"/>
          </a:p>
          <a:p>
            <a:r>
              <a:rPr lang="zh-TW" altLang="zh-TW" dirty="0" smtClean="0"/>
              <a:t>關 </a:t>
            </a:r>
            <a:r>
              <a:rPr lang="en-US" altLang="zh-TW" dirty="0"/>
              <a:t>)</a:t>
            </a:r>
            <a:r>
              <a:rPr lang="zh-TW" altLang="zh-TW" dirty="0"/>
              <a:t>，而第二項則由於需要光子驅使它的受激發射。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及</a:t>
            </a:r>
            <a:r>
              <a:rPr lang="en-US" altLang="zh-TW" dirty="0" smtClean="0"/>
              <a:t>   </a:t>
            </a:r>
          </a:p>
          <a:p>
            <a:r>
              <a:rPr lang="zh-TW" altLang="zh-TW" dirty="0" smtClean="0"/>
              <a:t>為</a:t>
            </a:r>
            <a:r>
              <a:rPr lang="zh-TW" altLang="zh-TW" dirty="0"/>
              <a:t>比例常數也就是所謂的愛因斯坦係數</a:t>
            </a:r>
            <a:r>
              <a:rPr lang="en-US" altLang="zh-TW" dirty="0"/>
              <a:t> (Einstein coefficient)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且</a:t>
            </a:r>
            <a:r>
              <a:rPr lang="zh-TW" altLang="zh-TW" dirty="0"/>
              <a:t>各別與自發性及受激發射相關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之</a:t>
            </a:r>
            <a:r>
              <a:rPr lang="zh-TW" altLang="zh-TW" dirty="0"/>
              <a:t>原子數目亦不隨時間改變。因此我們</a:t>
            </a:r>
            <a:r>
              <a:rPr lang="zh-TW" altLang="zh-TW" dirty="0" smtClean="0"/>
              <a:t>得到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4.2.3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此外，</a:t>
            </a:r>
            <a:r>
              <a:rPr lang="zh-TW" altLang="zh-TW" dirty="0" smtClean="0"/>
              <a:t>在</a:t>
            </a:r>
            <a:r>
              <a:rPr lang="zh-TW" altLang="zh-TW" dirty="0"/>
              <a:t>熱平衡下波茲曼統計定律</a:t>
            </a:r>
            <a:r>
              <a:rPr lang="zh-TW" altLang="zh-TW" dirty="0" smtClean="0"/>
              <a:t>要求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4.2.4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</a:t>
            </a:r>
            <a:r>
              <a:rPr lang="zh-TW" altLang="zh-TW" dirty="0"/>
              <a:t>為波茲曼常數，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en-US" altLang="zh-TW" dirty="0" smtClean="0"/>
              <a:t> </a:t>
            </a:r>
            <a:r>
              <a:rPr lang="zh-TW" altLang="zh-TW" dirty="0" smtClean="0"/>
              <a:t>為</a:t>
            </a:r>
            <a:r>
              <a:rPr lang="zh-TW" altLang="zh-TW" dirty="0"/>
              <a:t>絕對溫度。</a:t>
            </a: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111545"/>
              </p:ext>
            </p:extLst>
          </p:nvPr>
        </p:nvGraphicFramePr>
        <p:xfrm>
          <a:off x="7668344" y="1988880"/>
          <a:ext cx="72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1" name="Equation" r:id="rId3" imgW="380835" imgH="190417" progId="Equation.DSMT4">
                  <p:embed/>
                </p:oleObj>
              </mc:Choice>
              <mc:Fallback>
                <p:oleObj name="Equation" r:id="rId3" imgW="380835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1988880"/>
                        <a:ext cx="72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783556"/>
              </p:ext>
            </p:extLst>
          </p:nvPr>
        </p:nvGraphicFramePr>
        <p:xfrm>
          <a:off x="7256931" y="234888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" name="Equation" r:id="rId5" imgW="253780" imgH="203024" progId="Equation.DSMT4">
                  <p:embed/>
                </p:oleObj>
              </mc:Choice>
              <mc:Fallback>
                <p:oleObj name="Equation" r:id="rId5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931" y="234888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584099"/>
              </p:ext>
            </p:extLst>
          </p:nvPr>
        </p:nvGraphicFramePr>
        <p:xfrm>
          <a:off x="8046000" y="2365200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3" name="Equation" r:id="rId7" imgW="279279" imgH="203112" progId="Equation.DSMT4">
                  <p:embed/>
                </p:oleObj>
              </mc:Choice>
              <mc:Fallback>
                <p:oleObj name="Equation" r:id="rId7" imgW="279279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000" y="2365200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858946"/>
              </p:ext>
            </p:extLst>
          </p:nvPr>
        </p:nvGraphicFramePr>
        <p:xfrm>
          <a:off x="1296000" y="3645024"/>
          <a:ext cx="49371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4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000" y="3645024"/>
                        <a:ext cx="493715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439525"/>
              </p:ext>
            </p:extLst>
          </p:nvPr>
        </p:nvGraphicFramePr>
        <p:xfrm>
          <a:off x="2000347" y="3645024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5" name="Equation" r:id="rId11" imgW="253780" imgH="203024" progId="Equation.DSMT4">
                  <p:embed/>
                </p:oleObj>
              </mc:Choice>
              <mc:Fallback>
                <p:oleObj name="Equation" r:id="rId11" imgW="253780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347" y="3645024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626784"/>
              </p:ext>
            </p:extLst>
          </p:nvPr>
        </p:nvGraphicFramePr>
        <p:xfrm>
          <a:off x="3903485" y="4077072"/>
          <a:ext cx="1172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6" name="Equation" r:id="rId13" imgW="545626" imgH="203024" progId="Equation.DSMT4">
                  <p:embed/>
                </p:oleObj>
              </mc:Choice>
              <mc:Fallback>
                <p:oleObj name="Equation" r:id="rId13" imgW="545626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485" y="4077072"/>
                        <a:ext cx="1172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667"/>
              </p:ext>
            </p:extLst>
          </p:nvPr>
        </p:nvGraphicFramePr>
        <p:xfrm>
          <a:off x="2555776" y="5013176"/>
          <a:ext cx="3785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7" name="Equation" r:id="rId15" imgW="1752600" imgH="203200" progId="Equation.DSMT4">
                  <p:embed/>
                </p:oleObj>
              </mc:Choice>
              <mc:Fallback>
                <p:oleObj name="Equation" r:id="rId15" imgW="1752600" imgH="2032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013176"/>
                        <a:ext cx="3785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417478"/>
              </p:ext>
            </p:extLst>
          </p:nvPr>
        </p:nvGraphicFramePr>
        <p:xfrm>
          <a:off x="990000" y="54612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8" name="Equation" r:id="rId17" imgW="241195" imgH="203112" progId="Equation.DSMT4">
                  <p:embed/>
                </p:oleObj>
              </mc:Choice>
              <mc:Fallback>
                <p:oleObj name="Equation" r:id="rId17" imgW="241195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54612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27520"/>
              </p:ext>
            </p:extLst>
          </p:nvPr>
        </p:nvGraphicFramePr>
        <p:xfrm>
          <a:off x="3528000" y="5472000"/>
          <a:ext cx="3672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9" name="Equation" r:id="rId19" imgW="164957" imgH="190335" progId="Equation.DSMT4">
                  <p:embed/>
                </p:oleObj>
              </mc:Choice>
              <mc:Fallback>
                <p:oleObj name="Equation" r:id="rId19" imgW="164957" imgH="190335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8000" y="5472000"/>
                        <a:ext cx="3672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258804"/>
              </p:ext>
            </p:extLst>
          </p:nvPr>
        </p:nvGraphicFramePr>
        <p:xfrm>
          <a:off x="2792723" y="1484784"/>
          <a:ext cx="314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0" name="Equation" r:id="rId21" imgW="1459866" imgH="203112" progId="Equation.DSMT4">
                  <p:embed/>
                </p:oleObj>
              </mc:Choice>
              <mc:Fallback>
                <p:oleObj name="Equation" r:id="rId21" imgW="1459866" imgH="203112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723" y="1484784"/>
                        <a:ext cx="314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15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熱平衡條件下</a:t>
            </a:r>
            <a:r>
              <a:rPr lang="zh-TW" altLang="zh-TW" dirty="0" smtClean="0"/>
              <a:t>，</a:t>
            </a:r>
            <a:r>
              <a:rPr lang="zh-TW" altLang="zh-TW" dirty="0"/>
              <a:t>其輻射之能量密度應滿足普朗克黑體</a:t>
            </a:r>
            <a:r>
              <a:rPr lang="zh-TW" altLang="zh-TW" dirty="0" smtClean="0"/>
              <a:t>輻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分布</a:t>
            </a:r>
            <a:r>
              <a:rPr lang="zh-TW" altLang="zh-TW" dirty="0" smtClean="0"/>
              <a:t>定理</a:t>
            </a:r>
            <a:r>
              <a:rPr lang="zh-TW" altLang="zh-TW" dirty="0"/>
              <a:t>，即會產生平衡的光子能量</a:t>
            </a:r>
            <a:r>
              <a:rPr lang="zh-TW" altLang="zh-TW" dirty="0" smtClean="0"/>
              <a:t>密度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，即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4.2.5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pPr>
              <a:lnSpc>
                <a:spcPts val="7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4.2.6</a:t>
            </a:r>
            <a:r>
              <a:rPr lang="en-US" altLang="zh-TW" dirty="0" smtClean="0"/>
              <a:t>)</a:t>
            </a:r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4.2.7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4.2.8</a:t>
            </a:r>
            <a:r>
              <a:rPr lang="en-US" altLang="zh-TW" dirty="0" smtClean="0"/>
              <a:t>)</a:t>
            </a:r>
          </a:p>
          <a:p>
            <a:pPr>
              <a:lnSpc>
                <a:spcPts val="3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4.2.9)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902243"/>
              </p:ext>
            </p:extLst>
          </p:nvPr>
        </p:nvGraphicFramePr>
        <p:xfrm>
          <a:off x="6267280" y="1512000"/>
          <a:ext cx="8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4" name="Equation" r:id="rId3" imgW="419100" imgH="228600" progId="Equation.DSMT4">
                  <p:embed/>
                </p:oleObj>
              </mc:Choice>
              <mc:Fallback>
                <p:oleObj name="Equation" r:id="rId3" imgW="4191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7280" y="1512000"/>
                        <a:ext cx="8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303038"/>
              </p:ext>
            </p:extLst>
          </p:nvPr>
        </p:nvGraphicFramePr>
        <p:xfrm>
          <a:off x="3131840" y="1988960"/>
          <a:ext cx="2555493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5" name="Equation" r:id="rId5" imgW="1600200" imgH="673100" progId="Equation.DSMT4">
                  <p:embed/>
                </p:oleObj>
              </mc:Choice>
              <mc:Fallback>
                <p:oleObj name="Equation" r:id="rId5" imgW="1600200" imgH="673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988960"/>
                        <a:ext cx="2555493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711338"/>
              </p:ext>
            </p:extLst>
          </p:nvPr>
        </p:nvGraphicFramePr>
        <p:xfrm>
          <a:off x="3995936" y="3140968"/>
          <a:ext cx="1172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6" name="Equation" r:id="rId7" imgW="545626" imgH="203024" progId="Equation.DSMT4">
                  <p:embed/>
                </p:oleObj>
              </mc:Choice>
              <mc:Fallback>
                <p:oleObj name="Equation" r:id="rId7" imgW="545626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140968"/>
                        <a:ext cx="1172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576702"/>
              </p:ext>
            </p:extLst>
          </p:nvPr>
        </p:nvGraphicFramePr>
        <p:xfrm>
          <a:off x="3469644" y="3600000"/>
          <a:ext cx="2398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7" name="Equation" r:id="rId9" imgW="1168400" imgH="228600" progId="Equation.DSMT4">
                  <p:embed/>
                </p:oleObj>
              </mc:Choice>
              <mc:Fallback>
                <p:oleObj name="Equation" r:id="rId9" imgW="11684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644" y="3600000"/>
                        <a:ext cx="2398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090403"/>
              </p:ext>
            </p:extLst>
          </p:nvPr>
        </p:nvGraphicFramePr>
        <p:xfrm>
          <a:off x="2771379" y="4185168"/>
          <a:ext cx="3744837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8" name="Equation" r:id="rId11" imgW="2032000" imgH="406400" progId="Equation.DSMT4">
                  <p:embed/>
                </p:oleObj>
              </mc:Choice>
              <mc:Fallback>
                <p:oleObj name="Equation" r:id="rId11" imgW="2032000" imgH="4064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379" y="4185168"/>
                        <a:ext cx="3744837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00798"/>
              </p:ext>
            </p:extLst>
          </p:nvPr>
        </p:nvGraphicFramePr>
        <p:xfrm>
          <a:off x="3419872" y="5049264"/>
          <a:ext cx="25536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9" name="Equation" r:id="rId13" imgW="1447800" imgH="431800" progId="Equation.DSMT4">
                  <p:embed/>
                </p:oleObj>
              </mc:Choice>
              <mc:Fallback>
                <p:oleObj name="Equation" r:id="rId13" imgW="1447800" imgH="431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5049264"/>
                        <a:ext cx="25536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060928"/>
            <a:ext cx="903356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3068960"/>
            <a:ext cx="988804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18000"/>
            <a:ext cx="983771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6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4.2.10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這裡</a:t>
            </a:r>
            <a:r>
              <a:rPr lang="zh-TW" altLang="zh-TW" dirty="0"/>
              <a:t>有兩個重要的結論：為了使激發性光子發射超過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zh-TW" altLang="zh-TW" dirty="0" smtClean="0"/>
              <a:t>吸收</a:t>
            </a:r>
            <a:r>
              <a:rPr lang="zh-TW" altLang="zh-TW" dirty="0"/>
              <a:t>，由式</a:t>
            </a:r>
            <a:r>
              <a:rPr lang="en-US" altLang="zh-TW" dirty="0"/>
              <a:t> (4.2.10)</a:t>
            </a:r>
            <a:r>
              <a:rPr lang="zh-TW" altLang="zh-TW" dirty="0"/>
              <a:t>，我們要達到居量反轉時必須使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條</a:t>
            </a:r>
            <a:endParaRPr lang="en-US" altLang="zh-TW" dirty="0" smtClean="0"/>
          </a:p>
          <a:p>
            <a:r>
              <a:rPr lang="zh-TW" altLang="zh-TW" dirty="0" smtClean="0"/>
              <a:t>件</a:t>
            </a:r>
            <a:r>
              <a:rPr lang="zh-TW" altLang="zh-TW" dirty="0"/>
              <a:t>成立；為使受激發射多於自發性發射，由式</a:t>
            </a:r>
            <a:r>
              <a:rPr lang="en-US" altLang="zh-TW" dirty="0"/>
              <a:t> (4.2.9)</a:t>
            </a:r>
            <a:r>
              <a:rPr lang="zh-TW" altLang="zh-TW" dirty="0"/>
              <a:t>，我們</a:t>
            </a:r>
            <a:r>
              <a:rPr lang="zh-TW" altLang="zh-TW" dirty="0" smtClean="0"/>
              <a:t>必</a:t>
            </a:r>
            <a:endParaRPr lang="en-US" altLang="zh-TW" dirty="0" smtClean="0"/>
          </a:p>
          <a:p>
            <a:r>
              <a:rPr lang="zh-TW" altLang="zh-TW" dirty="0" smtClean="0"/>
              <a:t>須</a:t>
            </a:r>
            <a:r>
              <a:rPr lang="zh-TW" altLang="zh-TW" dirty="0"/>
              <a:t>有較大的光子密度，這可以藉此建立一個可容納光子之</a:t>
            </a:r>
            <a:r>
              <a:rPr lang="zh-TW" altLang="zh-TW" dirty="0" smtClean="0"/>
              <a:t>光學</a:t>
            </a:r>
            <a:endParaRPr lang="en-US" altLang="zh-TW" dirty="0" smtClean="0"/>
          </a:p>
          <a:p>
            <a:r>
              <a:rPr lang="zh-TW" altLang="zh-TW" dirty="0" smtClean="0"/>
              <a:t>共振</a:t>
            </a:r>
            <a:r>
              <a:rPr lang="zh-TW" altLang="zh-TW" dirty="0"/>
              <a:t>腔來達到。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541279"/>
              </p:ext>
            </p:extLst>
          </p:nvPr>
        </p:nvGraphicFramePr>
        <p:xfrm>
          <a:off x="3419872" y="1124744"/>
          <a:ext cx="195153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Equation" r:id="rId3" imgW="1053643" imgH="406224" progId="Equation.DSMT4">
                  <p:embed/>
                </p:oleObj>
              </mc:Choice>
              <mc:Fallback>
                <p:oleObj name="Equation" r:id="rId3" imgW="1053643" imgH="4062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124744"/>
                        <a:ext cx="1951535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455760"/>
              </p:ext>
            </p:extLst>
          </p:nvPr>
        </p:nvGraphicFramePr>
        <p:xfrm>
          <a:off x="7246718" y="2348928"/>
          <a:ext cx="121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Equation" r:id="rId5" imgW="558558" imgH="203112" progId="Equation.DSMT4">
                  <p:embed/>
                </p:oleObj>
              </mc:Choice>
              <mc:Fallback>
                <p:oleObj name="Equation" r:id="rId5" imgW="558558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718" y="2348928"/>
                        <a:ext cx="121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148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速率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表示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受</a:t>
            </a:r>
            <a:r>
              <a:rPr lang="zh-TW" altLang="zh-TW" dirty="0"/>
              <a:t>吸收的減少速率，</a:t>
            </a:r>
            <a:r>
              <a:rPr lang="zh-TW" altLang="zh-TW" dirty="0" smtClean="0"/>
              <a:t>因此</a:t>
            </a:r>
            <a:r>
              <a:rPr lang="en-US" altLang="zh-TW" dirty="0" smtClean="0"/>
              <a:t>               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速率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表示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受</a:t>
            </a:r>
            <a:r>
              <a:rPr lang="zh-TW" altLang="zh-TW" dirty="0"/>
              <a:t>自發性和受激發射的減少速率，因此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               </a:t>
            </a:r>
            <a:r>
              <a:rPr lang="zh-TW" altLang="zh-TW" dirty="0" smtClean="0"/>
              <a:t>。</a:t>
            </a:r>
            <a:r>
              <a:rPr lang="zh-TW" altLang="zh-TW" dirty="0"/>
              <a:t>另外，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受</a:t>
            </a:r>
            <a:r>
              <a:rPr lang="zh-TW" altLang="zh-TW" dirty="0"/>
              <a:t>自發發射的改變速率可以寫</a:t>
            </a:r>
            <a:r>
              <a:rPr lang="zh-TW" altLang="zh-TW" dirty="0" smtClean="0"/>
              <a:t>成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4.2.11</a:t>
            </a:r>
            <a:r>
              <a:rPr lang="en-US" altLang="zh-TW" dirty="0" smtClean="0"/>
              <a:t>)</a:t>
            </a:r>
          </a:p>
          <a:p>
            <a:r>
              <a:rPr lang="ja-JP" altLang="zh-TW" dirty="0"/>
              <a:t>其中，根據定義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ja-JP" altLang="zh-TW" dirty="0" smtClean="0"/>
              <a:t>，</a:t>
            </a:r>
            <a:r>
              <a:rPr lang="zh-TW" altLang="zh-TW" dirty="0"/>
              <a:t>稱為自發衰變時間</a:t>
            </a:r>
            <a:r>
              <a:rPr lang="en-US" altLang="zh-TW" dirty="0"/>
              <a:t> (spontaneous </a:t>
            </a:r>
            <a:endParaRPr lang="en-US" altLang="zh-TW" dirty="0" smtClean="0"/>
          </a:p>
          <a:p>
            <a:r>
              <a:rPr lang="en-US" altLang="zh-TW" dirty="0" smtClean="0"/>
              <a:t>decay </a:t>
            </a:r>
            <a:r>
              <a:rPr lang="en-US" altLang="zh-TW" dirty="0"/>
              <a:t>time)</a:t>
            </a:r>
            <a:r>
              <a:rPr lang="zh-TW" altLang="zh-TW" dirty="0"/>
              <a:t>，或更常稱為能階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生命期</a:t>
            </a:r>
            <a:r>
              <a:rPr lang="en-US" altLang="zh-TW" dirty="0"/>
              <a:t> (lifetime)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給定能階之離子或原子的能態數目稱為簡併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degeneracy) 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637679"/>
              </p:ext>
            </p:extLst>
          </p:nvPr>
        </p:nvGraphicFramePr>
        <p:xfrm>
          <a:off x="1638000" y="1072851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4" name="Equation" r:id="rId3" imgW="279279" imgH="203112" progId="Equation.DSMT4">
                  <p:embed/>
                </p:oleObj>
              </mc:Choice>
              <mc:Fallback>
                <p:oleObj name="Equation" r:id="rId3" imgW="279279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000" y="1072851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227993"/>
              </p:ext>
            </p:extLst>
          </p:nvPr>
        </p:nvGraphicFramePr>
        <p:xfrm>
          <a:off x="2771800" y="1098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5" name="Equation" r:id="rId5" imgW="253780" imgH="203024" progId="Equation.DSMT4">
                  <p:embed/>
                </p:oleObj>
              </mc:Choice>
              <mc:Fallback>
                <p:oleObj name="Equation" r:id="rId5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098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70066"/>
              </p:ext>
            </p:extLst>
          </p:nvPr>
        </p:nvGraphicFramePr>
        <p:xfrm>
          <a:off x="6588000" y="1080000"/>
          <a:ext cx="1892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6" name="Equation" r:id="rId7" imgW="876300" imgH="203200" progId="Equation.DSMT4">
                  <p:embed/>
                </p:oleObj>
              </mc:Choice>
              <mc:Fallback>
                <p:oleObj name="Equation" r:id="rId7" imgW="876300" imgH="203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000" y="1080000"/>
                        <a:ext cx="1892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15206"/>
              </p:ext>
            </p:extLst>
          </p:nvPr>
        </p:nvGraphicFramePr>
        <p:xfrm>
          <a:off x="1033378" y="15120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7" name="Equation" r:id="rId9" imgW="241195" imgH="203112" progId="Equation.DSMT4">
                  <p:embed/>
                </p:oleObj>
              </mc:Choice>
              <mc:Fallback>
                <p:oleObj name="Equation" r:id="rId9" imgW="241195" imgH="20311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378" y="15120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851437"/>
              </p:ext>
            </p:extLst>
          </p:nvPr>
        </p:nvGraphicFramePr>
        <p:xfrm>
          <a:off x="2142000" y="1512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8" name="Equation" r:id="rId11" imgW="266469" imgH="203024" progId="Equation.DSMT4">
                  <p:embed/>
                </p:oleObj>
              </mc:Choice>
              <mc:Fallback>
                <p:oleObj name="Equation" r:id="rId11" imgW="266469" imgH="2030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000" y="1512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490705"/>
              </p:ext>
            </p:extLst>
          </p:nvPr>
        </p:nvGraphicFramePr>
        <p:xfrm>
          <a:off x="7812360" y="1512000"/>
          <a:ext cx="79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9" name="Equation" r:id="rId13" imgW="368280" imgH="203040" progId="Equation.DSMT4">
                  <p:embed/>
                </p:oleObj>
              </mc:Choice>
              <mc:Fallback>
                <p:oleObj name="Equation" r:id="rId13" imgW="368280" imgH="2030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1512000"/>
                        <a:ext cx="79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534908"/>
              </p:ext>
            </p:extLst>
          </p:nvPr>
        </p:nvGraphicFramePr>
        <p:xfrm>
          <a:off x="414000" y="1933200"/>
          <a:ext cx="1215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0" name="Equation" r:id="rId15" imgW="571320" imgH="203040" progId="Equation.DSMT4">
                  <p:embed/>
                </p:oleObj>
              </mc:Choice>
              <mc:Fallback>
                <p:oleObj name="Equation" r:id="rId15" imgW="5713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4000" y="1933200"/>
                        <a:ext cx="1215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311743"/>
              </p:ext>
            </p:extLst>
          </p:nvPr>
        </p:nvGraphicFramePr>
        <p:xfrm>
          <a:off x="2771800" y="19332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1" name="Equation" r:id="rId17" imgW="241195" imgH="203112" progId="Equation.DSMT4">
                  <p:embed/>
                </p:oleObj>
              </mc:Choice>
              <mc:Fallback>
                <p:oleObj name="Equation" r:id="rId17" imgW="241195" imgH="203112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9332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634734"/>
              </p:ext>
            </p:extLst>
          </p:nvPr>
        </p:nvGraphicFramePr>
        <p:xfrm>
          <a:off x="2730168" y="2384936"/>
          <a:ext cx="3354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2" name="Equation" r:id="rId19" imgW="1638300" imgH="228600" progId="Equation.DSMT4">
                  <p:embed/>
                </p:oleObj>
              </mc:Choice>
              <mc:Fallback>
                <p:oleObj name="Equation" r:id="rId19" imgW="1638300" imgH="2286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168" y="2384936"/>
                        <a:ext cx="33540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35573"/>
              </p:ext>
            </p:extLst>
          </p:nvPr>
        </p:nvGraphicFramePr>
        <p:xfrm>
          <a:off x="2843808" y="2853854"/>
          <a:ext cx="125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3" name="Equation" r:id="rId21" imgW="634725" imgH="228501" progId="Equation.DSMT4">
                  <p:embed/>
                </p:oleObj>
              </mc:Choice>
              <mc:Fallback>
                <p:oleObj name="Equation" r:id="rId21" imgW="634725" imgH="228501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853854"/>
                        <a:ext cx="125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703852"/>
              </p:ext>
            </p:extLst>
          </p:nvPr>
        </p:nvGraphicFramePr>
        <p:xfrm>
          <a:off x="4356000" y="3284984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4" name="Equation" r:id="rId23" imgW="253780" imgH="203024" progId="Equation.DSMT4">
                  <p:embed/>
                </p:oleObj>
              </mc:Choice>
              <mc:Fallback>
                <p:oleObj name="Equation" r:id="rId23" imgW="253780" imgH="203024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000" y="3284984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758719"/>
              </p:ext>
            </p:extLst>
          </p:nvPr>
        </p:nvGraphicFramePr>
        <p:xfrm>
          <a:off x="2106000" y="42372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5" name="Equation" r:id="rId25" imgW="152268" imgH="152268" progId="Equation.DSMT4">
                  <p:embed/>
                </p:oleObj>
              </mc:Choice>
              <mc:Fallback>
                <p:oleObj name="Equation" r:id="rId25" imgW="152268" imgH="152268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6000" y="42372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657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4.2.1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三</a:t>
            </a:r>
            <a:r>
              <a:rPr lang="zh-TW" altLang="zh-TW" sz="2800" dirty="0">
                <a:solidFill>
                  <a:srgbClr val="000066"/>
                </a:solidFill>
              </a:rPr>
              <a:t>能階雷射系統的最小泵浦功率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圖</a:t>
            </a:r>
            <a:r>
              <a:rPr lang="en-US" altLang="zh-TW" sz="2000" dirty="0"/>
              <a:t>4.2(a) </a:t>
            </a:r>
            <a:r>
              <a:rPr lang="zh-TW" altLang="zh-TW" sz="2000" dirty="0"/>
              <a:t>所示的三能階系統。假設</a:t>
            </a:r>
            <a:r>
              <a:rPr lang="zh-TW" altLang="zh-TW" sz="2000" dirty="0" smtClean="0"/>
              <a:t>從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快速躍遷，從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自發衰變時間為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證明雷射介質每單位體積為居量反轉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所</a:t>
            </a:r>
            <a:r>
              <a:rPr lang="zh-TW" altLang="zh-TW" sz="2000" dirty="0"/>
              <a:t>必須吸收的最小泵浦</a:t>
            </a:r>
            <a:r>
              <a:rPr lang="zh-TW" altLang="zh-TW" sz="2000" dirty="0" smtClean="0"/>
              <a:t>功率</a:t>
            </a:r>
            <a:r>
              <a:rPr lang="en-US" altLang="zh-TW" sz="2000" dirty="0" smtClean="0"/>
              <a:t>          </a:t>
            </a:r>
            <a:r>
              <a:rPr lang="zh-TW" altLang="zh-TW" sz="2000" dirty="0"/>
              <a:t>為</a:t>
            </a:r>
          </a:p>
          <a:p>
            <a:r>
              <a:rPr lang="en-US" altLang="zh-TW" sz="2000" dirty="0" smtClean="0"/>
              <a:t>                                                                                                                     (</a:t>
            </a:r>
            <a:r>
              <a:rPr lang="en-US" altLang="zh-TW" sz="2000" dirty="0"/>
              <a:t>4.2.12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體積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為介質中和泵浦前</a:t>
            </a: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的離子濃度。考慮紅寶石</a:t>
            </a:r>
            <a:r>
              <a:rPr lang="zh-TW" altLang="zh-TW" sz="2000" dirty="0" smtClean="0"/>
              <a:t>雷射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中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離子</a:t>
            </a:r>
            <a:r>
              <a:rPr lang="zh-TW" altLang="zh-TW" sz="2000" dirty="0"/>
              <a:t>的濃度為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紅寶石晶體棒長</a:t>
            </a:r>
            <a:r>
              <a:rPr lang="en-US" altLang="zh-TW" sz="2000" dirty="0"/>
              <a:t>10 cm</a:t>
            </a:r>
            <a:r>
              <a:rPr lang="zh-TW" altLang="zh-TW" sz="2000" dirty="0"/>
              <a:t>，直徑</a:t>
            </a:r>
            <a:r>
              <a:rPr lang="en-US" altLang="zh-TW" sz="2000" dirty="0"/>
              <a:t>1 cm</a:t>
            </a:r>
            <a:r>
              <a:rPr lang="zh-TW" altLang="zh-TW" sz="2000" dirty="0"/>
              <a:t>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的生命期為</a:t>
            </a:r>
            <a:r>
              <a:rPr lang="en-US" altLang="zh-TW" sz="2000" dirty="0"/>
              <a:t>3 </a:t>
            </a:r>
            <a:r>
              <a:rPr lang="en-US" altLang="zh-TW" sz="2000" dirty="0" err="1"/>
              <a:t>ms</a:t>
            </a:r>
            <a:r>
              <a:rPr lang="zh-TW" altLang="zh-TW" sz="2000" dirty="0"/>
              <a:t>。假設泵浦將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離子</a:t>
            </a:r>
            <a:r>
              <a:rPr lang="zh-TW" altLang="zh-TW" sz="2000" dirty="0"/>
              <a:t>拿到圖</a:t>
            </a:r>
            <a:r>
              <a:rPr lang="en-US" altLang="zh-TW" sz="2000" dirty="0"/>
              <a:t>4.3(a) </a:t>
            </a:r>
            <a:r>
              <a:rPr lang="zh-TW" altLang="zh-TW" sz="2000" dirty="0" smtClean="0"/>
              <a:t>中的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能</a:t>
            </a:r>
            <a:r>
              <a:rPr lang="zh-TW" altLang="zh-TW" sz="2000" dirty="0"/>
              <a:t>帶，</a:t>
            </a:r>
            <a:r>
              <a:rPr lang="zh-TW" altLang="zh-TW" sz="2000" dirty="0" smtClean="0"/>
              <a:t>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在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上方</a:t>
            </a:r>
            <a:r>
              <a:rPr lang="en-US" altLang="zh-TW" sz="2000" dirty="0"/>
              <a:t>2.2 </a:t>
            </a:r>
            <a:r>
              <a:rPr lang="en-US" altLang="zh-TW" sz="2000" dirty="0" err="1"/>
              <a:t>eV</a:t>
            </a:r>
            <a:r>
              <a:rPr lang="zh-TW" altLang="zh-TW" sz="2000" dirty="0"/>
              <a:t>。估計提供此紅寶石雷射，實現居量反轉所必須的最小</a:t>
            </a:r>
            <a:r>
              <a:rPr lang="zh-TW" altLang="zh-TW" sz="2000" dirty="0" smtClean="0"/>
              <a:t>功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率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567858"/>
              </p:ext>
            </p:extLst>
          </p:nvPr>
        </p:nvGraphicFramePr>
        <p:xfrm>
          <a:off x="5436144" y="109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2" name="Equation" r:id="rId3" imgW="228600" imgH="190500" progId="Equation.DSMT4">
                  <p:embed/>
                </p:oleObj>
              </mc:Choice>
              <mc:Fallback>
                <p:oleObj name="Equation" r:id="rId3" imgW="2286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144" y="109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406018"/>
              </p:ext>
            </p:extLst>
          </p:nvPr>
        </p:nvGraphicFramePr>
        <p:xfrm>
          <a:off x="6012160" y="109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09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674329"/>
              </p:ext>
            </p:extLst>
          </p:nvPr>
        </p:nvGraphicFramePr>
        <p:xfrm>
          <a:off x="8154000" y="109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4" name="Equation" r:id="rId7" imgW="228600" imgH="190500" progId="Equation.DSMT4">
                  <p:embed/>
                </p:oleObj>
              </mc:Choice>
              <mc:Fallback>
                <p:oleObj name="Equation" r:id="rId7" imgW="2286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4000" y="109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145441"/>
              </p:ext>
            </p:extLst>
          </p:nvPr>
        </p:nvGraphicFramePr>
        <p:xfrm>
          <a:off x="683568" y="145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" name="Equation" r:id="rId8" imgW="190417" imgH="190417" progId="Equation.DSMT4">
                  <p:embed/>
                </p:oleObj>
              </mc:Choice>
              <mc:Fallback>
                <p:oleObj name="Equation" r:id="rId8" imgW="190417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5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468278"/>
              </p:ext>
            </p:extLst>
          </p:nvPr>
        </p:nvGraphicFramePr>
        <p:xfrm>
          <a:off x="3059872" y="14688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6" name="Equation" r:id="rId10" imgW="203024" imgH="203024" progId="Equation.DSMT4">
                  <p:embed/>
                </p:oleObj>
              </mc:Choice>
              <mc:Fallback>
                <p:oleObj name="Equation" r:id="rId10" imgW="203024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72" y="14688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315944"/>
              </p:ext>
            </p:extLst>
          </p:nvPr>
        </p:nvGraphicFramePr>
        <p:xfrm>
          <a:off x="7668344" y="1458000"/>
          <a:ext cx="115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7" name="Equation" r:id="rId12" imgW="609336" imgH="190417" progId="Equation.DSMT4">
                  <p:embed/>
                </p:oleObj>
              </mc:Choice>
              <mc:Fallback>
                <p:oleObj name="Equation" r:id="rId12" imgW="609336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1458000"/>
                        <a:ext cx="115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447432"/>
              </p:ext>
            </p:extLst>
          </p:nvPr>
        </p:nvGraphicFramePr>
        <p:xfrm>
          <a:off x="3473952" y="1826864"/>
          <a:ext cx="666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8" name="Equation" r:id="rId14" imgW="355292" imgH="203024" progId="Equation.DSMT4">
                  <p:embed/>
                </p:oleObj>
              </mc:Choice>
              <mc:Fallback>
                <p:oleObj name="Equation" r:id="rId14" imgW="355292" imgH="203024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952" y="1826864"/>
                        <a:ext cx="666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001691"/>
              </p:ext>
            </p:extLst>
          </p:nvPr>
        </p:nvGraphicFramePr>
        <p:xfrm>
          <a:off x="3171573" y="2232000"/>
          <a:ext cx="2696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9" name="Equation" r:id="rId16" imgW="1358310" imgH="203112" progId="Equation.DSMT4">
                  <p:embed/>
                </p:oleObj>
              </mc:Choice>
              <mc:Fallback>
                <p:oleObj name="Equation" r:id="rId16" imgW="1358310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573" y="2232000"/>
                        <a:ext cx="2696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855697"/>
              </p:ext>
            </p:extLst>
          </p:nvPr>
        </p:nvGraphicFramePr>
        <p:xfrm>
          <a:off x="954000" y="2636912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0" name="Equation" r:id="rId18" imgW="177492" imgH="177492" progId="Equation.DSMT4">
                  <p:embed/>
                </p:oleObj>
              </mc:Choice>
              <mc:Fallback>
                <p:oleObj name="Equation" r:id="rId18" imgW="177492" imgH="17749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00" y="2636912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165401"/>
              </p:ext>
            </p:extLst>
          </p:nvPr>
        </p:nvGraphicFramePr>
        <p:xfrm>
          <a:off x="2267744" y="26208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1" name="Equation" r:id="rId20" imgW="228600" imgH="190500" progId="Equation.DSMT4">
                  <p:embed/>
                </p:oleObj>
              </mc:Choice>
              <mc:Fallback>
                <p:oleObj name="Equation" r:id="rId20" imgW="228600" imgH="1905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6208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607077"/>
              </p:ext>
            </p:extLst>
          </p:nvPr>
        </p:nvGraphicFramePr>
        <p:xfrm>
          <a:off x="4946400" y="26208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2" name="Equation" r:id="rId22" imgW="228600" imgH="190500" progId="Equation.DSMT4">
                  <p:embed/>
                </p:oleObj>
              </mc:Choice>
              <mc:Fallback>
                <p:oleObj name="Equation" r:id="rId22" imgW="228600" imgH="1905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400" y="26208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411309"/>
              </p:ext>
            </p:extLst>
          </p:nvPr>
        </p:nvGraphicFramePr>
        <p:xfrm>
          <a:off x="683568" y="2924944"/>
          <a:ext cx="550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3" name="Equation" r:id="rId24" imgW="304536" imgH="215713" progId="Equation.DSMT4">
                  <p:embed/>
                </p:oleObj>
              </mc:Choice>
              <mc:Fallback>
                <p:oleObj name="Equation" r:id="rId24" imgW="304536" imgH="215713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24944"/>
                        <a:ext cx="550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286054"/>
              </p:ext>
            </p:extLst>
          </p:nvPr>
        </p:nvGraphicFramePr>
        <p:xfrm>
          <a:off x="2699791" y="2924944"/>
          <a:ext cx="102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4" name="Equation" r:id="rId26" imgW="545626" imgH="215713" progId="Equation.DSMT4">
                  <p:embed/>
                </p:oleObj>
              </mc:Choice>
              <mc:Fallback>
                <p:oleObj name="Equation" r:id="rId26" imgW="545626" imgH="215713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1" y="2924944"/>
                        <a:ext cx="102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852403"/>
              </p:ext>
            </p:extLst>
          </p:nvPr>
        </p:nvGraphicFramePr>
        <p:xfrm>
          <a:off x="7830000" y="2924944"/>
          <a:ext cx="57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5" name="Equation" r:id="rId28" imgW="304536" imgH="215713" progId="Equation.DSMT4">
                  <p:embed/>
                </p:oleObj>
              </mc:Choice>
              <mc:Fallback>
                <p:oleObj name="Equation" r:id="rId28" imgW="304536" imgH="215713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0000" y="2924944"/>
                        <a:ext cx="57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57764"/>
              </p:ext>
            </p:extLst>
          </p:nvPr>
        </p:nvGraphicFramePr>
        <p:xfrm>
          <a:off x="395536" y="3330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6" name="Equation" r:id="rId30" imgW="228600" imgH="190500" progId="Equation.DSMT4">
                  <p:embed/>
                </p:oleObj>
              </mc:Choice>
              <mc:Fallback>
                <p:oleObj name="Equation" r:id="rId30" imgW="228600" imgH="1905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330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55869"/>
              </p:ext>
            </p:extLst>
          </p:nvPr>
        </p:nvGraphicFramePr>
        <p:xfrm>
          <a:off x="4122000" y="3284984"/>
          <a:ext cx="65739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7" name="Equation" r:id="rId31" imgW="330057" imgH="215806" progId="Equation.DSMT4">
                  <p:embed/>
                </p:oleObj>
              </mc:Choice>
              <mc:Fallback>
                <p:oleObj name="Equation" r:id="rId31" imgW="330057" imgH="215806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000" y="3284984"/>
                        <a:ext cx="65739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090555"/>
              </p:ext>
            </p:extLst>
          </p:nvPr>
        </p:nvGraphicFramePr>
        <p:xfrm>
          <a:off x="7164336" y="3330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8" name="Equation" r:id="rId33" imgW="228600" imgH="190500" progId="Equation.DSMT4">
                  <p:embed/>
                </p:oleObj>
              </mc:Choice>
              <mc:Fallback>
                <p:oleObj name="Equation" r:id="rId33" imgW="228600" imgH="1905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36" y="3330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660465"/>
              </p:ext>
            </p:extLst>
          </p:nvPr>
        </p:nvGraphicFramePr>
        <p:xfrm>
          <a:off x="683616" y="3717032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" name="Equation" r:id="rId34" imgW="228600" imgH="190500" progId="Equation.DSMT4">
                  <p:embed/>
                </p:oleObj>
              </mc:Choice>
              <mc:Fallback>
                <p:oleObj name="Equation" r:id="rId34" imgW="228600" imgH="1905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616" y="3717032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523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4.2.1   </a:t>
            </a:r>
            <a:r>
              <a:rPr lang="zh-TW" altLang="zh-TW" sz="2800" dirty="0">
                <a:solidFill>
                  <a:srgbClr val="000066"/>
                </a:solidFill>
              </a:rPr>
              <a:t>三能階雷射系統的最小泵浦</a:t>
            </a:r>
            <a:r>
              <a:rPr lang="zh-TW" altLang="zh-TW" sz="2800" dirty="0" smtClean="0">
                <a:solidFill>
                  <a:srgbClr val="000066"/>
                </a:solidFill>
              </a:rPr>
              <a:t>功率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考慮圖</a:t>
            </a:r>
            <a:r>
              <a:rPr lang="en-US" altLang="zh-TW" sz="2000" dirty="0"/>
              <a:t>4.2(a) </a:t>
            </a:r>
            <a:r>
              <a:rPr lang="zh-TW" altLang="zh-TW" sz="2000" dirty="0"/>
              <a:t>的三能階系統。要實現居量反轉，我們需要得到一半的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離子到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能階，所以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因為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所有最初在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離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子</a:t>
            </a:r>
            <a:r>
              <a:rPr lang="zh-TW" altLang="zh-TW" sz="2000" dirty="0"/>
              <a:t>總濃度。我們將需要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能量泵浦到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能</a:t>
            </a:r>
            <a:r>
              <a:rPr lang="zh-TW" altLang="zh-TW" sz="2000" dirty="0"/>
              <a:t>帶。離子</a:t>
            </a:r>
            <a:r>
              <a:rPr lang="zh-TW" altLang="zh-TW" sz="2000" dirty="0" smtClean="0"/>
              <a:t>快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速</a:t>
            </a:r>
            <a:r>
              <a:rPr lang="zh-TW" altLang="zh-TW" sz="2000" dirty="0"/>
              <a:t>地衰減從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在離子從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衰變到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亦即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前</a:t>
            </a:r>
            <a:r>
              <a:rPr lang="zh-TW" altLang="zh-TW" sz="2000" dirty="0"/>
              <a:t>，我們必須提供</a:t>
            </a:r>
            <a:r>
              <a:rPr lang="zh-TW" altLang="zh-TW" sz="2000" dirty="0" smtClean="0"/>
              <a:t>此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泵</a:t>
            </a:r>
            <a:r>
              <a:rPr lang="zh-TW" altLang="zh-TW" sz="2000" dirty="0"/>
              <a:t>浦能量。因此，紅寶石需要吸收的最小功率為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此為式</a:t>
            </a:r>
            <a:r>
              <a:rPr lang="en-US" altLang="zh-TW" sz="2000" dirty="0"/>
              <a:t> (4.2.12)</a:t>
            </a:r>
            <a:r>
              <a:rPr lang="zh-TW" altLang="zh-TW" sz="2000" dirty="0"/>
              <a:t>。對於紅寶石雷射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小於</a:t>
            </a:r>
            <a:r>
              <a:rPr lang="en-US" altLang="zh-TW" sz="2000" dirty="0"/>
              <a:t>3 </a:t>
            </a:r>
            <a:r>
              <a:rPr lang="en-US" altLang="zh-TW" sz="2000" dirty="0" err="1"/>
              <a:t>ms</a:t>
            </a:r>
            <a:r>
              <a:rPr lang="zh-TW" altLang="zh-TW" sz="2000" dirty="0"/>
              <a:t>所必須提供的總泵浦能量為</a:t>
            </a:r>
            <a:r>
              <a:rPr lang="en-US" altLang="zh-TW" sz="2000" dirty="0"/>
              <a:t>13.8 J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669917"/>
              </p:ext>
            </p:extLst>
          </p:nvPr>
        </p:nvGraphicFramePr>
        <p:xfrm>
          <a:off x="8424000" y="1468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3" name="Equation" r:id="rId3" imgW="215713" imgH="190335" progId="Equation.DSMT4">
                  <p:embed/>
                </p:oleObj>
              </mc:Choice>
              <mc:Fallback>
                <p:oleObj name="Equation" r:id="rId3" imgW="215713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4000" y="1468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682340"/>
              </p:ext>
            </p:extLst>
          </p:nvPr>
        </p:nvGraphicFramePr>
        <p:xfrm>
          <a:off x="1187672" y="181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4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72" y="181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97552"/>
              </p:ext>
            </p:extLst>
          </p:nvPr>
        </p:nvGraphicFramePr>
        <p:xfrm>
          <a:off x="2843808" y="1818000"/>
          <a:ext cx="171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5" name="Equation" r:id="rId7" imgW="901309" imgH="190417" progId="Equation.DSMT4">
                  <p:embed/>
                </p:oleObj>
              </mc:Choice>
              <mc:Fallback>
                <p:oleObj name="Equation" r:id="rId7" imgW="901309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818000"/>
                        <a:ext cx="171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919775"/>
              </p:ext>
            </p:extLst>
          </p:nvPr>
        </p:nvGraphicFramePr>
        <p:xfrm>
          <a:off x="5238128" y="1844824"/>
          <a:ext cx="48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" name="Equation" r:id="rId9" imgW="253890" imgH="190417" progId="Equation.DSMT4">
                  <p:embed/>
                </p:oleObj>
              </mc:Choice>
              <mc:Fallback>
                <p:oleObj name="Equation" r:id="rId9" imgW="253890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128" y="1844824"/>
                        <a:ext cx="48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65066"/>
              </p:ext>
            </p:extLst>
          </p:nvPr>
        </p:nvGraphicFramePr>
        <p:xfrm>
          <a:off x="7164288" y="1828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7" name="Equation" r:id="rId11" imgW="215713" imgH="190335" progId="Equation.DSMT4">
                  <p:embed/>
                </p:oleObj>
              </mc:Choice>
              <mc:Fallback>
                <p:oleObj name="Equation" r:id="rId11" imgW="215713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1828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372283"/>
              </p:ext>
            </p:extLst>
          </p:nvPr>
        </p:nvGraphicFramePr>
        <p:xfrm>
          <a:off x="7758424" y="1790864"/>
          <a:ext cx="63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" name="Equation" r:id="rId12" imgW="330057" imgH="215806" progId="Equation.DSMT4">
                  <p:embed/>
                </p:oleObj>
              </mc:Choice>
              <mc:Fallback>
                <p:oleObj name="Equation" r:id="rId12" imgW="330057" imgH="21580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8424" y="1790864"/>
                        <a:ext cx="63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903169"/>
              </p:ext>
            </p:extLst>
          </p:nvPr>
        </p:nvGraphicFramePr>
        <p:xfrm>
          <a:off x="2988000" y="2196000"/>
          <a:ext cx="22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9" name="Equation" r:id="rId14" imgW="1168200" imgH="190440" progId="Equation.DSMT4">
                  <p:embed/>
                </p:oleObj>
              </mc:Choice>
              <mc:Fallback>
                <p:oleObj name="Equation" r:id="rId14" imgW="1168200" imgH="1904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8000" y="2196000"/>
                        <a:ext cx="22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111540"/>
              </p:ext>
            </p:extLst>
          </p:nvPr>
        </p:nvGraphicFramePr>
        <p:xfrm>
          <a:off x="6696000" y="2188800"/>
          <a:ext cx="444960" cy="37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0" name="Equation" r:id="rId16" imgW="228600" imgH="190500" progId="Equation.DSMT4">
                  <p:embed/>
                </p:oleObj>
              </mc:Choice>
              <mc:Fallback>
                <p:oleObj name="Equation" r:id="rId16" imgW="228600" imgH="1905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00" y="2188800"/>
                        <a:ext cx="444960" cy="37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68900"/>
              </p:ext>
            </p:extLst>
          </p:nvPr>
        </p:nvGraphicFramePr>
        <p:xfrm>
          <a:off x="1745728" y="256494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1" name="Equation" r:id="rId18" imgW="203112" imgH="190417" progId="Equation.DSMT4">
                  <p:embed/>
                </p:oleObj>
              </mc:Choice>
              <mc:Fallback>
                <p:oleObj name="Equation" r:id="rId18" imgW="203112" imgH="190417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5728" y="256494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871331"/>
              </p:ext>
            </p:extLst>
          </p:nvPr>
        </p:nvGraphicFramePr>
        <p:xfrm>
          <a:off x="2286000" y="256490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" name="Equation" r:id="rId20" imgW="203112" imgH="190417" progId="Equation.DSMT4">
                  <p:embed/>
                </p:oleObj>
              </mc:Choice>
              <mc:Fallback>
                <p:oleObj name="Equation" r:id="rId20" imgW="203112" imgH="190417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56490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951551"/>
              </p:ext>
            </p:extLst>
          </p:nvPr>
        </p:nvGraphicFramePr>
        <p:xfrm>
          <a:off x="3942000" y="2564944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3" name="Equation" r:id="rId22" imgW="228600" imgH="190500" progId="Equation.DSMT4">
                  <p:embed/>
                </p:oleObj>
              </mc:Choice>
              <mc:Fallback>
                <p:oleObj name="Equation" r:id="rId22" imgW="228600" imgH="1905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000" y="2564944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789345"/>
              </p:ext>
            </p:extLst>
          </p:nvPr>
        </p:nvGraphicFramePr>
        <p:xfrm>
          <a:off x="5112000" y="2564904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4" name="Equation" r:id="rId23" imgW="215713" imgH="190335" progId="Equation.DSMT4">
                  <p:embed/>
                </p:oleObj>
              </mc:Choice>
              <mc:Fallback>
                <p:oleObj name="Equation" r:id="rId23" imgW="215713" imgH="190335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000" y="2564904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728594"/>
              </p:ext>
            </p:extLst>
          </p:nvPr>
        </p:nvGraphicFramePr>
        <p:xfrm>
          <a:off x="5991637" y="2528944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5" name="Equation" r:id="rId24" imgW="228501" imgH="203112" progId="Equation.DSMT4">
                  <p:embed/>
                </p:oleObj>
              </mc:Choice>
              <mc:Fallback>
                <p:oleObj name="Equation" r:id="rId24" imgW="228501" imgH="203112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1637" y="2528944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354140"/>
              </p:ext>
            </p:extLst>
          </p:nvPr>
        </p:nvGraphicFramePr>
        <p:xfrm>
          <a:off x="3419872" y="3284984"/>
          <a:ext cx="2564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6" name="Equation" r:id="rId26" imgW="1295400" imgH="203200" progId="Equation.DSMT4">
                  <p:embed/>
                </p:oleObj>
              </mc:Choice>
              <mc:Fallback>
                <p:oleObj name="Equation" r:id="rId26" imgW="1295400" imgH="203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284984"/>
                        <a:ext cx="2564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568501"/>
              </p:ext>
            </p:extLst>
          </p:nvPr>
        </p:nvGraphicFramePr>
        <p:xfrm>
          <a:off x="323528" y="4068000"/>
          <a:ext cx="841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7" name="Equation" r:id="rId28" imgW="4648200" imgH="228600" progId="Equation.DSMT4">
                  <p:embed/>
                </p:oleObj>
              </mc:Choice>
              <mc:Fallback>
                <p:oleObj name="Equation" r:id="rId28" imgW="464820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068000"/>
                        <a:ext cx="841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652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發射</a:t>
            </a:r>
            <a:r>
              <a:rPr lang="zh-TW" altLang="zh-TW" sz="2800" dirty="0"/>
              <a:t>和吸收</a:t>
            </a:r>
            <a:r>
              <a:rPr lang="zh-TW" altLang="zh-TW" sz="2800" dirty="0" smtClean="0"/>
              <a:t>截面</a:t>
            </a:r>
            <a:endParaRPr lang="en-US" altLang="zh-TW" sz="2800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2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4.2.13</a:t>
            </a:r>
            <a:r>
              <a:rPr lang="en-US" altLang="zh-TW" dirty="0" smtClean="0"/>
              <a:t>)</a:t>
            </a:r>
          </a:p>
          <a:p>
            <a:pPr>
              <a:lnSpc>
                <a:spcPts val="2600"/>
              </a:lnSpc>
            </a:pPr>
            <a:r>
              <a:rPr lang="zh-TW" altLang="zh-TW" dirty="0"/>
              <a:t>上式定義了吸收截面</a:t>
            </a:r>
            <a:r>
              <a:rPr lang="en-US" altLang="zh-TW" dirty="0"/>
              <a:t> (absorption cross-section</a:t>
            </a:r>
            <a:r>
              <a:rPr lang="en-US" altLang="zh-TW" dirty="0" smtClean="0"/>
              <a:t>)      </a:t>
            </a:r>
            <a:r>
              <a:rPr lang="zh-TW" altLang="zh-TW" dirty="0"/>
              <a:t>。對於每</a:t>
            </a:r>
            <a:r>
              <a:rPr lang="zh-TW" altLang="zh-TW" dirty="0" smtClean="0"/>
              <a:t>單</a:t>
            </a:r>
            <a:endParaRPr lang="en-US" altLang="zh-TW" dirty="0" smtClean="0"/>
          </a:p>
          <a:p>
            <a:pPr>
              <a:lnSpc>
                <a:spcPts val="2600"/>
              </a:lnSpc>
            </a:pPr>
            <a:r>
              <a:rPr lang="zh-TW" altLang="zh-TW" dirty="0" smtClean="0"/>
              <a:t>位</a:t>
            </a:r>
            <a:r>
              <a:rPr lang="zh-TW" altLang="zh-TW" dirty="0"/>
              <a:t>體積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離子</a:t>
            </a:r>
            <a:r>
              <a:rPr lang="zh-TW" altLang="zh-TW" dirty="0"/>
              <a:t>的收集，每單位體積吸收的總功率為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00" y="1556791"/>
            <a:ext cx="7113808" cy="3135691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778984"/>
              </p:ext>
            </p:extLst>
          </p:nvPr>
        </p:nvGraphicFramePr>
        <p:xfrm>
          <a:off x="539552" y="5229200"/>
          <a:ext cx="7049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5" name="Equation" r:id="rId4" imgW="3263760" imgH="203040" progId="Equation.DSMT4">
                  <p:embed/>
                </p:oleObj>
              </mc:Choice>
              <mc:Fallback>
                <p:oleObj name="Equation" r:id="rId4" imgW="32637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229200"/>
                        <a:ext cx="7049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385494"/>
              </p:ext>
            </p:extLst>
          </p:nvPr>
        </p:nvGraphicFramePr>
        <p:xfrm>
          <a:off x="6583137" y="5697296"/>
          <a:ext cx="509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6" name="Equation" r:id="rId6" imgW="253780" imgH="203024" progId="Equation.DSMT4">
                  <p:embed/>
                </p:oleObj>
              </mc:Choice>
              <mc:Fallback>
                <p:oleObj name="Equation" r:id="rId6" imgW="253780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137" y="5697296"/>
                        <a:ext cx="509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149336"/>
              </p:ext>
            </p:extLst>
          </p:nvPr>
        </p:nvGraphicFramePr>
        <p:xfrm>
          <a:off x="1314000" y="6093344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Equation" r:id="rId8" imgW="215713" imgH="203024" progId="Equation.DSMT4">
                  <p:embed/>
                </p:oleObj>
              </mc:Choice>
              <mc:Fallback>
                <p:oleObj name="Equation" r:id="rId8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000" y="6093344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688003"/>
              </p:ext>
            </p:extLst>
          </p:nvPr>
        </p:nvGraphicFramePr>
        <p:xfrm>
          <a:off x="7308303" y="6093296"/>
          <a:ext cx="887142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" name="Equation" r:id="rId10" imgW="431613" imgH="203112" progId="Equation.DSMT4">
                  <p:embed/>
                </p:oleObj>
              </mc:Choice>
              <mc:Fallback>
                <p:oleObj name="Equation" r:id="rId10" imgW="431613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3" y="6093296"/>
                        <a:ext cx="887142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01" y="4770000"/>
            <a:ext cx="923999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2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是</a:t>
            </a:r>
            <a:r>
              <a:rPr lang="zh-TW" altLang="zh-TW" dirty="0"/>
              <a:t>傳播輻射橫越距離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的</a:t>
            </a:r>
            <a:r>
              <a:rPr lang="zh-TW" altLang="zh-TW" dirty="0"/>
              <a:t>強度</a:t>
            </a:r>
            <a:r>
              <a:rPr lang="zh-TW" altLang="zh-TW" dirty="0" smtClean="0"/>
              <a:t>變化</a:t>
            </a:r>
            <a:r>
              <a:rPr lang="en-US" altLang="zh-TW" dirty="0" smtClean="0"/>
              <a:t>  </a:t>
            </a:r>
            <a:r>
              <a:rPr lang="en-US" altLang="zh-TW" dirty="0"/>
              <a:t>( </a:t>
            </a:r>
            <a:r>
              <a:rPr lang="zh-TW" altLang="zh-TW" dirty="0"/>
              <a:t>負吸收</a:t>
            </a:r>
            <a:r>
              <a:rPr lang="en-US" altLang="zh-TW" dirty="0"/>
              <a:t> 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則</a:t>
            </a:r>
            <a:endParaRPr lang="en-US" altLang="zh-TW" dirty="0" smtClean="0"/>
          </a:p>
          <a:p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4.2.14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其中等式左邊為每單位距離的光強度比例變化，因此</a:t>
            </a:r>
            <a:r>
              <a:rPr lang="zh-TW" altLang="zh-TW" dirty="0" smtClean="0"/>
              <a:t>代表由於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離子</a:t>
            </a:r>
            <a:r>
              <a:rPr lang="zh-TW" altLang="zh-TW" dirty="0"/>
              <a:t>到達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輻射</a:t>
            </a:r>
            <a:r>
              <a:rPr lang="zh-TW" altLang="zh-TW" dirty="0"/>
              <a:t>吸收導致的介質吸收係數</a:t>
            </a:r>
            <a:r>
              <a:rPr lang="en-US" altLang="zh-TW" dirty="0"/>
              <a:t> (absorption </a:t>
            </a:r>
            <a:endParaRPr lang="en-US" altLang="zh-TW" dirty="0" smtClean="0"/>
          </a:p>
          <a:p>
            <a:r>
              <a:rPr lang="en-US" altLang="zh-TW" dirty="0" smtClean="0"/>
              <a:t>coefficient</a:t>
            </a:r>
            <a:r>
              <a:rPr lang="en-US" altLang="zh-TW" dirty="0"/>
              <a:t>)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572840"/>
              </p:ext>
            </p:extLst>
          </p:nvPr>
        </p:nvGraphicFramePr>
        <p:xfrm>
          <a:off x="1674000" y="1124744"/>
          <a:ext cx="475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0" name="Equation" r:id="rId3" imgW="228600" imgH="190500" progId="Equation.DSMT4">
                  <p:embed/>
                </p:oleObj>
              </mc:Choice>
              <mc:Fallback>
                <p:oleObj name="Equation" r:id="rId3" imgW="2286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1124744"/>
                        <a:ext cx="475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413183"/>
              </p:ext>
            </p:extLst>
          </p:nvPr>
        </p:nvGraphicFramePr>
        <p:xfrm>
          <a:off x="4860032" y="1124784"/>
          <a:ext cx="48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1" name="Equation" r:id="rId5" imgW="253890" imgH="190417" progId="Equation.DSMT4">
                  <p:embed/>
                </p:oleObj>
              </mc:Choice>
              <mc:Fallback>
                <p:oleObj name="Equation" r:id="rId5" imgW="253890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124784"/>
                        <a:ext cx="48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526580"/>
              </p:ext>
            </p:extLst>
          </p:nvPr>
        </p:nvGraphicFramePr>
        <p:xfrm>
          <a:off x="1331640" y="1916832"/>
          <a:ext cx="619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2" name="Equation" r:id="rId7" imgW="2869920" imgH="203040" progId="Equation.DSMT4">
                  <p:embed/>
                </p:oleObj>
              </mc:Choice>
              <mc:Fallback>
                <p:oleObj name="Equation" r:id="rId7" imgW="286992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16832"/>
                        <a:ext cx="619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257666"/>
              </p:ext>
            </p:extLst>
          </p:nvPr>
        </p:nvGraphicFramePr>
        <p:xfrm>
          <a:off x="3491880" y="2384968"/>
          <a:ext cx="215169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3" name="Equation" r:id="rId9" imgW="1054100" imgH="368300" progId="Equation.DSMT4">
                  <p:embed/>
                </p:oleObj>
              </mc:Choice>
              <mc:Fallback>
                <p:oleObj name="Equation" r:id="rId9" imgW="1054100" imgH="368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384968"/>
                        <a:ext cx="215169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471449"/>
              </p:ext>
            </p:extLst>
          </p:nvPr>
        </p:nvGraphicFramePr>
        <p:xfrm>
          <a:off x="333870" y="367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4" name="Equation" r:id="rId11" imgW="228501" imgH="203112" progId="Equation.DSMT4">
                  <p:embed/>
                </p:oleObj>
              </mc:Choice>
              <mc:Fallback>
                <p:oleObj name="Equation" r:id="rId11" imgW="228501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870" y="367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30999"/>
              </p:ext>
            </p:extLst>
          </p:nvPr>
        </p:nvGraphicFramePr>
        <p:xfrm>
          <a:off x="2034000" y="367200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"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000" y="367200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979125"/>
              </p:ext>
            </p:extLst>
          </p:nvPr>
        </p:nvGraphicFramePr>
        <p:xfrm>
          <a:off x="1871736" y="418512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6" name="Equation" r:id="rId15" imgW="164885" imgH="164885" progId="Equation.DSMT4">
                  <p:embed/>
                </p:oleObj>
              </mc:Choice>
              <mc:Fallback>
                <p:oleObj name="Equation" r:id="rId15" imgW="164885" imgH="16488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736" y="418512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33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定義</a:t>
            </a:r>
            <a:r>
              <a:rPr lang="zh-TW" altLang="zh-TW" dirty="0"/>
              <a:t>發射截面</a:t>
            </a:r>
            <a:r>
              <a:rPr lang="en-US" altLang="zh-TW" dirty="0"/>
              <a:t> (emission cross-section)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如下</a:t>
            </a:r>
            <a:r>
              <a:rPr lang="zh-TW" altLang="zh-TW" dirty="0"/>
              <a:t>，若</a:t>
            </a:r>
            <a:r>
              <a:rPr lang="zh-TW" altLang="zh-TW" dirty="0" smtClean="0"/>
              <a:t>入射光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穿過面積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zh-TW" altLang="zh-TW" dirty="0"/>
              <a:t>它激發離子發出一個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4.2.15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4.2.16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每</a:t>
            </a:r>
            <a:r>
              <a:rPr lang="zh-TW" altLang="zh-TW" dirty="0"/>
              <a:t>單位距離</a:t>
            </a:r>
            <a:r>
              <a:rPr lang="zh-TW" altLang="zh-TW" dirty="0" smtClean="0"/>
              <a:t>強度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的</a:t>
            </a:r>
            <a:r>
              <a:rPr lang="zh-TW" altLang="zh-TW" dirty="0"/>
              <a:t>淨比例增加定義為介質的增益係數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gain coefficient</a:t>
            </a:r>
            <a:r>
              <a:rPr lang="en-US" altLang="zh-TW" dirty="0" smtClean="0"/>
              <a:t>)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pPr>
              <a:lnSpc>
                <a:spcPts val="17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4.2.17)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988999"/>
              </p:ext>
            </p:extLst>
          </p:nvPr>
        </p:nvGraphicFramePr>
        <p:xfrm>
          <a:off x="5958000" y="1080000"/>
          <a:ext cx="650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8" name="Equation" r:id="rId3" imgW="317225" imgH="203024" progId="Equation.DSMT4">
                  <p:embed/>
                </p:oleObj>
              </mc:Choice>
              <mc:Fallback>
                <p:oleObj name="Equation" r:id="rId3" imgW="317225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000" y="1080000"/>
                        <a:ext cx="650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04298"/>
              </p:ext>
            </p:extLst>
          </p:nvPr>
        </p:nvGraphicFramePr>
        <p:xfrm>
          <a:off x="1984062" y="1512000"/>
          <a:ext cx="571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9" name="Equation" r:id="rId5" imgW="279279" imgH="203112" progId="Equation.DSMT4">
                  <p:embed/>
                </p:oleObj>
              </mc:Choice>
              <mc:Fallback>
                <p:oleObj name="Equation" r:id="rId5" imgW="279279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062" y="1512000"/>
                        <a:ext cx="571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395316"/>
              </p:ext>
            </p:extLst>
          </p:nvPr>
        </p:nvGraphicFramePr>
        <p:xfrm>
          <a:off x="539552" y="1934880"/>
          <a:ext cx="7149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0" name="Equation" r:id="rId7" imgW="3454200" imgH="203040" progId="Equation.DSMT4">
                  <p:embed/>
                </p:oleObj>
              </mc:Choice>
              <mc:Fallback>
                <p:oleObj name="Equation" r:id="rId7" imgW="345420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934880"/>
                        <a:ext cx="7149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628481"/>
              </p:ext>
            </p:extLst>
          </p:nvPr>
        </p:nvGraphicFramePr>
        <p:xfrm>
          <a:off x="3669303" y="2420888"/>
          <a:ext cx="1550769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1" name="Equation" r:id="rId9" imgW="761669" imgH="368140" progId="Equation.DSMT4">
                  <p:embed/>
                </p:oleObj>
              </mc:Choice>
              <mc:Fallback>
                <p:oleObj name="Equation" r:id="rId9" imgW="761669" imgH="3681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9303" y="2420888"/>
                        <a:ext cx="1550769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357880"/>
              </p:ext>
            </p:extLst>
          </p:nvPr>
        </p:nvGraphicFramePr>
        <p:xfrm>
          <a:off x="3203848" y="3356992"/>
          <a:ext cx="297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2" name="Equation" r:id="rId11" imgW="139639" imgH="190417" progId="Equation.DSMT4">
                  <p:embed/>
                </p:oleObj>
              </mc:Choice>
              <mc:Fallback>
                <p:oleObj name="Equation" r:id="rId11" imgW="139639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356992"/>
                        <a:ext cx="297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087948"/>
              </p:ext>
            </p:extLst>
          </p:nvPr>
        </p:nvGraphicFramePr>
        <p:xfrm>
          <a:off x="2610000" y="382508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3" name="Equation" r:id="rId13" imgW="164885" imgH="164885" progId="Equation.DSMT4">
                  <p:embed/>
                </p:oleObj>
              </mc:Choice>
              <mc:Fallback>
                <p:oleObj name="Equation" r:id="rId13" imgW="164885" imgH="16488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0000" y="382508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334878"/>
              </p:ext>
            </p:extLst>
          </p:nvPr>
        </p:nvGraphicFramePr>
        <p:xfrm>
          <a:off x="2843808" y="4276800"/>
          <a:ext cx="3222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4" name="Equation" r:id="rId15" imgW="1701800" imgH="419100" progId="Equation.DSMT4">
                  <p:embed/>
                </p:oleObj>
              </mc:Choice>
              <mc:Fallback>
                <p:oleObj name="Equation" r:id="rId15" imgW="1701800" imgH="4191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276800"/>
                        <a:ext cx="3222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698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4.2  </a:t>
            </a:r>
            <a:r>
              <a:rPr lang="zh-TW" altLang="zh-TW" dirty="0"/>
              <a:t>受激發射速率及發射截面積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4.2.18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透明度的條件</a:t>
            </a:r>
            <a:r>
              <a:rPr lang="en-US" altLang="zh-TW" dirty="0"/>
              <a:t> (transparency condition)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pt-BR" altLang="zh-TW" dirty="0" smtClean="0"/>
              <a:t>                                                                                                (</a:t>
            </a:r>
            <a:r>
              <a:rPr lang="pt-BR" altLang="zh-TW" dirty="0"/>
              <a:t>4.2.19</a:t>
            </a:r>
            <a:r>
              <a:rPr lang="pt-BR" altLang="zh-TW" dirty="0" smtClean="0"/>
              <a:t>)</a:t>
            </a:r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4.2.20)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384742"/>
              </p:ext>
            </p:extLst>
          </p:nvPr>
        </p:nvGraphicFramePr>
        <p:xfrm>
          <a:off x="2627784" y="1124744"/>
          <a:ext cx="3558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1" name="Equation" r:id="rId3" imgW="1651000" imgH="203200" progId="Equation.DSMT4">
                  <p:embed/>
                </p:oleObj>
              </mc:Choice>
              <mc:Fallback>
                <p:oleObj name="Equation" r:id="rId3" imgW="1651000" imgH="203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124744"/>
                        <a:ext cx="3558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185377"/>
              </p:ext>
            </p:extLst>
          </p:nvPr>
        </p:nvGraphicFramePr>
        <p:xfrm>
          <a:off x="2936739" y="1988840"/>
          <a:ext cx="314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2" name="Equation" r:id="rId5" imgW="1459866" imgH="203112" progId="Equation.DSMT4">
                  <p:embed/>
                </p:oleObj>
              </mc:Choice>
              <mc:Fallback>
                <p:oleObj name="Equation" r:id="rId5" imgW="1459866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739" y="1988840"/>
                        <a:ext cx="314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6596368"/>
              </p:ext>
            </p:extLst>
          </p:nvPr>
        </p:nvGraphicFramePr>
        <p:xfrm>
          <a:off x="3636088" y="2492896"/>
          <a:ext cx="172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3" name="Equation" r:id="rId7" imgW="761669" imgH="190417" progId="Equation.DSMT4">
                  <p:embed/>
                </p:oleObj>
              </mc:Choice>
              <mc:Fallback>
                <p:oleObj name="Equation" r:id="rId7" imgW="761669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88" y="2492896"/>
                        <a:ext cx="172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4" y="2437200"/>
            <a:ext cx="964360" cy="4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3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4.2.2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Nd</a:t>
            </a:r>
            <a:r>
              <a:rPr lang="en-US" altLang="zh-TW" sz="2800" baseline="30000" dirty="0" smtClean="0">
                <a:solidFill>
                  <a:srgbClr val="000066"/>
                </a:solidFill>
              </a:rPr>
              <a:t>3</a:t>
            </a:r>
            <a:r>
              <a:rPr lang="en-US" altLang="zh-TW" sz="2800" baseline="30000" dirty="0">
                <a:solidFill>
                  <a:srgbClr val="000066"/>
                </a:solidFill>
                <a:sym typeface="Symbol"/>
              </a:rPr>
              <a:t></a:t>
            </a:r>
            <a:r>
              <a:rPr lang="en-US" altLang="zh-TW" sz="2800" dirty="0">
                <a:solidFill>
                  <a:srgbClr val="000066"/>
                </a:solidFill>
              </a:rPr>
              <a:t> </a:t>
            </a:r>
            <a:r>
              <a:rPr lang="zh-TW" altLang="zh-TW" sz="2800" dirty="0">
                <a:solidFill>
                  <a:srgbClr val="000066"/>
                </a:solidFill>
              </a:rPr>
              <a:t>離子摻雜之玻璃光纖的增益係數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摻雜</a:t>
            </a:r>
            <a:r>
              <a:rPr lang="zh-TW" altLang="zh-TW" sz="2000" dirty="0"/>
              <a:t>二氧化矽玻璃光纖，假設我們要使用此光纖作為光</a:t>
            </a:r>
            <a:r>
              <a:rPr lang="zh-TW" altLang="zh-TW" sz="2000" dirty="0" smtClean="0"/>
              <a:t>放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大器</a:t>
            </a:r>
            <a:r>
              <a:rPr lang="zh-TW" altLang="zh-TW" sz="2000" dirty="0"/>
              <a:t>，光纖蕊心中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  </a:t>
            </a:r>
            <a:r>
              <a:rPr lang="zh-TW" altLang="zh-TW" sz="2000" dirty="0"/>
              <a:t>離子濃度為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圖</a:t>
            </a:r>
            <a:r>
              <a:rPr lang="en-US" altLang="zh-TW" sz="2000" dirty="0"/>
              <a:t>4.4</a:t>
            </a:r>
            <a:r>
              <a:rPr lang="zh-TW" altLang="zh-TW" sz="2000" dirty="0"/>
              <a:t>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離子可以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從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泵</a:t>
            </a:r>
            <a:r>
              <a:rPr lang="zh-TW" altLang="zh-TW" sz="2000" dirty="0"/>
              <a:t>浦</a:t>
            </a:r>
            <a:r>
              <a:rPr lang="zh-TW" altLang="zh-TW" sz="2000" dirty="0" smtClean="0"/>
              <a:t>至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從此它們迅速衰減到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之間</a:t>
            </a:r>
            <a:r>
              <a:rPr lang="zh-TW" altLang="zh-TW" sz="2000" dirty="0"/>
              <a:t>的居量反轉使光</a:t>
            </a:r>
            <a:r>
              <a:rPr lang="zh-TW" altLang="zh-TW" sz="2000" dirty="0" smtClean="0"/>
              <a:t>放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大</a:t>
            </a:r>
            <a:r>
              <a:rPr lang="zh-TW" altLang="zh-TW" sz="2000" dirty="0"/>
              <a:t>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至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發射約在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且發射截面約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若我們能</a:t>
            </a:r>
            <a:r>
              <a:rPr lang="zh-TW" altLang="zh-TW" sz="2000" dirty="0" smtClean="0"/>
              <a:t>泵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浦</a:t>
            </a:r>
            <a:r>
              <a:rPr lang="zh-TW" altLang="zh-TW" sz="2000" dirty="0"/>
              <a:t>所有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離子，估計此摻雜量的最大增益係數。若光纖長度為</a:t>
            </a:r>
            <a:r>
              <a:rPr lang="en-US" altLang="zh-TW" sz="2000" dirty="0"/>
              <a:t>20 cm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則增益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以</a:t>
            </a:r>
            <a:r>
              <a:rPr lang="en-US" altLang="zh-TW" sz="2000" dirty="0"/>
              <a:t>dB</a:t>
            </a:r>
            <a:r>
              <a:rPr lang="zh-TW" altLang="zh-TW" sz="2000" dirty="0"/>
              <a:t>表示為何？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最大增益在</a:t>
            </a:r>
            <a:r>
              <a:rPr lang="zh-TW" altLang="zh-TW" sz="2000" dirty="0" smtClean="0"/>
              <a:t>所有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離子泵浦至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將可實現。根據式</a:t>
            </a:r>
            <a:r>
              <a:rPr lang="en-US" altLang="zh-TW" sz="2000" dirty="0"/>
              <a:t> (4.2.17)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這個增益隨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濃度增加。理論上</a:t>
            </a:r>
            <a:r>
              <a:rPr lang="en-US" altLang="zh-TW" sz="2000" dirty="0"/>
              <a:t>20 cm</a:t>
            </a:r>
            <a:r>
              <a:rPr lang="zh-TW" altLang="zh-TW" sz="2000" dirty="0"/>
              <a:t>光纖的最大增益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443917"/>
              </p:ext>
            </p:extLst>
          </p:nvPr>
        </p:nvGraphicFramePr>
        <p:xfrm>
          <a:off x="1702708" y="1052736"/>
          <a:ext cx="66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3" name="Equation" r:id="rId3" imgW="355292" imgH="215713" progId="Equation.DSMT4">
                  <p:embed/>
                </p:oleObj>
              </mc:Choice>
              <mc:Fallback>
                <p:oleObj name="Equation" r:id="rId3" imgW="355292" imgH="2157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2708" y="1052736"/>
                        <a:ext cx="66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949187"/>
              </p:ext>
            </p:extLst>
          </p:nvPr>
        </p:nvGraphicFramePr>
        <p:xfrm>
          <a:off x="2699792" y="1412776"/>
          <a:ext cx="66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4" name="Equation" r:id="rId5" imgW="355292" imgH="215713" progId="Equation.DSMT4">
                  <p:embed/>
                </p:oleObj>
              </mc:Choice>
              <mc:Fallback>
                <p:oleObj name="Equation" r:id="rId5" imgW="355292" imgH="2157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412776"/>
                        <a:ext cx="66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329759"/>
              </p:ext>
            </p:extLst>
          </p:nvPr>
        </p:nvGraphicFramePr>
        <p:xfrm>
          <a:off x="4603229" y="1418400"/>
          <a:ext cx="129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5" name="Equation" r:id="rId6" imgW="685502" imgH="215806" progId="Equation.DSMT4">
                  <p:embed/>
                </p:oleObj>
              </mc:Choice>
              <mc:Fallback>
                <p:oleObj name="Equation" r:id="rId6" imgW="685502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229" y="1418400"/>
                        <a:ext cx="129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168610"/>
              </p:ext>
            </p:extLst>
          </p:nvPr>
        </p:nvGraphicFramePr>
        <p:xfrm>
          <a:off x="6948264" y="1412776"/>
          <a:ext cx="66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6" name="Equation" r:id="rId8" imgW="355292" imgH="215713" progId="Equation.DSMT4">
                  <p:embed/>
                </p:oleObj>
              </mc:Choice>
              <mc:Fallback>
                <p:oleObj name="Equation" r:id="rId8" imgW="355292" imgH="215713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412776"/>
                        <a:ext cx="66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979636"/>
              </p:ext>
            </p:extLst>
          </p:nvPr>
        </p:nvGraphicFramePr>
        <p:xfrm>
          <a:off x="648000" y="181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7" name="Equation" r:id="rId9" imgW="190417" imgH="190417" progId="Equation.DSMT4">
                  <p:embed/>
                </p:oleObj>
              </mc:Choice>
              <mc:Fallback>
                <p:oleObj name="Equation" r:id="rId9" imgW="190417" imgH="190417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00" y="181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241678"/>
              </p:ext>
            </p:extLst>
          </p:nvPr>
        </p:nvGraphicFramePr>
        <p:xfrm>
          <a:off x="1835696" y="181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8" name="Equation" r:id="rId11" imgW="190417" imgH="190417" progId="Equation.DSMT4">
                  <p:embed/>
                </p:oleObj>
              </mc:Choice>
              <mc:Fallback>
                <p:oleObj name="Equation" r:id="rId11" imgW="190417" imgH="190417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81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855711"/>
              </p:ext>
            </p:extLst>
          </p:nvPr>
        </p:nvGraphicFramePr>
        <p:xfrm>
          <a:off x="4662000" y="18180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9" name="Equation" r:id="rId13" imgW="203112" imgH="190417" progId="Equation.DSMT4">
                  <p:embed/>
                </p:oleObj>
              </mc:Choice>
              <mc:Fallback>
                <p:oleObj name="Equation" r:id="rId13" imgW="203112" imgH="190417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000" y="18180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982060"/>
              </p:ext>
            </p:extLst>
          </p:nvPr>
        </p:nvGraphicFramePr>
        <p:xfrm>
          <a:off x="5148064" y="18180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0" name="Equation" r:id="rId15" imgW="203112" imgH="190417" progId="Equation.DSMT4">
                  <p:embed/>
                </p:oleObj>
              </mc:Choice>
              <mc:Fallback>
                <p:oleObj name="Equation" r:id="rId15" imgW="203112" imgH="190417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8180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372013"/>
              </p:ext>
            </p:extLst>
          </p:nvPr>
        </p:nvGraphicFramePr>
        <p:xfrm>
          <a:off x="5724128" y="1818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1" name="Equation" r:id="rId17" imgW="215713" imgH="190335" progId="Equation.DSMT4">
                  <p:embed/>
                </p:oleObj>
              </mc:Choice>
              <mc:Fallback>
                <p:oleObj name="Equation" r:id="rId17" imgW="215713" imgH="190335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1818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500577"/>
              </p:ext>
            </p:extLst>
          </p:nvPr>
        </p:nvGraphicFramePr>
        <p:xfrm>
          <a:off x="917632" y="2204904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2" name="Equation" r:id="rId19" imgW="177646" imgH="190335" progId="Equation.DSMT4">
                  <p:embed/>
                </p:oleObj>
              </mc:Choice>
              <mc:Fallback>
                <p:oleObj name="Equation" r:id="rId19" imgW="177646" imgH="19033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632" y="2204904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07797"/>
              </p:ext>
            </p:extLst>
          </p:nvPr>
        </p:nvGraphicFramePr>
        <p:xfrm>
          <a:off x="1504800" y="2204904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3" name="Equation" r:id="rId21" imgW="215713" imgH="190335" progId="Equation.DSMT4">
                  <p:embed/>
                </p:oleObj>
              </mc:Choice>
              <mc:Fallback>
                <p:oleObj name="Equation" r:id="rId21" imgW="215713" imgH="190335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800" y="2204904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622070"/>
              </p:ext>
            </p:extLst>
          </p:nvPr>
        </p:nvGraphicFramePr>
        <p:xfrm>
          <a:off x="2898000" y="2221200"/>
          <a:ext cx="98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4" name="Equation" r:id="rId22" imgW="494870" imgH="177646" progId="Equation.DSMT4">
                  <p:embed/>
                </p:oleObj>
              </mc:Choice>
              <mc:Fallback>
                <p:oleObj name="Equation" r:id="rId22" imgW="494870" imgH="177646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000" y="2221200"/>
                        <a:ext cx="98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141533"/>
              </p:ext>
            </p:extLst>
          </p:nvPr>
        </p:nvGraphicFramePr>
        <p:xfrm>
          <a:off x="5814000" y="2160000"/>
          <a:ext cx="135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5" name="Equation" r:id="rId24" imgW="710891" imgH="215806" progId="Equation.DSMT4">
                  <p:embed/>
                </p:oleObj>
              </mc:Choice>
              <mc:Fallback>
                <p:oleObj name="Equation" r:id="rId24" imgW="710891" imgH="215806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4000" y="2160000"/>
                        <a:ext cx="135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879133"/>
              </p:ext>
            </p:extLst>
          </p:nvPr>
        </p:nvGraphicFramePr>
        <p:xfrm>
          <a:off x="1133688" y="2510944"/>
          <a:ext cx="63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6" name="Equation" r:id="rId26" imgW="330057" imgH="215806" progId="Equation.DSMT4">
                  <p:embed/>
                </p:oleObj>
              </mc:Choice>
              <mc:Fallback>
                <p:oleObj name="Equation" r:id="rId26" imgW="330057" imgH="215806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688" y="2510944"/>
                        <a:ext cx="63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701038"/>
              </p:ext>
            </p:extLst>
          </p:nvPr>
        </p:nvGraphicFramePr>
        <p:xfrm>
          <a:off x="1187623" y="2960984"/>
          <a:ext cx="36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7" name="Equation" r:id="rId28" imgW="190335" imgH="177646" progId="Equation.DSMT4">
                  <p:embed/>
                </p:oleObj>
              </mc:Choice>
              <mc:Fallback>
                <p:oleObj name="Equation" r:id="rId28" imgW="190335" imgH="177646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3" y="2960984"/>
                        <a:ext cx="36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094822"/>
              </p:ext>
            </p:extLst>
          </p:nvPr>
        </p:nvGraphicFramePr>
        <p:xfrm>
          <a:off x="2699792" y="3628800"/>
          <a:ext cx="66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8" name="Equation" r:id="rId30" imgW="355292" imgH="215713" progId="Equation.DSMT4">
                  <p:embed/>
                </p:oleObj>
              </mc:Choice>
              <mc:Fallback>
                <p:oleObj name="Equation" r:id="rId30" imgW="355292" imgH="215713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628800"/>
                        <a:ext cx="66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727929"/>
              </p:ext>
            </p:extLst>
          </p:nvPr>
        </p:nvGraphicFramePr>
        <p:xfrm>
          <a:off x="4878000" y="3645064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9" name="Equation" r:id="rId31" imgW="228600" imgH="190500" progId="Equation.DSMT4">
                  <p:embed/>
                </p:oleObj>
              </mc:Choice>
              <mc:Fallback>
                <p:oleObj name="Equation" r:id="rId31" imgW="228600" imgH="1905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000" y="3645064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468466"/>
              </p:ext>
            </p:extLst>
          </p:nvPr>
        </p:nvGraphicFramePr>
        <p:xfrm>
          <a:off x="1331640" y="3996000"/>
          <a:ext cx="655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0" name="Equation" r:id="rId33" imgW="3466800" imgH="215640" progId="Equation.DSMT4">
                  <p:embed/>
                </p:oleObj>
              </mc:Choice>
              <mc:Fallback>
                <p:oleObj name="Equation" r:id="rId33" imgW="3466800" imgH="21564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996000"/>
                        <a:ext cx="655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262069"/>
              </p:ext>
            </p:extLst>
          </p:nvPr>
        </p:nvGraphicFramePr>
        <p:xfrm>
          <a:off x="1691680" y="4392000"/>
          <a:ext cx="66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1" name="Equation" r:id="rId35" imgW="355292" imgH="215713" progId="Equation.DSMT4">
                  <p:embed/>
                </p:oleObj>
              </mc:Choice>
              <mc:Fallback>
                <p:oleObj name="Equation" r:id="rId35" imgW="355292" imgH="215713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392000"/>
                        <a:ext cx="66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431526"/>
              </p:ext>
            </p:extLst>
          </p:nvPr>
        </p:nvGraphicFramePr>
        <p:xfrm>
          <a:off x="7038344" y="4437112"/>
          <a:ext cx="63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2" name="Equation" r:id="rId36" imgW="330057" imgH="190417" progId="Equation.DSMT4">
                  <p:embed/>
                </p:oleObj>
              </mc:Choice>
              <mc:Fallback>
                <p:oleObj name="Equation" r:id="rId36" imgW="330057" imgH="190417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8344" y="4437112"/>
                        <a:ext cx="63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973770"/>
              </p:ext>
            </p:extLst>
          </p:nvPr>
        </p:nvGraphicFramePr>
        <p:xfrm>
          <a:off x="1331640" y="4797152"/>
          <a:ext cx="627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3" name="Equation" r:id="rId38" imgW="3314520" imgH="215640" progId="Equation.DSMT4">
                  <p:embed/>
                </p:oleObj>
              </mc:Choice>
              <mc:Fallback>
                <p:oleObj name="Equation" r:id="rId38" imgW="3314520" imgH="21564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797152"/>
                        <a:ext cx="627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795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4.3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鉺</a:t>
            </a:r>
            <a:r>
              <a:rPr lang="zh-TW" altLang="zh-TW" dirty="0"/>
              <a:t>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A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工作</a:t>
            </a:r>
            <a:r>
              <a:rPr lang="zh-TW" altLang="zh-TW" sz="2800" dirty="0"/>
              <a:t>原理和放大器配置</a:t>
            </a:r>
            <a:endParaRPr lang="zh-TW" altLang="en-US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093" y="2031082"/>
            <a:ext cx="6903814" cy="3600400"/>
          </a:xfrm>
          <a:prstGeom prst="rect">
            <a:avLst/>
          </a:prstGeom>
          <a:solidFill>
            <a:srgbClr val="FFFFCC"/>
          </a:solidFill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2160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為了</a:t>
            </a:r>
            <a:r>
              <a:rPr lang="zh-TW" altLang="zh-TW" dirty="0"/>
              <a:t>瞭解</a:t>
            </a:r>
            <a:r>
              <a:rPr lang="en-US" altLang="zh-TW" dirty="0"/>
              <a:t>EDFA</a:t>
            </a:r>
            <a:r>
              <a:rPr lang="zh-TW" altLang="zh-TW" dirty="0"/>
              <a:t>的基本工作原理，我們需要考慮吸收和</a:t>
            </a:r>
            <a:r>
              <a:rPr lang="zh-TW" altLang="zh-TW" dirty="0" smtClean="0"/>
              <a:t>發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截面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</a:t>
            </a:r>
            <a:r>
              <a:rPr lang="zh-TW" altLang="zh-TW" dirty="0"/>
              <a:t>，以及它們的光譜相依</a:t>
            </a:r>
            <a:r>
              <a:rPr lang="zh-TW" altLang="zh-TW" dirty="0" smtClean="0"/>
              <a:t>性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130758"/>
              </p:ext>
            </p:extLst>
          </p:nvPr>
        </p:nvGraphicFramePr>
        <p:xfrm>
          <a:off x="1314000" y="1502832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6" name="Equation" r:id="rId3" imgW="253780" imgH="203024" progId="Equation.DSMT4">
                  <p:embed/>
                </p:oleObj>
              </mc:Choice>
              <mc:Fallback>
                <p:oleObj name="Equation" r:id="rId3" imgW="253780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000" y="1502832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217897"/>
              </p:ext>
            </p:extLst>
          </p:nvPr>
        </p:nvGraphicFramePr>
        <p:xfrm>
          <a:off x="2123728" y="1504800"/>
          <a:ext cx="571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" name="Equation" r:id="rId5" imgW="279279" imgH="203112" progId="Equation.DSMT4">
                  <p:embed/>
                </p:oleObj>
              </mc:Choice>
              <mc:Fallback>
                <p:oleObj name="Equation" r:id="rId5" imgW="279279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504800"/>
                        <a:ext cx="571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014" y="2132856"/>
            <a:ext cx="6904394" cy="41044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54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實際鉺摻雜的光纖是以焊接的方式與光纖通信線路</a:t>
            </a:r>
            <a:r>
              <a:rPr lang="zh-TW" altLang="zh-TW" dirty="0" smtClean="0"/>
              <a:t>連接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此外，其泵浦作用是利用僅能耦合之特定波長之耦合光纖</a:t>
            </a:r>
            <a:r>
              <a:rPr lang="zh-TW" altLang="zh-TW" dirty="0" smtClean="0"/>
              <a:t>配</a:t>
            </a:r>
            <a:endParaRPr lang="en-US" altLang="zh-TW" dirty="0" smtClean="0"/>
          </a:p>
          <a:p>
            <a:r>
              <a:rPr lang="zh-TW" altLang="zh-TW" dirty="0" smtClean="0"/>
              <a:t>合</a:t>
            </a:r>
            <a:r>
              <a:rPr lang="zh-TW" altLang="zh-TW" dirty="0"/>
              <a:t>特定波長之雷射二極體來</a:t>
            </a:r>
            <a:r>
              <a:rPr lang="zh-TW" altLang="zh-TW" dirty="0" smtClean="0"/>
              <a:t>完成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434" y="2708920"/>
            <a:ext cx="6039132" cy="302433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5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圖</a:t>
            </a:r>
            <a:r>
              <a:rPr lang="en-US" altLang="zh-TW" dirty="0"/>
              <a:t>4.9</a:t>
            </a:r>
            <a:r>
              <a:rPr lang="zh-TW" altLang="zh-TW" dirty="0"/>
              <a:t>所示的泵浦配置在</a:t>
            </a:r>
            <a:r>
              <a:rPr lang="en-US" altLang="zh-TW" dirty="0"/>
              <a:t>A</a:t>
            </a:r>
            <a:r>
              <a:rPr lang="zh-TW" altLang="zh-TW" dirty="0"/>
              <a:t>處送進泵浦光：此配置的簡化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纖</a:t>
            </a:r>
            <a:r>
              <a:rPr lang="zh-TW" altLang="zh-TW" dirty="0"/>
              <a:t>光視圖如圖</a:t>
            </a:r>
            <a:r>
              <a:rPr lang="en-US" altLang="zh-TW" dirty="0"/>
              <a:t>4.10(a) </a:t>
            </a:r>
            <a:r>
              <a:rPr lang="zh-TW" altLang="zh-TW" dirty="0"/>
              <a:t>所示。由於泵浦光和信號行進在同一個</a:t>
            </a:r>
            <a:r>
              <a:rPr lang="zh-TW" altLang="zh-TW" dirty="0" smtClean="0"/>
              <a:t>方</a:t>
            </a:r>
            <a:endParaRPr lang="en-US" altLang="zh-TW" dirty="0" smtClean="0"/>
          </a:p>
          <a:p>
            <a:r>
              <a:rPr lang="zh-TW" altLang="zh-TW" dirty="0" smtClean="0"/>
              <a:t>向</a:t>
            </a:r>
            <a:r>
              <a:rPr lang="zh-TW" altLang="zh-TW" dirty="0"/>
              <a:t>，此特定配置稱為同向或正向泵浦</a:t>
            </a:r>
            <a:r>
              <a:rPr lang="en-US" altLang="zh-TW" dirty="0"/>
              <a:t> (</a:t>
            </a:r>
            <a:r>
              <a:rPr lang="en-US" altLang="zh-TW" dirty="0" err="1"/>
              <a:t>codirectional</a:t>
            </a:r>
            <a:r>
              <a:rPr lang="en-US" altLang="zh-TW" dirty="0"/>
              <a:t> or </a:t>
            </a:r>
            <a:r>
              <a:rPr lang="en-US" altLang="zh-TW" dirty="0" smtClean="0"/>
              <a:t>forward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pumping)</a:t>
            </a:r>
            <a:r>
              <a:rPr lang="zh-TW" altLang="zh-TW" dirty="0" smtClean="0"/>
              <a:t>。</a:t>
            </a:r>
            <a:r>
              <a:rPr lang="zh-TW" altLang="zh-TW" dirty="0"/>
              <a:t>如圖</a:t>
            </a:r>
            <a:r>
              <a:rPr lang="en-US" altLang="zh-TW" dirty="0"/>
              <a:t>4.10(b) </a:t>
            </a:r>
            <a:r>
              <a:rPr lang="zh-TW" altLang="zh-TW" dirty="0"/>
              <a:t>所示，該處的泵浦光以信號的相反</a:t>
            </a:r>
            <a:r>
              <a:rPr lang="zh-TW" altLang="zh-TW" dirty="0" smtClean="0"/>
              <a:t>方</a:t>
            </a:r>
            <a:endParaRPr lang="en-US" altLang="zh-TW" dirty="0" smtClean="0"/>
          </a:p>
          <a:p>
            <a:r>
              <a:rPr lang="zh-TW" altLang="zh-TW" dirty="0" smtClean="0"/>
              <a:t>向</a:t>
            </a:r>
            <a:r>
              <a:rPr lang="zh-TW" altLang="zh-TW" dirty="0"/>
              <a:t>傳播。此配置稱為逆向或反向泵浦</a:t>
            </a:r>
            <a:r>
              <a:rPr lang="en-US" altLang="zh-TW" dirty="0"/>
              <a:t> (</a:t>
            </a:r>
            <a:r>
              <a:rPr lang="en-US" altLang="zh-TW" dirty="0" err="1"/>
              <a:t>counterdirectional</a:t>
            </a:r>
            <a:r>
              <a:rPr lang="en-US" altLang="zh-TW" dirty="0"/>
              <a:t> or </a:t>
            </a:r>
            <a:endParaRPr lang="en-US" altLang="zh-TW" dirty="0" smtClean="0"/>
          </a:p>
          <a:p>
            <a:r>
              <a:rPr lang="en-US" altLang="zh-TW" dirty="0" smtClean="0"/>
              <a:t>backward</a:t>
            </a:r>
            <a:r>
              <a:rPr lang="zh-TW" altLang="en-US" dirty="0" smtClean="0"/>
              <a:t> </a:t>
            </a:r>
            <a:r>
              <a:rPr lang="en-US" altLang="zh-TW" dirty="0"/>
              <a:t>pumping)</a:t>
            </a:r>
            <a:r>
              <a:rPr lang="zh-TW" altLang="zh-TW" dirty="0"/>
              <a:t>。在雙向泵浦</a:t>
            </a:r>
            <a:r>
              <a:rPr lang="en-US" altLang="zh-TW" dirty="0"/>
              <a:t> (bidirectional pumping)</a:t>
            </a:r>
            <a:r>
              <a:rPr lang="zh-TW" altLang="zh-TW" dirty="0"/>
              <a:t>，</a:t>
            </a:r>
            <a:r>
              <a:rPr lang="zh-TW" altLang="zh-TW" dirty="0" smtClean="0"/>
              <a:t>亦</a:t>
            </a:r>
            <a:endParaRPr lang="en-US" altLang="zh-TW" dirty="0" smtClean="0"/>
          </a:p>
          <a:p>
            <a:r>
              <a:rPr lang="zh-TW" altLang="zh-TW" dirty="0" smtClean="0"/>
              <a:t>稱為</a:t>
            </a:r>
            <a:r>
              <a:rPr lang="zh-TW" altLang="zh-TW" dirty="0"/>
              <a:t>雙泵浦</a:t>
            </a:r>
            <a:r>
              <a:rPr lang="en-US" altLang="zh-TW" dirty="0"/>
              <a:t> (dual pumping)</a:t>
            </a:r>
            <a:r>
              <a:rPr lang="zh-TW" altLang="zh-TW" dirty="0"/>
              <a:t>，有兩個泵浦二極體耦合到</a:t>
            </a:r>
            <a:r>
              <a:rPr lang="en-US" altLang="zh-TW" dirty="0"/>
              <a:t>A</a:t>
            </a:r>
            <a:r>
              <a:rPr lang="zh-TW" altLang="zh-TW" dirty="0"/>
              <a:t>和</a:t>
            </a:r>
            <a:r>
              <a:rPr lang="en-US" altLang="zh-TW" dirty="0" smtClean="0"/>
              <a:t>B</a:t>
            </a:r>
          </a:p>
          <a:p>
            <a:r>
              <a:rPr lang="zh-TW" altLang="zh-TW" dirty="0" smtClean="0"/>
              <a:t>處</a:t>
            </a:r>
            <a:r>
              <a:rPr lang="zh-TW" altLang="zh-TW" dirty="0"/>
              <a:t>的</a:t>
            </a:r>
            <a:r>
              <a:rPr lang="en-US" altLang="zh-TW" dirty="0" smtClean="0"/>
              <a:t>EDF</a:t>
            </a:r>
            <a:r>
              <a:rPr lang="zh-TW" altLang="en-US" dirty="0" smtClean="0"/>
              <a:t>。</a:t>
            </a:r>
            <a:r>
              <a:rPr lang="zh-TW" altLang="zh-TW" dirty="0"/>
              <a:t>通常情況下，</a:t>
            </a:r>
            <a:r>
              <a:rPr lang="en-US" altLang="zh-TW" dirty="0"/>
              <a:t>EDFA</a:t>
            </a:r>
            <a:r>
              <a:rPr lang="zh-TW" altLang="zh-TW" dirty="0"/>
              <a:t>用於三種類型的光通訊應用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作為</a:t>
            </a:r>
            <a:r>
              <a:rPr lang="zh-TW" altLang="zh-TW" dirty="0"/>
              <a:t>功率增幅器</a:t>
            </a:r>
            <a:r>
              <a:rPr lang="en-US" altLang="zh-TW" dirty="0"/>
              <a:t> (booster)</a:t>
            </a:r>
            <a:r>
              <a:rPr lang="zh-TW" altLang="zh-TW" dirty="0"/>
              <a:t>，</a:t>
            </a:r>
            <a:r>
              <a:rPr lang="en-US" altLang="zh-TW" dirty="0"/>
              <a:t>EDFA</a:t>
            </a:r>
            <a:r>
              <a:rPr lang="zh-TW" altLang="zh-TW" dirty="0"/>
              <a:t>放置於發射器後，增強送</a:t>
            </a:r>
            <a:r>
              <a:rPr lang="zh-TW" altLang="zh-TW" dirty="0" smtClean="0"/>
              <a:t>入</a:t>
            </a:r>
            <a:endParaRPr lang="en-US" altLang="zh-TW" dirty="0" smtClean="0"/>
          </a:p>
          <a:p>
            <a:r>
              <a:rPr lang="zh-TW" altLang="zh-TW" dirty="0" smtClean="0"/>
              <a:t>光</a:t>
            </a:r>
            <a:r>
              <a:rPr lang="zh-TW" altLang="zh-TW" dirty="0"/>
              <a:t>網路的信號</a:t>
            </a:r>
            <a:r>
              <a:rPr lang="zh-TW" altLang="zh-TW" dirty="0" smtClean="0"/>
              <a:t>功率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5328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89" y="1772816"/>
            <a:ext cx="7885293" cy="208823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522" y="4221088"/>
            <a:ext cx="5934128" cy="192697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24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B.</a:t>
            </a:r>
            <a:r>
              <a:rPr lang="zh-TW" altLang="en-US" sz="2800" dirty="0"/>
              <a:t> </a:t>
            </a:r>
            <a:r>
              <a:rPr lang="en-US" altLang="zh-TW" sz="2800" dirty="0" smtClean="0"/>
              <a:t>EDFA</a:t>
            </a:r>
            <a:r>
              <a:rPr lang="zh-TW" altLang="zh-TW" sz="2800" dirty="0"/>
              <a:t>特性、效率和增益</a:t>
            </a:r>
            <a:r>
              <a:rPr lang="zh-TW" altLang="zh-TW" sz="2800" dirty="0" smtClean="0"/>
              <a:t>飽和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16" y="1844824"/>
            <a:ext cx="7394027" cy="414498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54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圖</a:t>
            </a:r>
            <a:r>
              <a:rPr lang="en-US" altLang="zh-TW" dirty="0"/>
              <a:t>4.12(a) </a:t>
            </a:r>
            <a:r>
              <a:rPr lang="zh-TW" altLang="zh-TW" dirty="0"/>
              <a:t>所示的增益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小信號</a:t>
            </a:r>
            <a:r>
              <a:rPr lang="en-US" altLang="zh-TW" dirty="0"/>
              <a:t> (small signal)</a:t>
            </a:r>
            <a:r>
              <a:rPr lang="zh-TW" altLang="zh-TW" dirty="0"/>
              <a:t>，亦即，</a:t>
            </a:r>
            <a:r>
              <a:rPr lang="zh-TW" altLang="zh-TW" dirty="0" smtClean="0"/>
              <a:t>信</a:t>
            </a:r>
            <a:endParaRPr lang="en-US" altLang="zh-TW" dirty="0" smtClean="0"/>
          </a:p>
          <a:p>
            <a:r>
              <a:rPr lang="zh-TW" altLang="zh-TW" dirty="0" smtClean="0"/>
              <a:t>號</a:t>
            </a:r>
            <a:r>
              <a:rPr lang="zh-TW" altLang="zh-TW" dirty="0"/>
              <a:t>光功率藉由促進受激發射，本身沒有顯著減少居</a:t>
            </a:r>
            <a:r>
              <a:rPr lang="zh-TW" altLang="zh-TW" dirty="0" smtClean="0"/>
              <a:t>量</a:t>
            </a:r>
            <a:r>
              <a:rPr lang="en-US" altLang="zh-TW" dirty="0" smtClean="0"/>
              <a:t>     </a:t>
            </a:r>
            <a:r>
              <a:rPr lang="zh-TW" altLang="zh-TW" dirty="0"/>
              <a:t>，</a:t>
            </a:r>
            <a:r>
              <a:rPr lang="zh-TW" altLang="zh-TW" dirty="0" smtClean="0"/>
              <a:t>因此</a:t>
            </a:r>
            <a:endParaRPr lang="en-US" altLang="zh-TW" dirty="0" smtClean="0"/>
          </a:p>
          <a:p>
            <a:r>
              <a:rPr lang="zh-TW" altLang="zh-TW" dirty="0" smtClean="0"/>
              <a:t>減少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由於</a:t>
            </a:r>
            <a:r>
              <a:rPr lang="zh-TW" altLang="zh-TW" dirty="0"/>
              <a:t>增益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由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給</a:t>
            </a:r>
            <a:r>
              <a:rPr lang="zh-TW" altLang="zh-TW" dirty="0"/>
              <a:t>定，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隨</a:t>
            </a:r>
            <a:r>
              <a:rPr lang="zh-TW" altLang="zh-TW" dirty="0"/>
              <a:t>光纖</a:t>
            </a:r>
            <a:r>
              <a:rPr lang="zh-TW" altLang="zh-TW" dirty="0" smtClean="0"/>
              <a:t>長度</a:t>
            </a:r>
            <a:r>
              <a:rPr lang="en-US" altLang="zh-TW" dirty="0" smtClean="0"/>
              <a:t>     </a:t>
            </a:r>
            <a:r>
              <a:rPr lang="zh-TW" altLang="zh-TW" dirty="0"/>
              <a:t>增加，如</a:t>
            </a:r>
            <a:r>
              <a:rPr lang="zh-TW" altLang="zh-TW" dirty="0" smtClean="0"/>
              <a:t>圖</a:t>
            </a:r>
            <a:endParaRPr lang="en-US" altLang="zh-TW" dirty="0" smtClean="0"/>
          </a:p>
          <a:p>
            <a:r>
              <a:rPr lang="en-US" altLang="zh-TW" dirty="0" smtClean="0"/>
              <a:t>4.12(b</a:t>
            </a:r>
            <a:r>
              <a:rPr lang="en-US" altLang="zh-TW" dirty="0"/>
              <a:t>) </a:t>
            </a:r>
            <a:r>
              <a:rPr lang="zh-TW" altLang="zh-TW" dirty="0"/>
              <a:t>所示，不同泵浦功率能階的給定光纖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通常</a:t>
            </a:r>
            <a:r>
              <a:rPr lang="zh-TW" altLang="zh-TW" dirty="0"/>
              <a:t>製造商標示飽和放大器的輸出功率，這是輸出信號</a:t>
            </a:r>
            <a:r>
              <a:rPr lang="zh-TW" altLang="zh-TW" dirty="0" smtClean="0"/>
              <a:t>下</a:t>
            </a:r>
            <a:endParaRPr lang="en-US" altLang="zh-TW" dirty="0" smtClean="0"/>
          </a:p>
          <a:p>
            <a:r>
              <a:rPr lang="zh-TW" altLang="zh-TW" dirty="0" smtClean="0"/>
              <a:t>降</a:t>
            </a:r>
            <a:r>
              <a:rPr lang="en-US" altLang="zh-TW" dirty="0"/>
              <a:t>3 dB</a:t>
            </a:r>
            <a:r>
              <a:rPr lang="zh-TW" altLang="zh-TW" dirty="0"/>
              <a:t>的增益，在恆定小信號值以下，如圖</a:t>
            </a:r>
            <a:r>
              <a:rPr lang="en-US" altLang="zh-TW" dirty="0"/>
              <a:t>4.12(c) </a:t>
            </a:r>
            <a:r>
              <a:rPr lang="zh-TW" altLang="zh-TW" dirty="0"/>
              <a:t>所示，</a:t>
            </a:r>
            <a:r>
              <a:rPr lang="zh-TW" altLang="zh-TW" dirty="0" smtClean="0"/>
              <a:t>簡稱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最大輸出功率，標示以</a:t>
            </a:r>
            <a:r>
              <a:rPr lang="en-US" altLang="zh-TW" dirty="0" err="1"/>
              <a:t>dBm</a:t>
            </a:r>
            <a:r>
              <a:rPr lang="zh-TW" altLang="zh-TW" dirty="0"/>
              <a:t>為單位。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50966"/>
              </p:ext>
            </p:extLst>
          </p:nvPr>
        </p:nvGraphicFramePr>
        <p:xfrm>
          <a:off x="3816000" y="1141200"/>
          <a:ext cx="3969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56" name="Equation" r:id="rId3" imgW="203112" imgH="190417" progId="Equation.DSMT4">
                  <p:embed/>
                </p:oleObj>
              </mc:Choice>
              <mc:Fallback>
                <p:oleObj name="Equation" r:id="rId3" imgW="203112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000" y="1141200"/>
                        <a:ext cx="3969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727451"/>
              </p:ext>
            </p:extLst>
          </p:nvPr>
        </p:nvGraphicFramePr>
        <p:xfrm>
          <a:off x="7416000" y="1512000"/>
          <a:ext cx="49371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57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6000" y="1512000"/>
                        <a:ext cx="493715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940668"/>
              </p:ext>
            </p:extLst>
          </p:nvPr>
        </p:nvGraphicFramePr>
        <p:xfrm>
          <a:off x="989640" y="1988840"/>
          <a:ext cx="359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58" name="Equation" r:id="rId7" imgW="177646" imgH="190335" progId="Equation.DSMT4">
                  <p:embed/>
                </p:oleObj>
              </mc:Choice>
              <mc:Fallback>
                <p:oleObj name="Equation" r:id="rId7" imgW="177646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640" y="1988840"/>
                        <a:ext cx="359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47645"/>
              </p:ext>
            </p:extLst>
          </p:nvPr>
        </p:nvGraphicFramePr>
        <p:xfrm>
          <a:off x="2230884" y="2420888"/>
          <a:ext cx="3969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59" name="Equation" r:id="rId9" imgW="203112" imgH="190417" progId="Equation.DSMT4">
                  <p:embed/>
                </p:oleObj>
              </mc:Choice>
              <mc:Fallback>
                <p:oleObj name="Equation" r:id="rId9" imgW="203112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884" y="2420888"/>
                        <a:ext cx="3969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451450"/>
              </p:ext>
            </p:extLst>
          </p:nvPr>
        </p:nvGraphicFramePr>
        <p:xfrm>
          <a:off x="2843808" y="2420928"/>
          <a:ext cx="108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0" name="Equation" r:id="rId10" imgW="571252" imgH="190417" progId="Equation.DSMT4">
                  <p:embed/>
                </p:oleObj>
              </mc:Choice>
              <mc:Fallback>
                <p:oleObj name="Equation" r:id="rId10" imgW="571252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420928"/>
                        <a:ext cx="108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214564"/>
              </p:ext>
            </p:extLst>
          </p:nvPr>
        </p:nvGraphicFramePr>
        <p:xfrm>
          <a:off x="4806000" y="2412000"/>
          <a:ext cx="359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1" name="Equation" r:id="rId12" imgW="177646" imgH="190335" progId="Equation.DSMT4">
                  <p:embed/>
                </p:oleObj>
              </mc:Choice>
              <mc:Fallback>
                <p:oleObj name="Equation" r:id="rId12" imgW="177646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000" y="2412000"/>
                        <a:ext cx="359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659408"/>
              </p:ext>
            </p:extLst>
          </p:nvPr>
        </p:nvGraphicFramePr>
        <p:xfrm>
          <a:off x="6696000" y="2412000"/>
          <a:ext cx="3933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2" name="Equation" r:id="rId14" imgW="177646" imgH="190335" progId="Equation.DSMT4">
                  <p:embed/>
                </p:oleObj>
              </mc:Choice>
              <mc:Fallback>
                <p:oleObj name="Equation" r:id="rId14" imgW="177646" imgH="190335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00" y="2412000"/>
                        <a:ext cx="3933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287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4.3  </a:t>
            </a:r>
            <a:r>
              <a:rPr lang="zh-TW" altLang="zh-TW" dirty="0" smtClean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en-US" altLang="zh-TW" dirty="0" smtClean="0"/>
              <a:t>EDFA</a:t>
            </a:r>
            <a:r>
              <a:rPr lang="zh-TW" altLang="zh-TW" dirty="0"/>
              <a:t>的功率轉換效率</a:t>
            </a:r>
            <a:r>
              <a:rPr lang="en-US" altLang="zh-TW" dirty="0"/>
              <a:t> (PCE)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zh-TW" altLang="zh-TW" dirty="0"/>
              <a:t>表示該放大器能夠</a:t>
            </a:r>
            <a:r>
              <a:rPr lang="zh-TW" altLang="zh-TW" dirty="0" smtClean="0"/>
              <a:t>從</a:t>
            </a:r>
            <a:endParaRPr lang="en-US" altLang="zh-TW" dirty="0" smtClean="0"/>
          </a:p>
          <a:p>
            <a:r>
              <a:rPr lang="zh-TW" altLang="zh-TW" dirty="0" smtClean="0"/>
              <a:t>泵</a:t>
            </a:r>
            <a:r>
              <a:rPr lang="zh-TW" altLang="zh-TW" dirty="0"/>
              <a:t>浦到信號的功率轉換效率。假設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為</a:t>
            </a:r>
            <a:r>
              <a:rPr lang="zh-TW" altLang="zh-TW" dirty="0"/>
              <a:t>圖</a:t>
            </a:r>
            <a:r>
              <a:rPr lang="en-US" altLang="zh-TW" dirty="0"/>
              <a:t>4.13(a) </a:t>
            </a:r>
            <a:r>
              <a:rPr lang="zh-TW" altLang="zh-TW" dirty="0"/>
              <a:t>所示</a:t>
            </a:r>
            <a:r>
              <a:rPr lang="zh-TW" altLang="zh-TW" dirty="0" smtClean="0"/>
              <a:t>進入</a:t>
            </a:r>
            <a:endParaRPr lang="en-US" altLang="zh-TW" dirty="0" smtClean="0"/>
          </a:p>
          <a:p>
            <a:r>
              <a:rPr lang="en-US" altLang="zh-TW" dirty="0" smtClean="0"/>
              <a:t>EDFA</a:t>
            </a:r>
            <a:r>
              <a:rPr lang="zh-TW" altLang="zh-TW" dirty="0"/>
              <a:t>的泵浦功率，其中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</a:t>
            </a:r>
            <a:r>
              <a:rPr lang="zh-TW" altLang="zh-TW" dirty="0"/>
              <a:t>分別是輸入和輸出功率。</a:t>
            </a:r>
            <a:r>
              <a:rPr lang="zh-TW" altLang="zh-TW" dirty="0" smtClean="0"/>
              <a:t>則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(4.3.1)</a:t>
            </a:r>
            <a:endParaRPr lang="zh-TW" altLang="zh-TW" dirty="0"/>
          </a:p>
          <a:p>
            <a:endParaRPr lang="zh-TW" alt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509" y="1196752"/>
            <a:ext cx="6813867" cy="262279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705314"/>
              </p:ext>
            </p:extLst>
          </p:nvPr>
        </p:nvGraphicFramePr>
        <p:xfrm>
          <a:off x="4919663" y="4076700"/>
          <a:ext cx="5524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4" name="Equation" r:id="rId4" imgW="291960" imgH="228600" progId="Equation.DSMT4">
                  <p:embed/>
                </p:oleObj>
              </mc:Choice>
              <mc:Fallback>
                <p:oleObj name="Equation" r:id="rId4" imgW="291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19663" y="4076700"/>
                        <a:ext cx="55245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47718"/>
              </p:ext>
            </p:extLst>
          </p:nvPr>
        </p:nvGraphicFramePr>
        <p:xfrm>
          <a:off x="5058000" y="4536000"/>
          <a:ext cx="473684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5" name="Equation" r:id="rId6" imgW="253800" imgH="241200" progId="Equation.DSMT4">
                  <p:embed/>
                </p:oleObj>
              </mc:Choice>
              <mc:Fallback>
                <p:oleObj name="Equation" r:id="rId6" imgW="2538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58000" y="4536000"/>
                        <a:ext cx="473684" cy="45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973383"/>
              </p:ext>
            </p:extLst>
          </p:nvPr>
        </p:nvGraphicFramePr>
        <p:xfrm>
          <a:off x="3702050" y="4941888"/>
          <a:ext cx="45085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6" name="Equation" r:id="rId8" imgW="241200" imgH="228600" progId="Equation.DSMT4">
                  <p:embed/>
                </p:oleObj>
              </mc:Choice>
              <mc:Fallback>
                <p:oleObj name="Equation" r:id="rId8" imgW="241200" imgH="228600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2050" y="4941888"/>
                        <a:ext cx="450850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320383"/>
              </p:ext>
            </p:extLst>
          </p:nvPr>
        </p:nvGraphicFramePr>
        <p:xfrm>
          <a:off x="4470400" y="4941888"/>
          <a:ext cx="52228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7" name="Equation" r:id="rId10" imgW="279360" imgH="228600" progId="Equation.DSMT4">
                  <p:embed/>
                </p:oleObj>
              </mc:Choice>
              <mc:Fallback>
                <p:oleObj name="Equation" r:id="rId10" imgW="279360" imgH="228600" progId="Equation.DSMT4">
                  <p:embed/>
                  <p:pic>
                    <p:nvPicPr>
                      <p:cNvPr id="0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4941888"/>
                        <a:ext cx="522288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032769"/>
              </p:ext>
            </p:extLst>
          </p:nvPr>
        </p:nvGraphicFramePr>
        <p:xfrm>
          <a:off x="3131840" y="5445224"/>
          <a:ext cx="2664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8" name="Equation" r:id="rId12" imgW="1409700" imgH="419100" progId="Equation.DSMT4">
                  <p:embed/>
                </p:oleObj>
              </mc:Choice>
              <mc:Fallback>
                <p:oleObj name="Equation" r:id="rId12" imgW="1409700" imgH="4191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445224"/>
                        <a:ext cx="2664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7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從泵浦中的光子通量為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zh-TW" altLang="zh-TW" dirty="0"/>
              <a:t>且信號輸入和輸出的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通量為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(4.3.2)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其中，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/>
              <a:t>為泵浦波長和信號波長。式</a:t>
            </a:r>
            <a:r>
              <a:rPr lang="en-US" altLang="zh-TW" dirty="0"/>
              <a:t> (4.3.2) </a:t>
            </a:r>
            <a:r>
              <a:rPr lang="zh-TW" altLang="zh-TW" dirty="0"/>
              <a:t>顯示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具</a:t>
            </a:r>
            <a:endParaRPr lang="en-US" altLang="zh-TW" dirty="0" smtClean="0"/>
          </a:p>
          <a:p>
            <a:r>
              <a:rPr lang="zh-TW" altLang="zh-TW" dirty="0" smtClean="0"/>
              <a:t>有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的</a:t>
            </a:r>
            <a:r>
              <a:rPr lang="zh-TW" altLang="zh-TW" dirty="0"/>
              <a:t>最大值，它對應每個泵浦光子產生一個額外的</a:t>
            </a:r>
            <a:r>
              <a:rPr lang="zh-TW" altLang="zh-TW" dirty="0" smtClean="0"/>
              <a:t>信號</a:t>
            </a:r>
            <a:endParaRPr lang="en-US" altLang="zh-TW" dirty="0" smtClean="0"/>
          </a:p>
          <a:p>
            <a:r>
              <a:rPr lang="zh-TW" altLang="zh-TW" dirty="0" smtClean="0"/>
              <a:t>輸出</a:t>
            </a:r>
            <a:r>
              <a:rPr lang="zh-TW" altLang="zh-TW" dirty="0"/>
              <a:t>光子。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867263"/>
              </p:ext>
            </p:extLst>
          </p:nvPr>
        </p:nvGraphicFramePr>
        <p:xfrm>
          <a:off x="4698000" y="1108800"/>
          <a:ext cx="59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1" name="Equation" r:id="rId3" imgW="317362" imgH="228501" progId="Equation.DSMT4">
                  <p:embed/>
                </p:oleObj>
              </mc:Choice>
              <mc:Fallback>
                <p:oleObj name="Equation" r:id="rId3" imgW="317362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8000" y="1108800"/>
                        <a:ext cx="59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148581"/>
              </p:ext>
            </p:extLst>
          </p:nvPr>
        </p:nvGraphicFramePr>
        <p:xfrm>
          <a:off x="1691680" y="1497600"/>
          <a:ext cx="65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2" name="Equation" r:id="rId5" imgW="304536" imgH="203024" progId="Equation.DSMT4">
                  <p:embed/>
                </p:oleObj>
              </mc:Choice>
              <mc:Fallback>
                <p:oleObj name="Equation" r:id="rId5" imgW="304536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497600"/>
                        <a:ext cx="65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143052"/>
              </p:ext>
            </p:extLst>
          </p:nvPr>
        </p:nvGraphicFramePr>
        <p:xfrm>
          <a:off x="2627784" y="1497600"/>
          <a:ext cx="740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3" name="Equation" r:id="rId7" imgW="342751" imgH="203112" progId="Equation.DSMT4">
                  <p:embed/>
                </p:oleObj>
              </mc:Choice>
              <mc:Fallback>
                <p:oleObj name="Equation" r:id="rId7" imgW="34275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497600"/>
                        <a:ext cx="740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214756"/>
              </p:ext>
            </p:extLst>
          </p:nvPr>
        </p:nvGraphicFramePr>
        <p:xfrm>
          <a:off x="3275856" y="1988840"/>
          <a:ext cx="198720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4" name="Equation" r:id="rId9" imgW="1028254" imgH="431613" progId="Equation.DSMT4">
                  <p:embed/>
                </p:oleObj>
              </mc:Choice>
              <mc:Fallback>
                <p:oleObj name="Equation" r:id="rId9" imgW="1028254" imgH="43161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988840"/>
                        <a:ext cx="1987200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218399"/>
              </p:ext>
            </p:extLst>
          </p:nvPr>
        </p:nvGraphicFramePr>
        <p:xfrm>
          <a:off x="1331640" y="2924992"/>
          <a:ext cx="41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5" name="Equation" r:id="rId11" imgW="215806" imgH="228501" progId="Equation.DSMT4">
                  <p:embed/>
                </p:oleObj>
              </mc:Choice>
              <mc:Fallback>
                <p:oleObj name="Equation" r:id="rId11" imgW="215806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924992"/>
                        <a:ext cx="41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505504"/>
              </p:ext>
            </p:extLst>
          </p:nvPr>
        </p:nvGraphicFramePr>
        <p:xfrm>
          <a:off x="1979712" y="2924944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6" name="Equation" r:id="rId13" imgW="228501" imgH="203112" progId="Equation.DSMT4">
                  <p:embed/>
                </p:oleObj>
              </mc:Choice>
              <mc:Fallback>
                <p:oleObj name="Equation" r:id="rId13" imgW="228501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924944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833636"/>
              </p:ext>
            </p:extLst>
          </p:nvPr>
        </p:nvGraphicFramePr>
        <p:xfrm>
          <a:off x="7647853" y="2852936"/>
          <a:ext cx="740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7" name="Equation" r:id="rId15" imgW="342751" imgH="203112" progId="Equation.DSMT4">
                  <p:embed/>
                </p:oleObj>
              </mc:Choice>
              <mc:Fallback>
                <p:oleObj name="Equation" r:id="rId15" imgW="342751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7853" y="2852936"/>
                        <a:ext cx="740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605905"/>
              </p:ext>
            </p:extLst>
          </p:nvPr>
        </p:nvGraphicFramePr>
        <p:xfrm>
          <a:off x="683568" y="3356992"/>
          <a:ext cx="77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8" name="Equation" r:id="rId17" imgW="406224" imgH="228501" progId="Equation.DSMT4">
                  <p:embed/>
                </p:oleObj>
              </mc:Choice>
              <mc:Fallback>
                <p:oleObj name="Equation" r:id="rId17" imgW="406224" imgH="228501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356992"/>
                        <a:ext cx="77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3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　　　　　　　　　　　　　　　　                          </a:t>
            </a:r>
            <a:r>
              <a:rPr lang="en-US" altLang="zh-TW" dirty="0" smtClean="0"/>
              <a:t>(</a:t>
            </a:r>
            <a:r>
              <a:rPr lang="en-US" altLang="zh-TW" dirty="0"/>
              <a:t>4.3.3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最大增益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               </a:t>
            </a:r>
            <a:r>
              <a:rPr lang="zh-TW" altLang="zh-TW" dirty="0" smtClean="0"/>
              <a:t>時，</a:t>
            </a:r>
            <a:r>
              <a:rPr lang="en-US" altLang="zh-TW" dirty="0" smtClean="0"/>
              <a:t>               </a:t>
            </a:r>
            <a:r>
              <a:rPr lang="en-US" altLang="zh-TW" dirty="0" err="1" smtClean="0"/>
              <a:t>暗示</a:t>
            </a:r>
            <a:endParaRPr lang="en-US" altLang="zh-TW" dirty="0" smtClean="0"/>
          </a:p>
          <a:p>
            <a:pPr>
              <a:lnSpc>
                <a:spcPts val="4000"/>
              </a:lnSpc>
            </a:pPr>
            <a:endParaRPr lang="en-US" altLang="zh-TW" dirty="0"/>
          </a:p>
          <a:p>
            <a:pPr>
              <a:lnSpc>
                <a:spcPts val="40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4.3.4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這個方程的重要性在於它指定輸入信號的範圍，亦即最大</a:t>
            </a:r>
            <a:r>
              <a:rPr lang="zh-TW" altLang="zh-TW" dirty="0" smtClean="0"/>
              <a:t>輸入</a:t>
            </a:r>
            <a:endParaRPr lang="en-US" altLang="zh-TW" dirty="0" smtClean="0"/>
          </a:p>
          <a:p>
            <a:r>
              <a:rPr lang="zh-TW" altLang="zh-TW" dirty="0" smtClean="0"/>
              <a:t>信號</a:t>
            </a:r>
            <a:r>
              <a:rPr lang="zh-TW" altLang="zh-TW" dirty="0"/>
              <a:t>功率，超過它則輸出信號功率開始</a:t>
            </a:r>
            <a:r>
              <a:rPr lang="zh-TW" altLang="zh-TW" dirty="0" smtClean="0"/>
              <a:t>飽和</a:t>
            </a:r>
            <a:r>
              <a:rPr lang="zh-TW" altLang="en-US" dirty="0" smtClean="0"/>
              <a:t>。</a:t>
            </a:r>
            <a:r>
              <a:rPr lang="zh-TW" altLang="zh-TW" dirty="0"/>
              <a:t>這種現象稱為</a:t>
            </a:r>
            <a:r>
              <a:rPr lang="zh-TW" altLang="zh-TW" dirty="0" smtClean="0"/>
              <a:t>增</a:t>
            </a:r>
            <a:endParaRPr lang="en-US" altLang="zh-TW" dirty="0" smtClean="0"/>
          </a:p>
          <a:p>
            <a:r>
              <a:rPr lang="zh-TW" altLang="zh-TW" dirty="0" smtClean="0"/>
              <a:t>益</a:t>
            </a:r>
            <a:r>
              <a:rPr lang="zh-TW" altLang="zh-TW" dirty="0"/>
              <a:t>飽和</a:t>
            </a:r>
            <a:r>
              <a:rPr lang="en-US" altLang="zh-TW" dirty="0"/>
              <a:t> (gain saturation) </a:t>
            </a:r>
            <a:r>
              <a:rPr lang="zh-TW" altLang="zh-TW" dirty="0"/>
              <a:t>或壓縮</a:t>
            </a:r>
            <a:r>
              <a:rPr lang="en-US" altLang="zh-TW" dirty="0"/>
              <a:t> (compression)</a:t>
            </a:r>
            <a:r>
              <a:rPr lang="zh-TW" altLang="zh-TW" dirty="0"/>
              <a:t>。</a:t>
            </a:r>
            <a:endParaRPr lang="en-US" altLang="zh-TW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61657"/>
              </p:ext>
            </p:extLst>
          </p:nvPr>
        </p:nvGraphicFramePr>
        <p:xfrm>
          <a:off x="3078511" y="1196840"/>
          <a:ext cx="264561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4" name="Equation" r:id="rId3" imgW="1497950" imgH="444307" progId="Equation.DSMT4">
                  <p:embed/>
                </p:oleObj>
              </mc:Choice>
              <mc:Fallback>
                <p:oleObj name="Equation" r:id="rId3" imgW="1497950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8511" y="1196840"/>
                        <a:ext cx="264561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434405"/>
              </p:ext>
            </p:extLst>
          </p:nvPr>
        </p:nvGraphicFramePr>
        <p:xfrm>
          <a:off x="1656000" y="2034000"/>
          <a:ext cx="802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5" name="Equation" r:id="rId5" imgW="368140" imgH="203112" progId="Equation.DSMT4">
                  <p:embed/>
                </p:oleObj>
              </mc:Choice>
              <mc:Fallback>
                <p:oleObj name="Equation" r:id="rId5" imgW="368140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000" y="2034000"/>
                        <a:ext cx="802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036138"/>
              </p:ext>
            </p:extLst>
          </p:nvPr>
        </p:nvGraphicFramePr>
        <p:xfrm>
          <a:off x="2699792" y="2060896"/>
          <a:ext cx="151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6" name="Equation" r:id="rId7" imgW="800100" imgH="228600" progId="Equation.DSMT4">
                  <p:embed/>
                </p:oleObj>
              </mc:Choice>
              <mc:Fallback>
                <p:oleObj name="Equation" r:id="rId7" imgW="8001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060896"/>
                        <a:ext cx="151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609992"/>
              </p:ext>
            </p:extLst>
          </p:nvPr>
        </p:nvGraphicFramePr>
        <p:xfrm>
          <a:off x="4824000" y="2034000"/>
          <a:ext cx="1202571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7" name="Equation" r:id="rId9" imgW="583947" imgH="203112" progId="Equation.DSMT4">
                  <p:embed/>
                </p:oleObj>
              </mc:Choice>
              <mc:Fallback>
                <p:oleObj name="Equation" r:id="rId9" imgW="58394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000" y="2034000"/>
                        <a:ext cx="1202571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268952"/>
              </p:ext>
            </p:extLst>
          </p:nvPr>
        </p:nvGraphicFramePr>
        <p:xfrm>
          <a:off x="2915816" y="2546952"/>
          <a:ext cx="29062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8" name="Equation" r:id="rId11" imgW="1473200" imgH="228600" progId="Equation.DSMT4">
                  <p:embed/>
                </p:oleObj>
              </mc:Choice>
              <mc:Fallback>
                <p:oleObj name="Equation" r:id="rId11" imgW="14732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546952"/>
                        <a:ext cx="29062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285770"/>
              </p:ext>
            </p:extLst>
          </p:nvPr>
        </p:nvGraphicFramePr>
        <p:xfrm>
          <a:off x="2987824" y="3140968"/>
          <a:ext cx="28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9" name="Equation" r:id="rId13" imgW="1460500" imgH="228600" progId="Equation.DSMT4">
                  <p:embed/>
                </p:oleObj>
              </mc:Choice>
              <mc:Fallback>
                <p:oleObj name="Equation" r:id="rId13" imgW="14605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140968"/>
                        <a:ext cx="28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7032"/>
            <a:ext cx="936475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346" y="2204864"/>
            <a:ext cx="6803038" cy="259228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6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對於</a:t>
            </a:r>
            <a:r>
              <a:rPr lang="zh-TW" altLang="zh-TW" dirty="0"/>
              <a:t>一給定泵浦能階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有一最大光纖</a:t>
            </a:r>
            <a:r>
              <a:rPr lang="zh-TW" altLang="zh-TW" dirty="0" smtClean="0"/>
              <a:t>長度</a:t>
            </a:r>
            <a:r>
              <a:rPr lang="en-US" altLang="zh-TW" dirty="0" smtClean="0"/>
              <a:t>    </a:t>
            </a:r>
            <a:r>
              <a:rPr lang="zh-TW" altLang="zh-TW" dirty="0"/>
              <a:t>，超過它</a:t>
            </a:r>
            <a:r>
              <a:rPr lang="zh-TW" altLang="zh-TW" dirty="0" smtClean="0"/>
              <a:t>增</a:t>
            </a:r>
            <a:endParaRPr lang="en-US" altLang="zh-TW" dirty="0" smtClean="0"/>
          </a:p>
          <a:p>
            <a:r>
              <a:rPr lang="zh-TW" altLang="zh-TW" dirty="0" smtClean="0"/>
              <a:t>益</a:t>
            </a:r>
            <a:r>
              <a:rPr lang="zh-TW" altLang="zh-TW" dirty="0"/>
              <a:t>隨長度迅速損失且光纖衰減信號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3200"/>
              </a:lnSpc>
            </a:pPr>
            <a:endParaRPr lang="en-US" altLang="zh-TW" dirty="0" smtClean="0"/>
          </a:p>
          <a:p>
            <a:endParaRPr lang="en-US" altLang="zh-TW" dirty="0"/>
          </a:p>
          <a:p>
            <a:r>
              <a:rPr lang="zh-TW" altLang="zh-TW" dirty="0"/>
              <a:t>其中，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光纖蕊心的截面面積，具有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的</a:t>
            </a:r>
            <a:r>
              <a:rPr lang="zh-TW" altLang="zh-TW" dirty="0"/>
              <a:t>摻雜劑，且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zh-TW" altLang="zh-TW" dirty="0" smtClean="0"/>
              <a:t>吸收</a:t>
            </a:r>
            <a:r>
              <a:rPr lang="zh-TW" altLang="zh-TW" dirty="0"/>
              <a:t>必要之泵浦輻射所需的光纖長度，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泵浦頻率。因此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吸收</a:t>
            </a:r>
            <a:r>
              <a:rPr lang="zh-TW" altLang="zh-TW" dirty="0"/>
              <a:t>的泵浦</a:t>
            </a:r>
            <a:r>
              <a:rPr lang="zh-TW" altLang="zh-TW" dirty="0" smtClean="0"/>
              <a:t>功率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(4.3.5)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        </a:t>
            </a:r>
            <a:r>
              <a:rPr lang="zh-TW" altLang="zh-TW" dirty="0" smtClean="0"/>
              <a:t>，</a:t>
            </a:r>
            <a:r>
              <a:rPr lang="zh-TW" altLang="zh-TW" dirty="0"/>
              <a:t>為蕊心中的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濃度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723574"/>
              </p:ext>
            </p:extLst>
          </p:nvPr>
        </p:nvGraphicFramePr>
        <p:xfrm>
          <a:off x="3779912" y="1106792"/>
          <a:ext cx="3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1" name="Equation" r:id="rId3" imgW="203112" imgH="228501" progId="Equation.DSMT4">
                  <p:embed/>
                </p:oleObj>
              </mc:Choice>
              <mc:Fallback>
                <p:oleObj name="Equation" r:id="rId3" imgW="203112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106792"/>
                        <a:ext cx="3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035286"/>
              </p:ext>
            </p:extLst>
          </p:nvPr>
        </p:nvGraphicFramePr>
        <p:xfrm>
          <a:off x="6842546" y="1106792"/>
          <a:ext cx="3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2" name="Equation" r:id="rId5" imgW="203112" imgH="228501" progId="Equation.DSMT4">
                  <p:embed/>
                </p:oleObj>
              </mc:Choice>
              <mc:Fallback>
                <p:oleObj name="Equation" r:id="rId5" imgW="20311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546" y="1106792"/>
                        <a:ext cx="3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900094"/>
              </p:ext>
            </p:extLst>
          </p:nvPr>
        </p:nvGraphicFramePr>
        <p:xfrm>
          <a:off x="1298622" y="1988840"/>
          <a:ext cx="6729762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3" name="Equation" r:id="rId7" imgW="3581280" imgH="647640" progId="Equation.DSMT4">
                  <p:embed/>
                </p:oleObj>
              </mc:Choice>
              <mc:Fallback>
                <p:oleObj name="Equation" r:id="rId7" imgW="3581280" imgH="647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622" y="1988840"/>
                        <a:ext cx="6729762" cy="12241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937822"/>
              </p:ext>
            </p:extLst>
          </p:nvPr>
        </p:nvGraphicFramePr>
        <p:xfrm>
          <a:off x="1331640" y="3284984"/>
          <a:ext cx="351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4" name="Equation" r:id="rId9" imgW="164957" imgH="190335" progId="Equation.DSMT4">
                  <p:embed/>
                </p:oleObj>
              </mc:Choice>
              <mc:Fallback>
                <p:oleObj name="Equation" r:id="rId9" imgW="164957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284984"/>
                        <a:ext cx="3519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179349"/>
              </p:ext>
            </p:extLst>
          </p:nvPr>
        </p:nvGraphicFramePr>
        <p:xfrm>
          <a:off x="5580000" y="3240000"/>
          <a:ext cx="6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5" name="Equation" r:id="rId11" imgW="355446" imgH="228501" progId="Equation.DSMT4">
                  <p:embed/>
                </p:oleObj>
              </mc:Choice>
              <mc:Fallback>
                <p:oleObj name="Equation" r:id="rId11" imgW="355446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00" y="3240000"/>
                        <a:ext cx="6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191568"/>
              </p:ext>
            </p:extLst>
          </p:nvPr>
        </p:nvGraphicFramePr>
        <p:xfrm>
          <a:off x="8046000" y="3301200"/>
          <a:ext cx="45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6" name="Equation" r:id="rId13" imgW="241300" imgH="228600" progId="Equation.DSMT4">
                  <p:embed/>
                </p:oleObj>
              </mc:Choice>
              <mc:Fallback>
                <p:oleObj name="Equation" r:id="rId13" imgW="2413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000" y="3301200"/>
                        <a:ext cx="45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783380"/>
              </p:ext>
            </p:extLst>
          </p:nvPr>
        </p:nvGraphicFramePr>
        <p:xfrm>
          <a:off x="5598160" y="3717080"/>
          <a:ext cx="41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7" name="Equation" r:id="rId15" imgW="215806" imgH="228501" progId="Equation.DSMT4">
                  <p:embed/>
                </p:oleObj>
              </mc:Choice>
              <mc:Fallback>
                <p:oleObj name="Equation" r:id="rId15" imgW="215806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160" y="3717080"/>
                        <a:ext cx="41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616433"/>
              </p:ext>
            </p:extLst>
          </p:nvPr>
        </p:nvGraphicFramePr>
        <p:xfrm>
          <a:off x="2555776" y="4131128"/>
          <a:ext cx="3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8" name="Equation" r:id="rId17" imgW="203112" imgH="228501" progId="Equation.DSMT4">
                  <p:embed/>
                </p:oleObj>
              </mc:Choice>
              <mc:Fallback>
                <p:oleObj name="Equation" r:id="rId17" imgW="203112" imgH="228501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131128"/>
                        <a:ext cx="3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467597"/>
              </p:ext>
            </p:extLst>
          </p:nvPr>
        </p:nvGraphicFramePr>
        <p:xfrm>
          <a:off x="3474128" y="4581128"/>
          <a:ext cx="22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69" name="Equation" r:id="rId19" imgW="1143000" imgH="228600" progId="Equation.DSMT4">
                  <p:embed/>
                </p:oleObj>
              </mc:Choice>
              <mc:Fallback>
                <p:oleObj name="Equation" r:id="rId19" imgW="11430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4128" y="4581128"/>
                        <a:ext cx="22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197748"/>
              </p:ext>
            </p:extLst>
          </p:nvPr>
        </p:nvGraphicFramePr>
        <p:xfrm>
          <a:off x="971600" y="5040000"/>
          <a:ext cx="115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70" name="Equation" r:id="rId21" imgW="533169" imgH="203112" progId="Equation.DSMT4">
                  <p:embed/>
                </p:oleObj>
              </mc:Choice>
              <mc:Fallback>
                <p:oleObj name="Equation" r:id="rId21" imgW="533169" imgH="20311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040000"/>
                        <a:ext cx="115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543825"/>
              </p:ext>
            </p:extLst>
          </p:nvPr>
        </p:nvGraphicFramePr>
        <p:xfrm>
          <a:off x="3850500" y="5013176"/>
          <a:ext cx="721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71" name="Equation" r:id="rId23" imgW="355446" imgH="228501" progId="Equation.DSMT4">
                  <p:embed/>
                </p:oleObj>
              </mc:Choice>
              <mc:Fallback>
                <p:oleObj name="Equation" r:id="rId23" imgW="355446" imgH="228501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0500" y="5013176"/>
                        <a:ext cx="721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050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zh-TW" altLang="en-US" dirty="0" smtClean="0"/>
              <a:t>　　　　　　　　　　　　　　　　　　　　　　　      </a:t>
            </a:r>
            <a:r>
              <a:rPr lang="en-US" altLang="zh-TW" dirty="0" smtClean="0"/>
              <a:t>(</a:t>
            </a:r>
            <a:r>
              <a:rPr lang="en-US" altLang="zh-TW" dirty="0"/>
              <a:t>4.3.6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已</a:t>
            </a:r>
            <a:r>
              <a:rPr lang="zh-TW" altLang="zh-TW" dirty="0"/>
              <a:t>知光纖的</a:t>
            </a:r>
            <a:r>
              <a:rPr lang="zh-TW" altLang="zh-TW" dirty="0" smtClean="0"/>
              <a:t>長度</a:t>
            </a:r>
            <a:r>
              <a:rPr lang="en-US" altLang="zh-TW" dirty="0" smtClean="0"/>
              <a:t>             </a:t>
            </a:r>
            <a:r>
              <a:rPr lang="zh-TW" altLang="zh-TW" dirty="0"/>
              <a:t>，很容易根據下式求出小訊號</a:t>
            </a:r>
            <a:r>
              <a:rPr lang="zh-TW" altLang="zh-TW" dirty="0" smtClean="0"/>
              <a:t>增益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(small signal gain) 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4.3.7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這是最大的光纖長度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307247"/>
              </p:ext>
            </p:extLst>
          </p:nvPr>
        </p:nvGraphicFramePr>
        <p:xfrm>
          <a:off x="3419872" y="1069200"/>
          <a:ext cx="24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1" name="Equation" r:id="rId3" imgW="1219200" imgH="228600" progId="Equation.DSMT4">
                  <p:embed/>
                </p:oleObj>
              </mc:Choice>
              <mc:Fallback>
                <p:oleObj name="Equation" r:id="rId3" imgW="12192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069200"/>
                        <a:ext cx="24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003818"/>
              </p:ext>
            </p:extLst>
          </p:nvPr>
        </p:nvGraphicFramePr>
        <p:xfrm>
          <a:off x="3161960" y="1584000"/>
          <a:ext cx="105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2" name="Equation" r:id="rId5" imgW="533169" imgH="228501" progId="Equation.DSMT4">
                  <p:embed/>
                </p:oleObj>
              </mc:Choice>
              <mc:Fallback>
                <p:oleObj name="Equation" r:id="rId5" imgW="533169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960" y="1584000"/>
                        <a:ext cx="105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76067"/>
              </p:ext>
            </p:extLst>
          </p:nvPr>
        </p:nvGraphicFramePr>
        <p:xfrm>
          <a:off x="2843808" y="2060848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3" name="Equation" r:id="rId7" imgW="177646" imgH="190335" progId="Equation.DSMT4">
                  <p:embed/>
                </p:oleObj>
              </mc:Choice>
              <mc:Fallback>
                <p:oleObj name="Equation" r:id="rId7" imgW="177646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060848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0553"/>
              </p:ext>
            </p:extLst>
          </p:nvPr>
        </p:nvGraphicFramePr>
        <p:xfrm>
          <a:off x="3636072" y="2437200"/>
          <a:ext cx="1584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4" name="Equation" r:id="rId9" imgW="761669" imgH="190417" progId="Equation.DSMT4">
                  <p:embed/>
                </p:oleObj>
              </mc:Choice>
              <mc:Fallback>
                <p:oleObj name="Equation" r:id="rId9" imgW="761669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072" y="2437200"/>
                        <a:ext cx="1584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798104"/>
              </p:ext>
            </p:extLst>
          </p:nvPr>
        </p:nvGraphicFramePr>
        <p:xfrm>
          <a:off x="3152186" y="2906992"/>
          <a:ext cx="877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5" name="Equation" r:id="rId11" imgW="431613" imgH="228501" progId="Equation.DSMT4">
                  <p:embed/>
                </p:oleObj>
              </mc:Choice>
              <mc:Fallback>
                <p:oleObj name="Equation" r:id="rId11" imgW="431613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186" y="2906992"/>
                        <a:ext cx="877500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31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4.3.1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摻</a:t>
            </a:r>
            <a:r>
              <a:rPr lang="zh-TW" altLang="zh-TW" sz="2800" dirty="0">
                <a:solidFill>
                  <a:srgbClr val="000066"/>
                </a:solidFill>
              </a:rPr>
              <a:t>鉺光纖放大器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</a:t>
            </a:r>
            <a:r>
              <a:rPr lang="en-US" altLang="zh-TW" sz="2000" dirty="0"/>
              <a:t>3-m</a:t>
            </a:r>
            <a:r>
              <a:rPr lang="zh-TW" altLang="zh-TW" sz="2000" dirty="0"/>
              <a:t>的</a:t>
            </a:r>
            <a:r>
              <a:rPr lang="en-US" altLang="zh-TW" sz="2000" dirty="0"/>
              <a:t>EDFA</a:t>
            </a:r>
            <a:r>
              <a:rPr lang="zh-TW" altLang="zh-TW" sz="2000" dirty="0"/>
              <a:t>，具有蕊心直徑為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</a:t>
            </a:r>
            <a:r>
              <a:rPr lang="zh-TW" altLang="zh-TW" sz="2000" dirty="0"/>
              <a:t>離子摻雜濃度為</a:t>
            </a:r>
            <a:r>
              <a:rPr lang="en-US" altLang="zh-TW" sz="2000" dirty="0"/>
              <a:t>  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且</a:t>
            </a:r>
            <a:r>
              <a:rPr lang="en-US" altLang="zh-TW" sz="2000" dirty="0" smtClean="0"/>
              <a:t>       ( </a:t>
            </a:r>
            <a:r>
              <a:rPr lang="zh-TW" altLang="zh-TW" sz="2000" dirty="0"/>
              <a:t>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自發衰變時間</a:t>
            </a:r>
            <a:r>
              <a:rPr lang="en-US" altLang="zh-TW" sz="2000" dirty="0"/>
              <a:t> ) </a:t>
            </a:r>
            <a:r>
              <a:rPr lang="zh-TW" altLang="zh-TW" sz="2000" dirty="0"/>
              <a:t>為</a:t>
            </a:r>
            <a:r>
              <a:rPr lang="en-US" altLang="zh-TW" sz="2000" dirty="0"/>
              <a:t>10 </a:t>
            </a:r>
            <a:r>
              <a:rPr lang="en-US" altLang="zh-TW" sz="2000" dirty="0" err="1"/>
              <a:t>ms</a:t>
            </a:r>
            <a:r>
              <a:rPr lang="zh-TW" altLang="zh-TW" sz="2000" dirty="0"/>
              <a:t>。光纖從雷射二</a:t>
            </a:r>
            <a:r>
              <a:rPr lang="zh-TW" altLang="zh-TW" sz="2000" dirty="0" smtClean="0"/>
              <a:t>極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體</a:t>
            </a:r>
            <a:r>
              <a:rPr lang="zh-TW" altLang="zh-TW" sz="2000" dirty="0"/>
              <a:t>在</a:t>
            </a:r>
            <a:r>
              <a:rPr lang="en-US" altLang="zh-TW" sz="2000" dirty="0"/>
              <a:t>980 nm</a:t>
            </a:r>
            <a:r>
              <a:rPr lang="zh-TW" altLang="zh-TW" sz="2000" dirty="0"/>
              <a:t>泵浦。</a:t>
            </a:r>
            <a:r>
              <a:rPr lang="en-US" altLang="zh-TW" sz="2000" dirty="0"/>
              <a:t>EDFA</a:t>
            </a:r>
            <a:r>
              <a:rPr lang="zh-TW" altLang="zh-TW" sz="2000" dirty="0"/>
              <a:t>光纖耦合到泵浦的功率為</a:t>
            </a:r>
            <a:r>
              <a:rPr lang="en-US" altLang="zh-TW" sz="2000" dirty="0"/>
              <a:t>25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。假設限制</a:t>
            </a:r>
            <a:r>
              <a:rPr lang="zh-TW" altLang="zh-TW" sz="2000" dirty="0" smtClean="0"/>
              <a:t>因子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是</a:t>
            </a:r>
            <a:r>
              <a:rPr lang="en-US" altLang="zh-TW" sz="2000" dirty="0"/>
              <a:t>70%</a:t>
            </a:r>
            <a:r>
              <a:rPr lang="zh-TW" altLang="zh-TW" sz="2000" dirty="0"/>
              <a:t>，將吸收泵浦輻射的光纖長度為何？求出對應於完全居量反轉</a:t>
            </a:r>
            <a:r>
              <a:rPr lang="zh-TW" altLang="zh-TW" sz="2000" dirty="0" smtClean="0"/>
              <a:t>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90</a:t>
            </a:r>
            <a:r>
              <a:rPr lang="en-US" altLang="zh-TW" sz="2000" dirty="0"/>
              <a:t>% </a:t>
            </a:r>
            <a:r>
              <a:rPr lang="zh-TW" altLang="zh-TW" sz="2000" dirty="0"/>
              <a:t>反轉的兩情況在</a:t>
            </a:r>
            <a:r>
              <a:rPr lang="en-US" altLang="zh-TW" sz="2000" dirty="0"/>
              <a:t>1550 nm</a:t>
            </a:r>
            <a:r>
              <a:rPr lang="zh-TW" altLang="zh-TW" sz="2000" dirty="0"/>
              <a:t>的小訊號增益。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泵浦光子</a:t>
            </a:r>
            <a:r>
              <a:rPr lang="zh-TW" altLang="zh-TW" sz="2000" dirty="0" smtClean="0"/>
              <a:t>能量</a:t>
            </a:r>
            <a:endParaRPr lang="en-US" altLang="zh-TW" sz="2000" dirty="0" smtClean="0"/>
          </a:p>
          <a:p>
            <a:pPr>
              <a:lnSpc>
                <a:spcPts val="2300"/>
              </a:lnSpc>
            </a:pPr>
            <a:r>
              <a:rPr lang="en-US" altLang="zh-TW" sz="2000" dirty="0" smtClean="0"/>
              <a:t> ( </a:t>
            </a:r>
            <a:r>
              <a:rPr lang="zh-TW" altLang="zh-TW" sz="2000" dirty="0"/>
              <a:t>或</a:t>
            </a:r>
            <a:r>
              <a:rPr lang="en-US" altLang="zh-TW" sz="2000" dirty="0"/>
              <a:t>1.27 </a:t>
            </a:r>
            <a:r>
              <a:rPr lang="en-US" altLang="zh-TW" sz="2000" dirty="0" err="1"/>
              <a:t>eV</a:t>
            </a:r>
            <a:r>
              <a:rPr lang="en-US" altLang="zh-TW" sz="2000" dirty="0"/>
              <a:t> )</a:t>
            </a:r>
            <a:endParaRPr lang="zh-TW" altLang="zh-TW" sz="2000" dirty="0"/>
          </a:p>
          <a:p>
            <a:pPr>
              <a:lnSpc>
                <a:spcPts val="2300"/>
              </a:lnSpc>
            </a:pPr>
            <a:r>
              <a:rPr lang="zh-TW" altLang="zh-TW" sz="2000" dirty="0"/>
              <a:t>　　重新整理式</a:t>
            </a:r>
            <a:r>
              <a:rPr lang="en-US" altLang="zh-TW" sz="2000" dirty="0"/>
              <a:t> (4.3.6)</a:t>
            </a:r>
            <a:r>
              <a:rPr lang="zh-TW" altLang="zh-TW" sz="2000" dirty="0"/>
              <a:t>，得到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0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/>
              <a:t>這是允許的最大長度。小訊號增益可以重寫成</a:t>
            </a:r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nl-NL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009248"/>
              </p:ext>
            </p:extLst>
          </p:nvPr>
        </p:nvGraphicFramePr>
        <p:xfrm>
          <a:off x="5097600" y="1124744"/>
          <a:ext cx="68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8" name="Equation" r:id="rId3" imgW="342603" imgH="177646" progId="Equation.DSMT4">
                  <p:embed/>
                </p:oleObj>
              </mc:Choice>
              <mc:Fallback>
                <p:oleObj name="Equation" r:id="rId3" imgW="342603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600" y="1124744"/>
                        <a:ext cx="68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112857"/>
              </p:ext>
            </p:extLst>
          </p:nvPr>
        </p:nvGraphicFramePr>
        <p:xfrm>
          <a:off x="5958000" y="1044000"/>
          <a:ext cx="57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9" name="Equation" r:id="rId5" imgW="304536" imgH="215713" progId="Equation.DSMT4">
                  <p:embed/>
                </p:oleObj>
              </mc:Choice>
              <mc:Fallback>
                <p:oleObj name="Equation" r:id="rId5" imgW="304536" imgH="2157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000" y="1044000"/>
                        <a:ext cx="57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610127"/>
              </p:ext>
            </p:extLst>
          </p:nvPr>
        </p:nvGraphicFramePr>
        <p:xfrm>
          <a:off x="395536" y="1412776"/>
          <a:ext cx="138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0" name="Equation" r:id="rId7" imgW="723600" imgH="215640" progId="Equation.DSMT4">
                  <p:embed/>
                </p:oleObj>
              </mc:Choice>
              <mc:Fallback>
                <p:oleObj name="Equation" r:id="rId7" imgW="723600" imgH="215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412776"/>
                        <a:ext cx="138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027401"/>
              </p:ext>
            </p:extLst>
          </p:nvPr>
        </p:nvGraphicFramePr>
        <p:xfrm>
          <a:off x="1944000" y="1458000"/>
          <a:ext cx="4114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1" name="Equation" r:id="rId9" imgW="228501" imgH="203112" progId="Equation.DSMT4">
                  <p:embed/>
                </p:oleObj>
              </mc:Choice>
              <mc:Fallback>
                <p:oleObj name="Equation" r:id="rId9" imgW="22850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000" y="1458000"/>
                        <a:ext cx="41142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899163"/>
              </p:ext>
            </p:extLst>
          </p:nvPr>
        </p:nvGraphicFramePr>
        <p:xfrm>
          <a:off x="2790000" y="14544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2" name="Equation" r:id="rId11" imgW="228600" imgH="190500" progId="Equation.DSMT4">
                  <p:embed/>
                </p:oleObj>
              </mc:Choice>
              <mc:Fallback>
                <p:oleObj name="Equation" r:id="rId11" imgW="2286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000" y="14544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532683"/>
              </p:ext>
            </p:extLst>
          </p:nvPr>
        </p:nvGraphicFramePr>
        <p:xfrm>
          <a:off x="3419872" y="14544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3" name="Equation" r:id="rId13" imgW="215713" imgH="190335" progId="Equation.DSMT4">
                  <p:embed/>
                </p:oleObj>
              </mc:Choice>
              <mc:Fallback>
                <p:oleObj name="Equation" r:id="rId13" imgW="215713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544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953695"/>
              </p:ext>
            </p:extLst>
          </p:nvPr>
        </p:nvGraphicFramePr>
        <p:xfrm>
          <a:off x="395536" y="2204864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4" name="Equation" r:id="rId15" imgW="177492" imgH="177492" progId="Equation.DSMT4">
                  <p:embed/>
                </p:oleObj>
              </mc:Choice>
              <mc:Fallback>
                <p:oleObj name="Equation" r:id="rId15" imgW="177492" imgH="17749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204864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870538"/>
              </p:ext>
            </p:extLst>
          </p:nvPr>
        </p:nvGraphicFramePr>
        <p:xfrm>
          <a:off x="2451562" y="3249024"/>
          <a:ext cx="6118122" cy="4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5" name="Equation" r:id="rId17" imgW="3327400" imgH="215900" progId="Equation.DSMT4">
                  <p:embed/>
                </p:oleObj>
              </mc:Choice>
              <mc:Fallback>
                <p:oleObj name="Equation" r:id="rId17" imgW="3327400" imgH="2159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562" y="3249024"/>
                        <a:ext cx="6118122" cy="4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06773"/>
              </p:ext>
            </p:extLst>
          </p:nvPr>
        </p:nvGraphicFramePr>
        <p:xfrm>
          <a:off x="3419873" y="4383152"/>
          <a:ext cx="2093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6" name="Equation" r:id="rId19" imgW="1054100" imgH="203200" progId="Equation.DSMT4">
                  <p:embed/>
                </p:oleObj>
              </mc:Choice>
              <mc:Fallback>
                <p:oleObj name="Equation" r:id="rId19" imgW="1054100" imgH="203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3" y="4383152"/>
                        <a:ext cx="2093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090856"/>
              </p:ext>
            </p:extLst>
          </p:nvPr>
        </p:nvGraphicFramePr>
        <p:xfrm>
          <a:off x="752357" y="5085184"/>
          <a:ext cx="7852091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7" name="Equation" r:id="rId21" imgW="4356100" imgH="419100" progId="Equation.DSMT4">
                  <p:embed/>
                </p:oleObj>
              </mc:Choice>
              <mc:Fallback>
                <p:oleObj name="Equation" r:id="rId21" imgW="4356100" imgH="4191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357" y="5085184"/>
                        <a:ext cx="7852091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412696"/>
              </p:ext>
            </p:extLst>
          </p:nvPr>
        </p:nvGraphicFramePr>
        <p:xfrm>
          <a:off x="2195736" y="6165344"/>
          <a:ext cx="513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8" name="Equation" r:id="rId23" imgW="2717800" imgH="190500" progId="Equation.DSMT4">
                  <p:embed/>
                </p:oleObj>
              </mc:Choice>
              <mc:Fallback>
                <p:oleObj name="Equation" r:id="rId23" imgW="2717800" imgH="1905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6165344"/>
                        <a:ext cx="513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4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4.3.1 </a:t>
            </a:r>
            <a:r>
              <a:rPr lang="en-US" altLang="zh-TW" sz="2800" dirty="0" smtClean="0">
                <a:solidFill>
                  <a:srgbClr val="000066"/>
                </a:solidFill>
              </a:rPr>
              <a:t>  </a:t>
            </a:r>
            <a:r>
              <a:rPr lang="zh-TW" altLang="zh-TW" sz="2800" dirty="0" smtClean="0">
                <a:solidFill>
                  <a:srgbClr val="000066"/>
                </a:solidFill>
              </a:rPr>
              <a:t>摻</a:t>
            </a:r>
            <a:r>
              <a:rPr lang="zh-TW" altLang="zh-TW" sz="2800" dirty="0">
                <a:solidFill>
                  <a:srgbClr val="000066"/>
                </a:solidFill>
              </a:rPr>
              <a:t>鉺光纖</a:t>
            </a:r>
            <a:r>
              <a:rPr lang="zh-TW" altLang="zh-TW" sz="2800" dirty="0" smtClean="0">
                <a:solidFill>
                  <a:srgbClr val="000066"/>
                </a:solidFill>
              </a:rPr>
              <a:t>放大器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是</a:t>
            </a:r>
            <a:r>
              <a:rPr lang="en-US" altLang="zh-TW" sz="2000" dirty="0" smtClean="0"/>
              <a:t>         </a:t>
            </a:r>
            <a:r>
              <a:rPr lang="zh-TW" altLang="zh-TW" sz="2000" dirty="0"/>
              <a:t>離子的總濃度。令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，則</a:t>
            </a:r>
            <a:r>
              <a:rPr lang="en-US" altLang="zh-TW" sz="2000" dirty="0" smtClean="0"/>
              <a:t>              </a:t>
            </a:r>
            <a:r>
              <a:rPr lang="pt-BR" altLang="zh-TW" sz="2000" dirty="0" smtClean="0"/>
              <a:t>    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代表</a:t>
            </a:r>
            <a:r>
              <a:rPr lang="zh-TW" altLang="zh-TW" sz="2000" dirty="0"/>
              <a:t>從</a:t>
            </a:r>
            <a:r>
              <a:rPr lang="en-US" altLang="zh-TW" sz="2000" dirty="0"/>
              <a:t>0</a:t>
            </a:r>
            <a:r>
              <a:rPr lang="zh-TW" altLang="zh-TW" sz="2000" dirty="0"/>
              <a:t>到</a:t>
            </a:r>
            <a:r>
              <a:rPr lang="en-US" altLang="zh-TW" sz="2000" dirty="0"/>
              <a:t>1</a:t>
            </a:r>
            <a:r>
              <a:rPr lang="zh-TW" altLang="zh-TW" sz="2000" dirty="0"/>
              <a:t>的泵浦，</a:t>
            </a:r>
            <a:r>
              <a:rPr lang="en-US" altLang="zh-TW" sz="2000" dirty="0"/>
              <a:t>1</a:t>
            </a:r>
            <a:r>
              <a:rPr lang="zh-TW" altLang="zh-TW" sz="2000" dirty="0"/>
              <a:t>為</a:t>
            </a:r>
            <a:r>
              <a:rPr lang="en-US" altLang="zh-TW" sz="2000" dirty="0"/>
              <a:t>100%</a:t>
            </a:r>
            <a:r>
              <a:rPr lang="zh-TW" altLang="zh-TW" sz="2000" dirty="0"/>
              <a:t>。因此，上述式子變成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對於</a:t>
            </a:r>
            <a:r>
              <a:rPr lang="en-US" altLang="zh-TW" sz="2000" dirty="0"/>
              <a:t>100% </a:t>
            </a:r>
            <a:r>
              <a:rPr lang="zh-TW" altLang="zh-TW" sz="2000" dirty="0"/>
              <a:t>的泵浦，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時</a:t>
            </a:r>
            <a:endParaRPr lang="zh-TW" altLang="zh-TW" sz="2000" dirty="0"/>
          </a:p>
          <a:p>
            <a:endParaRPr lang="en-US" altLang="zh-TW" sz="2000" dirty="0"/>
          </a:p>
          <a:p>
            <a:r>
              <a:rPr lang="zh-TW" altLang="zh-TW" sz="2000" dirty="0"/>
              <a:t>且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對於</a:t>
            </a:r>
            <a:r>
              <a:rPr lang="en-US" altLang="zh-TW" sz="2000" dirty="0" smtClean="0"/>
              <a:t>              ( </a:t>
            </a:r>
            <a:r>
              <a:rPr lang="en-US" altLang="zh-TW" sz="2000" dirty="0"/>
              <a:t>90% </a:t>
            </a:r>
            <a:r>
              <a:rPr lang="zh-TW" altLang="zh-TW" sz="2000" dirty="0"/>
              <a:t>泵浦</a:t>
            </a:r>
            <a:r>
              <a:rPr lang="en-US" altLang="zh-TW" sz="2000" dirty="0"/>
              <a:t> ) </a:t>
            </a:r>
            <a:r>
              <a:rPr lang="zh-TW" altLang="zh-TW" sz="2000" dirty="0"/>
              <a:t>時，得到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r>
              <a:rPr lang="zh-TW" altLang="zh-TW" sz="2000" dirty="0"/>
              <a:t>且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即使在</a:t>
            </a:r>
            <a:r>
              <a:rPr lang="en-US" altLang="zh-TW" sz="2000" dirty="0"/>
              <a:t>90% </a:t>
            </a:r>
            <a:r>
              <a:rPr lang="zh-TW" altLang="zh-TW" sz="2000" dirty="0"/>
              <a:t>的泵浦，增益顯著降低。在</a:t>
            </a:r>
            <a:r>
              <a:rPr lang="en-US" altLang="zh-TW" sz="2000" dirty="0"/>
              <a:t>70% </a:t>
            </a:r>
            <a:r>
              <a:rPr lang="zh-TW" altLang="zh-TW" sz="2000" dirty="0"/>
              <a:t>的泵浦，增益為</a:t>
            </a:r>
            <a:r>
              <a:rPr lang="en-US" altLang="zh-TW" sz="2000" dirty="0"/>
              <a:t>19.8 dB</a:t>
            </a:r>
            <a:r>
              <a:rPr lang="zh-TW" altLang="zh-TW" sz="2000" dirty="0"/>
              <a:t>。以</a:t>
            </a:r>
            <a:r>
              <a:rPr lang="zh-TW" altLang="zh-TW" sz="2000" dirty="0" smtClean="0"/>
              <a:t>實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際</a:t>
            </a:r>
            <a:r>
              <a:rPr lang="zh-TW" altLang="zh-TW" sz="2000" dirty="0"/>
              <a:t>的工作中，能實現</a:t>
            </a:r>
            <a:r>
              <a:rPr lang="en-US" altLang="zh-TW" sz="2000" dirty="0"/>
              <a:t>100% </a:t>
            </a:r>
            <a:r>
              <a:rPr lang="zh-TW" altLang="zh-TW" sz="2000" dirty="0"/>
              <a:t>的居量反轉是不可能的；</a:t>
            </a:r>
            <a:r>
              <a:rPr lang="en-US" altLang="zh-TW" sz="2000" dirty="0"/>
              <a:t>41.7 dB</a:t>
            </a:r>
            <a:r>
              <a:rPr lang="zh-TW" altLang="zh-TW" sz="2000" dirty="0"/>
              <a:t>是一個很好</a:t>
            </a:r>
            <a:r>
              <a:rPr lang="zh-TW" altLang="zh-TW" sz="2000" dirty="0" smtClean="0"/>
              <a:t>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增益</a:t>
            </a:r>
            <a:r>
              <a:rPr lang="zh-TW" altLang="zh-TW" sz="2000" dirty="0"/>
              <a:t>上限指標。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840280"/>
              </p:ext>
            </p:extLst>
          </p:nvPr>
        </p:nvGraphicFramePr>
        <p:xfrm>
          <a:off x="900000" y="1108800"/>
          <a:ext cx="14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5" name="Equation" r:id="rId3" imgW="774364" imgH="190417" progId="Equation.DSMT4">
                  <p:embed/>
                </p:oleObj>
              </mc:Choice>
              <mc:Fallback>
                <p:oleObj name="Equation" r:id="rId3" imgW="774364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000" y="1108800"/>
                        <a:ext cx="14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15221"/>
              </p:ext>
            </p:extLst>
          </p:nvPr>
        </p:nvGraphicFramePr>
        <p:xfrm>
          <a:off x="2573848" y="1052736"/>
          <a:ext cx="630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6" name="Equation" r:id="rId5" imgW="330057" imgH="215806" progId="Equation.DSMT4">
                  <p:embed/>
                </p:oleObj>
              </mc:Choice>
              <mc:Fallback>
                <p:oleObj name="Equation" r:id="rId5" imgW="330057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848" y="1052736"/>
                        <a:ext cx="630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398314"/>
              </p:ext>
            </p:extLst>
          </p:nvPr>
        </p:nvGraphicFramePr>
        <p:xfrm>
          <a:off x="5184000" y="1108800"/>
          <a:ext cx="120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7" name="Equation" r:id="rId7" imgW="634725" imgH="190417" progId="Equation.DSMT4">
                  <p:embed/>
                </p:oleObj>
              </mc:Choice>
              <mc:Fallback>
                <p:oleObj name="Equation" r:id="rId7" imgW="634725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000" y="1108800"/>
                        <a:ext cx="120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688899"/>
              </p:ext>
            </p:extLst>
          </p:nvPr>
        </p:nvGraphicFramePr>
        <p:xfrm>
          <a:off x="6858416" y="1108800"/>
          <a:ext cx="14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8" name="Equation" r:id="rId9" imgW="774364" imgH="190417" progId="Equation.DSMT4">
                  <p:embed/>
                </p:oleObj>
              </mc:Choice>
              <mc:Fallback>
                <p:oleObj name="Equation" r:id="rId9" imgW="774364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416" y="1108800"/>
                        <a:ext cx="14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56426"/>
              </p:ext>
            </p:extLst>
          </p:nvPr>
        </p:nvGraphicFramePr>
        <p:xfrm>
          <a:off x="936000" y="1530000"/>
          <a:ext cx="28687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9" name="Equation" r:id="rId11" imgW="139639" imgH="152334" progId="Equation.DSMT4">
                  <p:embed/>
                </p:oleObj>
              </mc:Choice>
              <mc:Fallback>
                <p:oleObj name="Equation" r:id="rId11" imgW="139639" imgH="15233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000" y="1530000"/>
                        <a:ext cx="28687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720445"/>
              </p:ext>
            </p:extLst>
          </p:nvPr>
        </p:nvGraphicFramePr>
        <p:xfrm>
          <a:off x="3313052" y="1836000"/>
          <a:ext cx="26271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0" name="Equation" r:id="rId13" imgW="1320227" imgH="190417" progId="Equation.DSMT4">
                  <p:embed/>
                </p:oleObj>
              </mc:Choice>
              <mc:Fallback>
                <p:oleObj name="Equation" r:id="rId13" imgW="1320227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052" y="1836000"/>
                        <a:ext cx="26271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278402"/>
              </p:ext>
            </p:extLst>
          </p:nvPr>
        </p:nvGraphicFramePr>
        <p:xfrm>
          <a:off x="2628000" y="2268000"/>
          <a:ext cx="62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1" name="Equation" r:id="rId15" imgW="317087" imgH="177569" progId="Equation.DSMT4">
                  <p:embed/>
                </p:oleObj>
              </mc:Choice>
              <mc:Fallback>
                <p:oleObj name="Equation" r:id="rId15" imgW="317087" imgH="177569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000" y="2268000"/>
                        <a:ext cx="62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042972"/>
              </p:ext>
            </p:extLst>
          </p:nvPr>
        </p:nvGraphicFramePr>
        <p:xfrm>
          <a:off x="2339752" y="2600952"/>
          <a:ext cx="487252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2" name="Equation" r:id="rId17" imgW="2692400" imgH="215900" progId="Equation.DSMT4">
                  <p:embed/>
                </p:oleObj>
              </mc:Choice>
              <mc:Fallback>
                <p:oleObj name="Equation" r:id="rId17" imgW="2692400" imgH="2159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600952"/>
                        <a:ext cx="487252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085364"/>
              </p:ext>
            </p:extLst>
          </p:nvPr>
        </p:nvGraphicFramePr>
        <p:xfrm>
          <a:off x="1689696" y="2996952"/>
          <a:ext cx="561860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3" name="Equation" r:id="rId19" imgW="3111480" imgH="215640" progId="Equation.DSMT4">
                  <p:embed/>
                </p:oleObj>
              </mc:Choice>
              <mc:Fallback>
                <p:oleObj name="Equation" r:id="rId19" imgW="3111480" imgH="2156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696" y="2996952"/>
                        <a:ext cx="5618608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475207"/>
              </p:ext>
            </p:extLst>
          </p:nvPr>
        </p:nvGraphicFramePr>
        <p:xfrm>
          <a:off x="918000" y="3448800"/>
          <a:ext cx="90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4" name="Equation" r:id="rId21" imgW="457002" imgH="177723" progId="Equation.DSMT4">
                  <p:embed/>
                </p:oleObj>
              </mc:Choice>
              <mc:Fallback>
                <p:oleObj name="Equation" r:id="rId21" imgW="457002" imgH="177723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000" y="3448800"/>
                        <a:ext cx="90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794441"/>
              </p:ext>
            </p:extLst>
          </p:nvPr>
        </p:nvGraphicFramePr>
        <p:xfrm>
          <a:off x="1115616" y="3789040"/>
          <a:ext cx="700747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5" name="Equation" r:id="rId23" imgW="3873500" imgH="215900" progId="Equation.DSMT4">
                  <p:embed/>
                </p:oleObj>
              </mc:Choice>
              <mc:Fallback>
                <p:oleObj name="Equation" r:id="rId23" imgW="3873500" imgH="2159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789040"/>
                        <a:ext cx="7007478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78484"/>
              </p:ext>
            </p:extLst>
          </p:nvPr>
        </p:nvGraphicFramePr>
        <p:xfrm>
          <a:off x="1763688" y="4201200"/>
          <a:ext cx="5549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6" name="Equation" r:id="rId25" imgW="3073320" imgH="215640" progId="Equation.DSMT4">
                  <p:embed/>
                </p:oleObj>
              </mc:Choice>
              <mc:Fallback>
                <p:oleObj name="Equation" r:id="rId25" imgW="3073320" imgH="215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201200"/>
                        <a:ext cx="5549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15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增益</a:t>
            </a:r>
            <a:r>
              <a:rPr lang="zh-TW" altLang="zh-TW" sz="2800" dirty="0"/>
              <a:t>平坦化摻鉺光纖放大器和雜訊度</a:t>
            </a:r>
            <a:endParaRPr lang="zh-TW" altLang="en-US" sz="28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560840" cy="361643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4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840760" cy="343840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9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7" y="2420888"/>
            <a:ext cx="7587957" cy="216024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4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15" y="1844824"/>
            <a:ext cx="7589309" cy="367240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2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4.3  </a:t>
            </a:r>
            <a:r>
              <a:rPr lang="zh-TW" altLang="zh-TW" dirty="0"/>
              <a:t>鉺摻雜光纖放大器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出現</a:t>
            </a:r>
            <a:r>
              <a:rPr lang="zh-TW" altLang="zh-TW" dirty="0"/>
              <a:t>在放大器輸入端或輸出端的訊號功率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與雜訊功率</a:t>
            </a:r>
            <a:endParaRPr lang="en-US" altLang="zh-TW" dirty="0" smtClean="0"/>
          </a:p>
          <a:p>
            <a:r>
              <a:rPr lang="en-US" altLang="zh-TW" dirty="0" smtClean="0"/>
              <a:t>        </a:t>
            </a:r>
            <a:r>
              <a:rPr lang="zh-TW" altLang="zh-TW" dirty="0" smtClean="0"/>
              <a:t>比率</a:t>
            </a:r>
            <a:r>
              <a:rPr lang="zh-TW" altLang="zh-TW" dirty="0"/>
              <a:t>，稱為訊號對雜訊比</a:t>
            </a:r>
            <a:r>
              <a:rPr lang="en-US" altLang="zh-TW" dirty="0"/>
              <a:t> (signal-to-noise ratio, SNR)</a:t>
            </a:r>
            <a:r>
              <a:rPr lang="zh-TW" altLang="zh-TW" dirty="0" smtClean="0"/>
              <a:t>。雜</a:t>
            </a:r>
            <a:endParaRPr lang="en-US" altLang="zh-TW" dirty="0" smtClean="0"/>
          </a:p>
          <a:p>
            <a:r>
              <a:rPr lang="zh-TW" altLang="zh-TW" dirty="0" smtClean="0"/>
              <a:t>訊</a:t>
            </a:r>
            <a:r>
              <a:rPr lang="zh-TW" altLang="zh-TW" dirty="0"/>
              <a:t>度</a:t>
            </a:r>
            <a:r>
              <a:rPr lang="en-US" altLang="zh-TW" dirty="0"/>
              <a:t> (noise figure, NF) </a:t>
            </a:r>
            <a:r>
              <a:rPr lang="zh-TW" altLang="zh-TW" dirty="0"/>
              <a:t>量化放大器的雜訊特性，定義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</a:t>
            </a:r>
            <a:r>
              <a:rPr lang="zh-TW" altLang="zh-TW" dirty="0" smtClean="0"/>
              <a:t>或</a:t>
            </a:r>
            <a:r>
              <a:rPr lang="en-US" altLang="zh-TW" dirty="0" smtClean="0"/>
              <a:t>                                              (4.3.8)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其中第二項給出</a:t>
            </a:r>
            <a:r>
              <a:rPr lang="en-US" altLang="zh-TW" dirty="0"/>
              <a:t>NF</a:t>
            </a:r>
            <a:r>
              <a:rPr lang="zh-TW" altLang="zh-TW" dirty="0"/>
              <a:t>的單位</a:t>
            </a:r>
            <a:r>
              <a:rPr lang="en-US" altLang="zh-TW" dirty="0"/>
              <a:t>dB</a:t>
            </a:r>
            <a:r>
              <a:rPr lang="zh-TW" altLang="zh-TW" dirty="0"/>
              <a:t>，為</a:t>
            </a:r>
            <a:r>
              <a:rPr lang="en-US" altLang="zh-TW" dirty="0"/>
              <a:t>NF</a:t>
            </a:r>
            <a:r>
              <a:rPr lang="zh-TW" altLang="zh-TW" dirty="0"/>
              <a:t>最常用的單位。</a:t>
            </a:r>
            <a:endParaRPr lang="zh-TW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0240500"/>
              </p:ext>
            </p:extLst>
          </p:nvPr>
        </p:nvGraphicFramePr>
        <p:xfrm>
          <a:off x="6534000" y="1069200"/>
          <a:ext cx="678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1" name="Equation" r:id="rId3" imgW="317225" imgH="203024" progId="Equation.DSMT4">
                  <p:embed/>
                </p:oleObj>
              </mc:Choice>
              <mc:Fallback>
                <p:oleObj name="Equation" r:id="rId3" imgW="317225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000" y="1069200"/>
                        <a:ext cx="678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267576"/>
              </p:ext>
            </p:extLst>
          </p:nvPr>
        </p:nvGraphicFramePr>
        <p:xfrm>
          <a:off x="378000" y="1504800"/>
          <a:ext cx="72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2" name="Equation" r:id="rId5" imgW="330057" imgH="203112" progId="Equation.DSMT4">
                  <p:embed/>
                </p:oleObj>
              </mc:Choice>
              <mc:Fallback>
                <p:oleObj name="Equation" r:id="rId5" imgW="330057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000" y="1504800"/>
                        <a:ext cx="72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73538"/>
              </p:ext>
            </p:extLst>
          </p:nvPr>
        </p:nvGraphicFramePr>
        <p:xfrm>
          <a:off x="2267744" y="2484000"/>
          <a:ext cx="154716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3" name="Equation" r:id="rId7" imgW="799753" imgH="406224" progId="Equation.DSMT4">
                  <p:embed/>
                </p:oleObj>
              </mc:Choice>
              <mc:Fallback>
                <p:oleObj name="Equation" r:id="rId7" imgW="799753" imgH="4062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484000"/>
                        <a:ext cx="154716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885729"/>
              </p:ext>
            </p:extLst>
          </p:nvPr>
        </p:nvGraphicFramePr>
        <p:xfrm>
          <a:off x="4606995" y="2466000"/>
          <a:ext cx="267931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4" name="Equation" r:id="rId9" imgW="1511300" imgH="444500" progId="Equation.DSMT4">
                  <p:embed/>
                </p:oleObj>
              </mc:Choice>
              <mc:Fallback>
                <p:oleObj name="Equation" r:id="rId9" imgW="15113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995" y="2466000"/>
                        <a:ext cx="2679319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4.4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氣體</a:t>
            </a:r>
            <a:r>
              <a:rPr lang="zh-TW" altLang="zh-TW" dirty="0"/>
              <a:t>雷射：氦</a:t>
            </a:r>
            <a:r>
              <a:rPr lang="en-US" altLang="zh-TW" dirty="0"/>
              <a:t> - </a:t>
            </a:r>
            <a:r>
              <a:rPr lang="zh-TW" altLang="zh-TW" dirty="0"/>
              <a:t>氖雷射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en-US" altLang="zh-TW" dirty="0" smtClean="0"/>
              <a:t>He-Ne</a:t>
            </a:r>
            <a:r>
              <a:rPr lang="zh-TW" altLang="zh-TW" dirty="0"/>
              <a:t>雷射結構如圖</a:t>
            </a:r>
            <a:r>
              <a:rPr lang="en-US" altLang="zh-TW" dirty="0"/>
              <a:t>4.17</a:t>
            </a:r>
            <a:r>
              <a:rPr lang="zh-TW" altLang="zh-TW" dirty="0"/>
              <a:t>所示，主要將</a:t>
            </a:r>
            <a:r>
              <a:rPr lang="en-US" altLang="zh-TW" dirty="0"/>
              <a:t>He</a:t>
            </a:r>
            <a:r>
              <a:rPr lang="zh-TW" altLang="zh-TW" dirty="0"/>
              <a:t>與</a:t>
            </a:r>
            <a:r>
              <a:rPr lang="en-US" altLang="zh-TW" dirty="0"/>
              <a:t>Ne</a:t>
            </a:r>
            <a:r>
              <a:rPr lang="zh-TW" altLang="zh-TW" dirty="0"/>
              <a:t>原子之</a:t>
            </a:r>
            <a:r>
              <a:rPr lang="zh-TW" altLang="zh-TW" dirty="0" smtClean="0"/>
              <a:t>混合</a:t>
            </a:r>
            <a:endParaRPr lang="en-US" altLang="zh-TW" dirty="0" smtClean="0"/>
          </a:p>
          <a:p>
            <a:r>
              <a:rPr lang="zh-TW" altLang="zh-TW" dirty="0" smtClean="0"/>
              <a:t>氣體</a:t>
            </a:r>
            <a:r>
              <a:rPr lang="zh-TW" altLang="zh-TW" dirty="0"/>
              <a:t>置於放電管中，而放電管之兩端為鏡面，作為受激發射</a:t>
            </a:r>
            <a:r>
              <a:rPr lang="zh-TW" altLang="zh-TW" dirty="0" smtClean="0"/>
              <a:t>之</a:t>
            </a:r>
            <a:endParaRPr lang="en-US" altLang="zh-TW" dirty="0" smtClean="0"/>
          </a:p>
          <a:p>
            <a:r>
              <a:rPr lang="zh-TW" altLang="zh-TW" dirty="0" smtClean="0"/>
              <a:t>反射鏡</a:t>
            </a:r>
            <a:r>
              <a:rPr lang="zh-TW" altLang="zh-TW" dirty="0"/>
              <a:t>以增強共振腔內的強度。</a:t>
            </a:r>
            <a:endParaRPr lang="zh-TW" alt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29" y="1268760"/>
            <a:ext cx="4719527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8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4.4  </a:t>
            </a:r>
            <a:r>
              <a:rPr lang="zh-TW" altLang="zh-TW" dirty="0"/>
              <a:t>氣體雷射：氦</a:t>
            </a:r>
            <a:r>
              <a:rPr lang="en-US" altLang="zh-TW" dirty="0"/>
              <a:t> - </a:t>
            </a:r>
            <a:r>
              <a:rPr lang="zh-TW" altLang="zh-TW" dirty="0"/>
              <a:t>氖雷射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為</a:t>
            </a:r>
            <a:r>
              <a:rPr lang="zh-TW" altLang="zh-TW" dirty="0"/>
              <a:t>受激原子。</a:t>
            </a:r>
            <a:endParaRPr lang="zh-TW" alt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73" y="1124744"/>
            <a:ext cx="4709475" cy="41044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707895"/>
              </p:ext>
            </p:extLst>
          </p:nvPr>
        </p:nvGraphicFramePr>
        <p:xfrm>
          <a:off x="3399573" y="5373216"/>
          <a:ext cx="2468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5" name="Equation" r:id="rId4" imgW="1143000" imgH="203200" progId="Equation.DSMT4">
                  <p:embed/>
                </p:oleObj>
              </mc:Choice>
              <mc:Fallback>
                <p:oleObj name="Equation" r:id="rId4" imgW="1143000" imgH="203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9573" y="5373216"/>
                        <a:ext cx="2468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705392"/>
              </p:ext>
            </p:extLst>
          </p:nvPr>
        </p:nvGraphicFramePr>
        <p:xfrm>
          <a:off x="998680" y="5877272"/>
          <a:ext cx="693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Equation" r:id="rId6" imgW="330057" imgH="190417" progId="Equation.DSMT4">
                  <p:embed/>
                </p:oleObj>
              </mc:Choice>
              <mc:Fallback>
                <p:oleObj name="Equation" r:id="rId6" imgW="330057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680" y="5877272"/>
                        <a:ext cx="693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02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4.4.1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He-Ne</a:t>
            </a:r>
            <a:r>
              <a:rPr lang="zh-TW" altLang="zh-TW" sz="2800" dirty="0">
                <a:solidFill>
                  <a:srgbClr val="000066"/>
                </a:solidFill>
              </a:rPr>
              <a:t>雷射之效率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一個</a:t>
            </a:r>
            <a:r>
              <a:rPr lang="zh-TW" altLang="zh-TW" sz="2000" dirty="0"/>
              <a:t>傳統之</a:t>
            </a:r>
            <a:r>
              <a:rPr lang="en-US" altLang="zh-TW" sz="2000" dirty="0"/>
              <a:t>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低功率的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雷射管，操作電壓為</a:t>
            </a:r>
            <a:r>
              <a:rPr lang="en-US" altLang="zh-TW" sz="2000" dirty="0"/>
              <a:t>2000</a:t>
            </a:r>
            <a:r>
              <a:rPr lang="zh-TW" altLang="zh-TW" sz="2000" dirty="0"/>
              <a:t>伏之</a:t>
            </a:r>
            <a:r>
              <a:rPr lang="zh-TW" altLang="zh-TW" sz="2000" dirty="0" smtClean="0"/>
              <a:t>直流電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壓</a:t>
            </a:r>
            <a:r>
              <a:rPr lang="zh-TW" altLang="zh-TW" sz="2000" dirty="0"/>
              <a:t>，操作電流為</a:t>
            </a:r>
            <a:r>
              <a:rPr lang="en-US" altLang="zh-TW" sz="2000" dirty="0"/>
              <a:t>7 mA</a:t>
            </a:r>
            <a:r>
              <a:rPr lang="zh-TW" altLang="zh-TW" sz="2000" dirty="0"/>
              <a:t>。試問：雷射之效率為何？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由效率之定義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傳統之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雷射之效率均小於</a:t>
            </a:r>
            <a:r>
              <a:rPr lang="en-US" altLang="zh-TW" sz="2000" dirty="0"/>
              <a:t>0.1%</a:t>
            </a:r>
            <a:r>
              <a:rPr lang="zh-TW" altLang="zh-TW" sz="2000" dirty="0"/>
              <a:t>，重點是高度同調的輸出光。</a:t>
            </a:r>
            <a:r>
              <a:rPr lang="zh-TW" altLang="zh-TW" sz="2000" dirty="0" smtClean="0"/>
              <a:t>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意</a:t>
            </a:r>
            <a:r>
              <a:rPr lang="zh-TW" altLang="zh-TW" sz="2000" dirty="0"/>
              <a:t>：直徑</a:t>
            </a:r>
            <a:r>
              <a:rPr lang="en-US" altLang="zh-TW" sz="2000" dirty="0"/>
              <a:t>1 mm</a:t>
            </a:r>
            <a:r>
              <a:rPr lang="zh-TW" altLang="zh-TW" sz="2000" dirty="0"/>
              <a:t>功率為</a:t>
            </a:r>
            <a:r>
              <a:rPr lang="en-US" altLang="zh-TW" sz="2000" dirty="0"/>
              <a:t>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之光束，其光子密度為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906456"/>
              </p:ext>
            </p:extLst>
          </p:nvPr>
        </p:nvGraphicFramePr>
        <p:xfrm>
          <a:off x="1835696" y="2564984"/>
          <a:ext cx="515707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7" name="Equation" r:id="rId3" imgW="2793960" imgH="393480" progId="Equation.DSMT4">
                  <p:embed/>
                </p:oleObj>
              </mc:Choice>
              <mc:Fallback>
                <p:oleObj name="Equation" r:id="rId3" imgW="279396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564984"/>
                        <a:ext cx="5157073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097006"/>
              </p:ext>
            </p:extLst>
          </p:nvPr>
        </p:nvGraphicFramePr>
        <p:xfrm>
          <a:off x="6012160" y="3609064"/>
          <a:ext cx="124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Equation" r:id="rId5" imgW="660113" imgH="215806" progId="Equation.DSMT4">
                  <p:embed/>
                </p:oleObj>
              </mc:Choice>
              <mc:Fallback>
                <p:oleObj name="Equation" r:id="rId5" imgW="660113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609064"/>
                        <a:ext cx="124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920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4.5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氣體</a:t>
            </a:r>
            <a:r>
              <a:rPr lang="zh-TW" altLang="zh-TW" dirty="0"/>
              <a:t>雷射之輸出光譜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4.5.1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雷射管</a:t>
            </a:r>
            <a:r>
              <a:rPr lang="en-US" altLang="zh-TW" dirty="0"/>
              <a:t> (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軸</a:t>
            </a:r>
            <a:r>
              <a:rPr lang="en-US" altLang="zh-TW" dirty="0" smtClean="0"/>
              <a:t> </a:t>
            </a:r>
            <a:r>
              <a:rPr lang="en-US" altLang="zh-TW" dirty="0"/>
              <a:t>) </a:t>
            </a:r>
            <a:r>
              <a:rPr lang="zh-TW" altLang="zh-TW" dirty="0"/>
              <a:t>方向相對於觀測者之原子的相對速度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/>
              <a:t>則為光速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(4.5.2)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因為</a:t>
            </a:r>
            <a:r>
              <a:rPr lang="zh-TW" altLang="zh-TW" dirty="0"/>
              <a:t>原子的運動為隨機的，因此觀測者只能依都卜勒</a:t>
            </a:r>
            <a:r>
              <a:rPr lang="zh-TW" altLang="zh-TW" dirty="0" smtClean="0"/>
              <a:t>效應</a:t>
            </a:r>
            <a:endParaRPr lang="en-US" altLang="zh-TW" dirty="0" smtClean="0"/>
          </a:p>
          <a:p>
            <a:r>
              <a:rPr lang="zh-TW" altLang="zh-TW" dirty="0" smtClean="0"/>
              <a:t>得到</a:t>
            </a:r>
            <a:r>
              <a:rPr lang="zh-TW" altLang="zh-TW" dirty="0"/>
              <a:t>一個範圍的頻率。結果，由氣體雷射所發射之輸出頻率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波</a:t>
            </a:r>
            <a:r>
              <a:rPr lang="zh-TW" altLang="zh-TW" dirty="0"/>
              <a:t>常會存在</a:t>
            </a:r>
            <a:r>
              <a:rPr lang="zh-TW" altLang="zh-TW" dirty="0" smtClean="0"/>
              <a:t>著</a:t>
            </a:r>
            <a:r>
              <a:rPr lang="en-US" altLang="zh-TW" dirty="0" smtClean="0"/>
              <a:t>”</a:t>
            </a:r>
            <a:r>
              <a:rPr lang="zh-TW" altLang="zh-TW" dirty="0" smtClean="0"/>
              <a:t>線寬</a:t>
            </a:r>
            <a:r>
              <a:rPr lang="en-US" altLang="zh-TW" dirty="0" smtClean="0"/>
              <a:t>”                    </a:t>
            </a:r>
            <a:r>
              <a:rPr lang="zh-TW" altLang="zh-TW" dirty="0" smtClean="0"/>
              <a:t>。</a:t>
            </a:r>
            <a:r>
              <a:rPr lang="zh-TW" altLang="zh-TW" dirty="0"/>
              <a:t>這就是我們所說的雷射</a:t>
            </a:r>
            <a:r>
              <a:rPr lang="zh-TW" altLang="zh-TW" dirty="0" smtClean="0"/>
              <a:t>發射</a:t>
            </a:r>
            <a:endParaRPr lang="en-US" altLang="zh-TW" dirty="0" smtClean="0"/>
          </a:p>
          <a:p>
            <a:r>
              <a:rPr lang="zh-TW" altLang="zh-TW" dirty="0" smtClean="0"/>
              <a:t>之</a:t>
            </a:r>
            <a:r>
              <a:rPr lang="zh-TW" altLang="zh-TW" dirty="0"/>
              <a:t>都卜勒延展線寬</a:t>
            </a:r>
            <a:r>
              <a:rPr lang="en-US" altLang="zh-TW" dirty="0"/>
              <a:t> (Doppler broadened </a:t>
            </a:r>
            <a:r>
              <a:rPr lang="en-US" altLang="zh-TW" dirty="0" err="1"/>
              <a:t>linewidth</a:t>
            </a:r>
            <a:r>
              <a:rPr lang="en-US" altLang="zh-TW" dirty="0"/>
              <a:t>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590421"/>
              </p:ext>
            </p:extLst>
          </p:nvPr>
        </p:nvGraphicFramePr>
        <p:xfrm>
          <a:off x="3528000" y="1152000"/>
          <a:ext cx="174976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3" name="Equation" r:id="rId3" imgW="901309" imgH="406224" progId="Equation.DSMT4">
                  <p:embed/>
                </p:oleObj>
              </mc:Choice>
              <mc:Fallback>
                <p:oleObj name="Equation" r:id="rId3" imgW="901309" imgH="4062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8000" y="1152000"/>
                        <a:ext cx="174976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947072"/>
              </p:ext>
            </p:extLst>
          </p:nvPr>
        </p:nvGraphicFramePr>
        <p:xfrm>
          <a:off x="997200" y="205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4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200" y="205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560481"/>
              </p:ext>
            </p:extLst>
          </p:nvPr>
        </p:nvGraphicFramePr>
        <p:xfrm>
          <a:off x="2772000" y="2132856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5" name="Equation" r:id="rId7" imgW="177569" imgH="152202" progId="Equation.DSMT4">
                  <p:embed/>
                </p:oleObj>
              </mc:Choice>
              <mc:Fallback>
                <p:oleObj name="Equation" r:id="rId7" imgW="177569" imgH="15220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000" y="2132856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462365"/>
              </p:ext>
            </p:extLst>
          </p:nvPr>
        </p:nvGraphicFramePr>
        <p:xfrm>
          <a:off x="467544" y="2556000"/>
          <a:ext cx="337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6" name="Equation" r:id="rId9" imgW="139639" imgH="152334" progId="Equation.DSMT4">
                  <p:embed/>
                </p:oleObj>
              </mc:Choice>
              <mc:Fallback>
                <p:oleObj name="Equation" r:id="rId9" imgW="139639" imgH="15233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556000"/>
                        <a:ext cx="337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87533"/>
              </p:ext>
            </p:extLst>
          </p:nvPr>
        </p:nvGraphicFramePr>
        <p:xfrm>
          <a:off x="3419872" y="2924944"/>
          <a:ext cx="1786605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7" name="Equation" r:id="rId11" imgW="926698" imgH="406224" progId="Equation.DSMT4">
                  <p:embed/>
                </p:oleObj>
              </mc:Choice>
              <mc:Fallback>
                <p:oleObj name="Equation" r:id="rId11" imgW="926698" imgH="4062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924944"/>
                        <a:ext cx="1786605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461084"/>
              </p:ext>
            </p:extLst>
          </p:nvPr>
        </p:nvGraphicFramePr>
        <p:xfrm>
          <a:off x="3275857" y="4725144"/>
          <a:ext cx="14331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8" name="Equation" r:id="rId13" imgW="723586" imgH="203112" progId="Equation.DSMT4">
                  <p:embed/>
                </p:oleObj>
              </mc:Choice>
              <mc:Fallback>
                <p:oleObj name="Equation" r:id="rId13" imgW="723586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7" y="4725144"/>
                        <a:ext cx="14331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63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4.5  </a:t>
            </a:r>
            <a:r>
              <a:rPr lang="zh-TW" altLang="zh-TW" dirty="0"/>
              <a:t>氣體雷射之輸出光譜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279" y="1412082"/>
            <a:ext cx="6359073" cy="46085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7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4.5  </a:t>
            </a:r>
            <a:r>
              <a:rPr lang="zh-TW" altLang="zh-TW" dirty="0"/>
              <a:t>氣體雷射之輸出光譜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相對於頻率頻譜之強度分布圖中，其兩邊之半強度</a:t>
            </a:r>
            <a:r>
              <a:rPr lang="zh-TW" altLang="zh-TW" dirty="0" smtClean="0"/>
              <a:t>點</a:t>
            </a:r>
            <a:endParaRPr lang="en-US" altLang="zh-TW" dirty="0" smtClean="0"/>
          </a:p>
          <a:p>
            <a:r>
              <a:rPr lang="zh-TW" altLang="zh-TW" dirty="0" smtClean="0"/>
              <a:t> </a:t>
            </a:r>
            <a:r>
              <a:rPr lang="en-US" altLang="zh-TW" dirty="0"/>
              <a:t>( </a:t>
            </a:r>
            <a:r>
              <a:rPr lang="zh-TW" altLang="zh-TW" dirty="0"/>
              <a:t>半最大值之全寬 ──</a:t>
            </a:r>
            <a:r>
              <a:rPr lang="en-US" altLang="zh-TW" dirty="0"/>
              <a:t> FWHM ) </a:t>
            </a:r>
            <a:r>
              <a:rPr lang="zh-TW" altLang="zh-TW" dirty="0"/>
              <a:t>之線寬</a:t>
            </a:r>
            <a:r>
              <a:rPr lang="en-US" altLang="zh-TW" dirty="0"/>
              <a:t> </a:t>
            </a:r>
            <a:r>
              <a:rPr lang="zh-TW" altLang="en-US" dirty="0"/>
              <a:t> </a:t>
            </a:r>
            <a:r>
              <a:rPr lang="zh-TW" altLang="en-US" dirty="0" smtClean="0"/>
              <a:t>         </a:t>
            </a:r>
            <a:r>
              <a:rPr lang="zh-TW" altLang="zh-TW" dirty="0" smtClean="0"/>
              <a:t>可</a:t>
            </a:r>
            <a:r>
              <a:rPr lang="zh-TW" altLang="zh-TW" dirty="0"/>
              <a:t>表示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　　　　　　　　　　　　　　　                              </a:t>
            </a:r>
            <a:r>
              <a:rPr lang="en-US" altLang="zh-TW" dirty="0" smtClean="0"/>
              <a:t>(4.5.3)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r>
              <a:rPr lang="zh-TW" altLang="zh-TW" dirty="0"/>
              <a:t>雷射原子或分子之</a:t>
            </a:r>
            <a:r>
              <a:rPr lang="zh-TW" altLang="zh-TW" dirty="0" smtClean="0"/>
              <a:t>質量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假設</a:t>
            </a:r>
            <a:r>
              <a:rPr lang="zh-TW" altLang="zh-TW" dirty="0"/>
              <a:t>考慮如圖</a:t>
            </a:r>
            <a:r>
              <a:rPr lang="en-US" altLang="zh-TW" dirty="0"/>
              <a:t>4.19(b) </a:t>
            </a:r>
            <a:r>
              <a:rPr lang="zh-TW" altLang="zh-TW" dirty="0"/>
              <a:t>所示，具平行端鏡面之光共振腔</a:t>
            </a:r>
            <a:r>
              <a:rPr lang="en-US" altLang="zh-TW" dirty="0"/>
              <a:t> </a:t>
            </a:r>
            <a:r>
              <a:rPr lang="zh-TW" altLang="zh-TW" dirty="0" smtClean="0"/>
              <a:t>之</a:t>
            </a:r>
            <a:endParaRPr lang="en-US" altLang="zh-TW" dirty="0" smtClean="0"/>
          </a:p>
          <a:p>
            <a:r>
              <a:rPr lang="zh-TW" altLang="zh-TW" dirty="0" smtClean="0"/>
              <a:t>簡化</a:t>
            </a:r>
            <a:r>
              <a:rPr lang="zh-TW" altLang="zh-TW" dirty="0"/>
              <a:t>情形，像這樣的共振腔，稱為法布里</a:t>
            </a:r>
            <a:r>
              <a:rPr lang="en-US" altLang="zh-TW" dirty="0"/>
              <a:t> - </a:t>
            </a:r>
            <a:r>
              <a:rPr lang="zh-TW" altLang="zh-TW" dirty="0"/>
              <a:t>珀羅光學共振腔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Fabry</a:t>
            </a:r>
            <a:r>
              <a:rPr lang="en-US" altLang="zh-TW" dirty="0"/>
              <a:t>-Perot optical resonator or etalon)</a:t>
            </a:r>
            <a:r>
              <a:rPr lang="zh-TW" altLang="zh-TW" dirty="0" smtClean="0"/>
              <a:t>。</a:t>
            </a:r>
            <a:r>
              <a:rPr lang="zh-TW" altLang="zh-TW" dirty="0"/>
              <a:t>任何在共振腔內</a:t>
            </a:r>
            <a:r>
              <a:rPr lang="zh-TW" altLang="zh-TW" dirty="0" smtClean="0"/>
              <a:t>之</a:t>
            </a:r>
            <a:endParaRPr lang="en-US" altLang="zh-TW" dirty="0" smtClean="0"/>
          </a:p>
          <a:p>
            <a:r>
              <a:rPr lang="zh-TW" altLang="zh-TW" dirty="0" smtClean="0"/>
              <a:t>駐</a:t>
            </a:r>
            <a:r>
              <a:rPr lang="zh-TW" altLang="zh-TW" dirty="0"/>
              <a:t>波必須滿足其半波長</a:t>
            </a:r>
            <a:r>
              <a:rPr lang="en-US" altLang="zh-TW" dirty="0"/>
              <a:t> </a:t>
            </a:r>
            <a:r>
              <a:rPr lang="zh-TW" altLang="zh-TW" dirty="0"/>
              <a:t>之整數倍恰好等於共振腔</a:t>
            </a:r>
            <a:r>
              <a:rPr lang="zh-TW" altLang="zh-TW" dirty="0" smtClean="0"/>
              <a:t>長度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(4.5.4)</a:t>
            </a:r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</a:t>
            </a:r>
            <a:r>
              <a:rPr lang="zh-TW" altLang="zh-TW" dirty="0"/>
              <a:t>為整數，稱為駐波的縱向模數</a:t>
            </a:r>
            <a:r>
              <a:rPr lang="en-US" altLang="zh-TW" dirty="0"/>
              <a:t> (longitudinal mode </a:t>
            </a:r>
            <a:endParaRPr lang="en-US" altLang="zh-TW" dirty="0" smtClean="0"/>
          </a:p>
          <a:p>
            <a:r>
              <a:rPr lang="en-US" altLang="zh-TW" dirty="0" smtClean="0"/>
              <a:t>number</a:t>
            </a:r>
            <a:r>
              <a:rPr lang="en-US" altLang="zh-TW" dirty="0"/>
              <a:t>)</a:t>
            </a:r>
            <a:r>
              <a:rPr lang="zh-TW" altLang="zh-TW" dirty="0"/>
              <a:t>。</a:t>
            </a:r>
            <a:r>
              <a:rPr lang="en-US" altLang="zh-TW" dirty="0" smtClean="0"/>
              <a:t> 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595701"/>
              </p:ext>
            </p:extLst>
          </p:nvPr>
        </p:nvGraphicFramePr>
        <p:xfrm>
          <a:off x="5596494" y="1519200"/>
          <a:ext cx="847714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4" name="Equation" r:id="rId3" imgW="406048" imgH="203024" progId="Equation.DSMT4">
                  <p:embed/>
                </p:oleObj>
              </mc:Choice>
              <mc:Fallback>
                <p:oleObj name="Equation" r:id="rId3" imgW="406048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6494" y="1519200"/>
                        <a:ext cx="847714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122470"/>
              </p:ext>
            </p:extLst>
          </p:nvPr>
        </p:nvGraphicFramePr>
        <p:xfrm>
          <a:off x="2987824" y="1988840"/>
          <a:ext cx="2806744" cy="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5" name="Equation" r:id="rId5" imgW="1422400" imgH="406400" progId="Equation.DSMT4">
                  <p:embed/>
                </p:oleObj>
              </mc:Choice>
              <mc:Fallback>
                <p:oleObj name="Equation" r:id="rId5" imgW="1422400" imgH="406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988840"/>
                        <a:ext cx="2806744" cy="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292252"/>
              </p:ext>
            </p:extLst>
          </p:nvPr>
        </p:nvGraphicFramePr>
        <p:xfrm>
          <a:off x="990000" y="2924944"/>
          <a:ext cx="495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6" name="Equation" r:id="rId7" imgW="241195" imgH="190417" progId="Equation.DSMT4">
                  <p:embed/>
                </p:oleObj>
              </mc:Choice>
              <mc:Fallback>
                <p:oleObj name="Equation" r:id="rId7" imgW="241195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2924944"/>
                        <a:ext cx="495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838379"/>
              </p:ext>
            </p:extLst>
          </p:nvPr>
        </p:nvGraphicFramePr>
        <p:xfrm>
          <a:off x="7524328" y="4653176"/>
          <a:ext cx="316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7" name="Equation" r:id="rId9" imgW="152334" imgH="190417" progId="Equation.DSMT4">
                  <p:embed/>
                </p:oleObj>
              </mc:Choice>
              <mc:Fallback>
                <p:oleObj name="Equation" r:id="rId9" imgW="152334" imgH="19041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28" y="4653176"/>
                        <a:ext cx="316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010074"/>
              </p:ext>
            </p:extLst>
          </p:nvPr>
        </p:nvGraphicFramePr>
        <p:xfrm>
          <a:off x="3954976" y="5032800"/>
          <a:ext cx="123404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8" name="Equation" r:id="rId11" imgW="634725" imgH="406224" progId="Equation.DSMT4">
                  <p:embed/>
                </p:oleObj>
              </mc:Choice>
              <mc:Fallback>
                <p:oleObj name="Equation" r:id="rId11" imgW="634725" imgH="4062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976" y="5032800"/>
                        <a:ext cx="123404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458706"/>
              </p:ext>
            </p:extLst>
          </p:nvPr>
        </p:nvGraphicFramePr>
        <p:xfrm>
          <a:off x="971600" y="5922000"/>
          <a:ext cx="425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9" name="Equation" r:id="rId13" imgW="203024" imgH="152268" progId="Equation.DSMT4">
                  <p:embed/>
                </p:oleObj>
              </mc:Choice>
              <mc:Fallback>
                <p:oleObj name="Equation" r:id="rId13" imgW="203024" imgH="152268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922000"/>
                        <a:ext cx="425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895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4.5  </a:t>
            </a:r>
            <a:r>
              <a:rPr lang="zh-TW" altLang="zh-TW" dirty="0"/>
              <a:t>氣體雷射之輸出光譜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每</a:t>
            </a:r>
            <a:r>
              <a:rPr lang="zh-TW" altLang="zh-TW" dirty="0"/>
              <a:t>一個在雷射管中滿足式</a:t>
            </a:r>
            <a:r>
              <a:rPr lang="en-US" altLang="zh-TW" dirty="0"/>
              <a:t> (4.5.4) </a:t>
            </a:r>
            <a:r>
              <a:rPr lang="zh-TW" altLang="zh-TW" dirty="0"/>
              <a:t>之模數稱之為共振腔模</a:t>
            </a:r>
            <a:r>
              <a:rPr lang="zh-TW" altLang="zh-TW" dirty="0" smtClean="0"/>
              <a:t>數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(cavity mode)</a:t>
            </a:r>
            <a:r>
              <a:rPr lang="zh-TW" altLang="zh-TW" dirty="0"/>
              <a:t>，由式</a:t>
            </a:r>
            <a:r>
              <a:rPr lang="en-US" altLang="zh-TW" dirty="0"/>
              <a:t> (4.5.4) </a:t>
            </a:r>
            <a:r>
              <a:rPr lang="zh-TW" altLang="zh-TW" dirty="0"/>
              <a:t>所得到之共振腔模數如圖</a:t>
            </a:r>
            <a:r>
              <a:rPr lang="en-US" altLang="zh-TW" dirty="0"/>
              <a:t>4.19(b) </a:t>
            </a:r>
            <a:endParaRPr lang="en-US" altLang="zh-TW" dirty="0" smtClean="0"/>
          </a:p>
          <a:p>
            <a:r>
              <a:rPr lang="zh-TW" altLang="zh-TW" dirty="0" smtClean="0"/>
              <a:t>所示</a:t>
            </a:r>
            <a:r>
              <a:rPr lang="zh-TW" altLang="zh-TW" dirty="0"/>
              <a:t>，延著共振軸向之模稱為軸向模 </a:t>
            </a:r>
            <a:r>
              <a:rPr lang="en-US" altLang="zh-TW" dirty="0"/>
              <a:t>(axial mode) </a:t>
            </a:r>
            <a:r>
              <a:rPr lang="zh-TW" altLang="zh-TW" dirty="0"/>
              <a:t>或縱向模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longitudinal mode)</a:t>
            </a:r>
            <a:r>
              <a:rPr lang="zh-TW" altLang="zh-TW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2714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4.5.1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都</a:t>
            </a:r>
            <a:r>
              <a:rPr lang="zh-TW" altLang="zh-TW" sz="2800" dirty="0">
                <a:solidFill>
                  <a:srgbClr val="000066"/>
                </a:solidFill>
              </a:rPr>
              <a:t>卜勒延展線寬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計算</a:t>
            </a:r>
            <a:r>
              <a:rPr lang="zh-TW" altLang="zh-TW" sz="2000" dirty="0"/>
              <a:t>波長</a:t>
            </a:r>
            <a:r>
              <a:rPr lang="en-US" altLang="zh-TW" sz="2000" dirty="0"/>
              <a:t> </a:t>
            </a:r>
            <a:r>
              <a:rPr lang="zh-TW" altLang="en-US" sz="2000" dirty="0"/>
              <a:t> </a:t>
            </a:r>
            <a:r>
              <a:rPr lang="zh-TW" altLang="en-US" sz="2000" dirty="0" smtClean="0"/>
              <a:t>                     </a:t>
            </a:r>
            <a:r>
              <a:rPr lang="zh-TW" altLang="zh-TW" sz="2000" dirty="0" smtClean="0"/>
              <a:t>之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雷射都卜勒延展線寬</a:t>
            </a:r>
            <a:r>
              <a:rPr lang="zh-TW" altLang="zh-TW" sz="2000" dirty="0" smtClean="0"/>
              <a:t>之</a:t>
            </a:r>
            <a:r>
              <a:rPr lang="en-US" altLang="zh-TW" sz="2000" dirty="0" smtClean="0"/>
              <a:t>       </a:t>
            </a:r>
            <a:r>
              <a:rPr lang="zh-TW" altLang="zh-TW" sz="2000" dirty="0"/>
              <a:t>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( </a:t>
            </a:r>
            <a:r>
              <a:rPr lang="zh-TW" altLang="zh-TW" sz="2000" dirty="0"/>
              <a:t>頻</a:t>
            </a:r>
            <a:r>
              <a:rPr lang="zh-TW" altLang="zh-TW" sz="2000" dirty="0" smtClean="0"/>
              <a:t>譜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頭尾 </a:t>
            </a:r>
            <a:r>
              <a:rPr lang="en-US" altLang="zh-TW" sz="2000" dirty="0"/>
              <a:t>)</a:t>
            </a:r>
            <a:r>
              <a:rPr lang="zh-TW" altLang="zh-TW" sz="2000" dirty="0"/>
              <a:t>。假設氣體放電溫度約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</a:t>
            </a:r>
            <a:r>
              <a:rPr lang="zh-TW" altLang="zh-TW" sz="2000" dirty="0"/>
              <a:t>，</a:t>
            </a:r>
            <a:r>
              <a:rPr lang="en-US" altLang="zh-TW" sz="2000" dirty="0"/>
              <a:t>Ne</a:t>
            </a:r>
            <a:r>
              <a:rPr lang="zh-TW" altLang="zh-TW" sz="2000" dirty="0"/>
              <a:t>原子質量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，雷射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管</a:t>
            </a:r>
            <a:r>
              <a:rPr lang="zh-TW" altLang="zh-TW" sz="2000" dirty="0"/>
              <a:t>長度</a:t>
            </a:r>
            <a:r>
              <a:rPr lang="en-US" altLang="zh-TW" sz="2000" dirty="0"/>
              <a:t>40 cm</a:t>
            </a:r>
            <a:r>
              <a:rPr lang="zh-TW" altLang="zh-TW" sz="2000" dirty="0"/>
              <a:t>，則輸出之波長頻譜線寬為何？中心波長之模數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為何</a:t>
            </a:r>
            <a:r>
              <a:rPr lang="zh-TW" altLang="zh-TW" sz="2000" dirty="0"/>
              <a:t>？</a:t>
            </a:r>
            <a:r>
              <a:rPr lang="zh-TW" altLang="zh-TW" sz="2000" dirty="0" smtClean="0"/>
              <a:t>兩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連續</a:t>
            </a:r>
            <a:r>
              <a:rPr lang="zh-TW" altLang="zh-TW" sz="2000" dirty="0"/>
              <a:t>模態之寬度為何？以及你認為在光增益曲線中有多少模態存在線寬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中</a:t>
            </a:r>
            <a:r>
              <a:rPr lang="zh-TW" altLang="zh-TW" sz="2000" dirty="0"/>
              <a:t>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根據都卜勒效應描述任意移動之氣體原子說法，由氣體雷射所輻射</a:t>
            </a:r>
            <a:r>
              <a:rPr lang="zh-TW" altLang="zh-TW" sz="2000" dirty="0" smtClean="0"/>
              <a:t>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雷射</a:t>
            </a:r>
            <a:r>
              <a:rPr lang="zh-TW" altLang="zh-TW" sz="2000" dirty="0"/>
              <a:t>光為一以中心頻率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之</a:t>
            </a:r>
            <a:r>
              <a:rPr lang="zh-TW" altLang="zh-TW" sz="2000" dirty="0"/>
              <a:t>延展頻譜。中心頻率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即</a:t>
            </a:r>
            <a:r>
              <a:rPr lang="zh-TW" altLang="zh-TW" sz="2000" dirty="0"/>
              <a:t>為源頻率，較高</a:t>
            </a:r>
            <a:r>
              <a:rPr lang="zh-TW" altLang="zh-TW" sz="2000" dirty="0" smtClean="0"/>
              <a:t>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探測</a:t>
            </a:r>
            <a:r>
              <a:rPr lang="zh-TW" altLang="zh-TW" sz="2000" dirty="0"/>
              <a:t>頻率為輻射之發射方向朝觀察者方向，而較低之探測頻率則為遠離</a:t>
            </a:r>
            <a:r>
              <a:rPr lang="zh-TW" altLang="zh-TW" sz="2000" dirty="0" smtClean="0"/>
              <a:t>觀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察</a:t>
            </a:r>
            <a:r>
              <a:rPr lang="zh-TW" altLang="zh-TW" sz="2000" dirty="0"/>
              <a:t>者方向。我們先利用兩種方法計算頻率寬度，一為估算，而另一個則</a:t>
            </a:r>
            <a:r>
              <a:rPr lang="zh-TW" altLang="zh-TW" sz="2000" dirty="0" smtClean="0"/>
              <a:t>較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zh-TW" altLang="zh-TW" sz="2000" dirty="0"/>
              <a:t>精確。假設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延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方向</a:t>
            </a:r>
            <a:r>
              <a:rPr lang="zh-TW" altLang="zh-TW" sz="2000" dirty="0"/>
              <a:t>之均方根速度，我們直覺地猜測高斯輸出</a:t>
            </a:r>
            <a:r>
              <a:rPr lang="zh-TW" altLang="zh-TW" sz="2000" dirty="0" smtClean="0"/>
              <a:t>頻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譜</a:t>
            </a:r>
            <a:r>
              <a:rPr lang="zh-TW" altLang="zh-TW" sz="2000" dirty="0"/>
              <a:t>之</a:t>
            </a:r>
            <a:r>
              <a:rPr lang="en-US" altLang="zh-TW" sz="2000" dirty="0" err="1"/>
              <a:t>rms</a:t>
            </a:r>
            <a:r>
              <a:rPr lang="zh-TW" altLang="zh-TW" sz="2000" dirty="0"/>
              <a:t>間距頻寬為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且</a:t>
            </a:r>
            <a:r>
              <a:rPr lang="zh-TW" altLang="zh-TW" sz="2000" dirty="0"/>
              <a:t>可表示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15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 (</a:t>
            </a:r>
            <a:r>
              <a:rPr lang="en-US" altLang="zh-TW" sz="2000" dirty="0"/>
              <a:t>4.5.5)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659187"/>
              </p:ext>
            </p:extLst>
          </p:nvPr>
        </p:nvGraphicFramePr>
        <p:xfrm>
          <a:off x="1962000" y="1124784"/>
          <a:ext cx="14877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4" name="Equation" r:id="rId3" imgW="825500" imgH="190500" progId="Equation.DSMT4">
                  <p:embed/>
                </p:oleObj>
              </mc:Choice>
              <mc:Fallback>
                <p:oleObj name="Equation" r:id="rId3" imgW="8255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000" y="1124784"/>
                        <a:ext cx="14877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898943"/>
              </p:ext>
            </p:extLst>
          </p:nvPr>
        </p:nvGraphicFramePr>
        <p:xfrm>
          <a:off x="6912000" y="1134000"/>
          <a:ext cx="450946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5" name="Equation" r:id="rId5" imgW="266353" imgH="177569" progId="Equation.DSMT4">
                  <p:embed/>
                </p:oleObj>
              </mc:Choice>
              <mc:Fallback>
                <p:oleObj name="Equation" r:id="rId5" imgW="266353" imgH="17756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2000" y="1134000"/>
                        <a:ext cx="450946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071397"/>
              </p:ext>
            </p:extLst>
          </p:nvPr>
        </p:nvGraphicFramePr>
        <p:xfrm>
          <a:off x="7577999" y="1134000"/>
          <a:ext cx="434842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6" name="Equation" r:id="rId7" imgW="253670" imgH="177569" progId="Equation.DSMT4">
                  <p:embed/>
                </p:oleObj>
              </mc:Choice>
              <mc:Fallback>
                <p:oleObj name="Equation" r:id="rId7" imgW="253670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7999" y="1134000"/>
                        <a:ext cx="434842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430946"/>
              </p:ext>
            </p:extLst>
          </p:nvPr>
        </p:nvGraphicFramePr>
        <p:xfrm>
          <a:off x="3867166" y="1484784"/>
          <a:ext cx="77684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7" name="Equation" r:id="rId9" imgW="393359" imgH="177646" progId="Equation.DSMT4">
                  <p:embed/>
                </p:oleObj>
              </mc:Choice>
              <mc:Fallback>
                <p:oleObj name="Equation" r:id="rId9" imgW="393359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66" y="1484784"/>
                        <a:ext cx="77684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26301"/>
              </p:ext>
            </p:extLst>
          </p:nvPr>
        </p:nvGraphicFramePr>
        <p:xfrm>
          <a:off x="6372199" y="1412776"/>
          <a:ext cx="151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8" name="Equation" r:id="rId11" imgW="799753" imgH="215806" progId="Equation.DSMT4">
                  <p:embed/>
                </p:oleObj>
              </mc:Choice>
              <mc:Fallback>
                <p:oleObj name="Equation" r:id="rId11" imgW="799753" imgH="21580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199" y="1412776"/>
                        <a:ext cx="151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671206"/>
              </p:ext>
            </p:extLst>
          </p:nvPr>
        </p:nvGraphicFramePr>
        <p:xfrm>
          <a:off x="7182000" y="18900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9" name="Equation" r:id="rId13" imgW="190417" imgH="152334" progId="Equation.DSMT4">
                  <p:embed/>
                </p:oleObj>
              </mc:Choice>
              <mc:Fallback>
                <p:oleObj name="Equation" r:id="rId13" imgW="190417" imgH="152334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2000" y="18900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232968"/>
              </p:ext>
            </p:extLst>
          </p:nvPr>
        </p:nvGraphicFramePr>
        <p:xfrm>
          <a:off x="378000" y="2538000"/>
          <a:ext cx="70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0" name="Equation" r:id="rId15" imgW="368300" imgH="190500" progId="Equation.DSMT4">
                  <p:embed/>
                </p:oleObj>
              </mc:Choice>
              <mc:Fallback>
                <p:oleObj name="Equation" r:id="rId15" imgW="368300" imgH="1905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000" y="2538000"/>
                        <a:ext cx="70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751728"/>
              </p:ext>
            </p:extLst>
          </p:nvPr>
        </p:nvGraphicFramePr>
        <p:xfrm>
          <a:off x="2987824" y="3645064"/>
          <a:ext cx="372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1" name="Equation" r:id="rId17" imgW="215713" imgH="190335" progId="Equation.DSMT4">
                  <p:embed/>
                </p:oleObj>
              </mc:Choice>
              <mc:Fallback>
                <p:oleObj name="Equation" r:id="rId17" imgW="215713" imgH="190335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645064"/>
                        <a:ext cx="372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738327"/>
              </p:ext>
            </p:extLst>
          </p:nvPr>
        </p:nvGraphicFramePr>
        <p:xfrm>
          <a:off x="5927592" y="3645024"/>
          <a:ext cx="372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2" name="Equation" r:id="rId19" imgW="215713" imgH="190335" progId="Equation.DSMT4">
                  <p:embed/>
                </p:oleObj>
              </mc:Choice>
              <mc:Fallback>
                <p:oleObj name="Equation" r:id="rId19" imgW="215713" imgH="19033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7592" y="3645024"/>
                        <a:ext cx="372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448616"/>
              </p:ext>
            </p:extLst>
          </p:nvPr>
        </p:nvGraphicFramePr>
        <p:xfrm>
          <a:off x="1980000" y="4752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3" name="Equation" r:id="rId20" imgW="215713" imgH="190335" progId="Equation.DSMT4">
                  <p:embed/>
                </p:oleObj>
              </mc:Choice>
              <mc:Fallback>
                <p:oleObj name="Equation" r:id="rId20" imgW="215713" imgH="190335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000" y="4752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270075"/>
              </p:ext>
            </p:extLst>
          </p:nvPr>
        </p:nvGraphicFramePr>
        <p:xfrm>
          <a:off x="2826000" y="482400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4" name="Equation" r:id="rId22" imgW="164957" imgH="152268" progId="Equation.DSMT4">
                  <p:embed/>
                </p:oleObj>
              </mc:Choice>
              <mc:Fallback>
                <p:oleObj name="Equation" r:id="rId22" imgW="164957" imgH="152268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6000" y="482400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605957"/>
              </p:ext>
            </p:extLst>
          </p:nvPr>
        </p:nvGraphicFramePr>
        <p:xfrm>
          <a:off x="2627784" y="5112000"/>
          <a:ext cx="72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5" name="Equation" r:id="rId24" imgW="380835" imgH="190417" progId="Equation.DSMT4">
                  <p:embed/>
                </p:oleObj>
              </mc:Choice>
              <mc:Fallback>
                <p:oleObj name="Equation" r:id="rId24" imgW="380835" imgH="190417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5112000"/>
                        <a:ext cx="72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731102"/>
              </p:ext>
            </p:extLst>
          </p:nvPr>
        </p:nvGraphicFramePr>
        <p:xfrm>
          <a:off x="2483768" y="5517232"/>
          <a:ext cx="408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86" name="Equation" r:id="rId26" imgW="2108200" imgH="368300" progId="Equation.DSMT4">
                  <p:embed/>
                </p:oleObj>
              </mc:Choice>
              <mc:Fallback>
                <p:oleObj name="Equation" r:id="rId26" imgW="2108200" imgH="3683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5517232"/>
                        <a:ext cx="408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764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4.5.1   </a:t>
            </a:r>
            <a:r>
              <a:rPr lang="zh-TW" altLang="zh-TW" sz="2800" dirty="0">
                <a:solidFill>
                  <a:srgbClr val="000066"/>
                </a:solidFill>
              </a:rPr>
              <a:t>都卜勒延展線</a:t>
            </a:r>
            <a:r>
              <a:rPr lang="zh-TW" altLang="zh-TW" sz="2800" dirty="0" smtClean="0">
                <a:solidFill>
                  <a:srgbClr val="000066"/>
                </a:solidFill>
              </a:rPr>
              <a:t>寬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我們必須</a:t>
            </a:r>
            <a:r>
              <a:rPr lang="zh-TW" altLang="zh-TW" sz="2000" dirty="0"/>
              <a:t>知道在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方向</a:t>
            </a:r>
            <a:r>
              <a:rPr lang="zh-TW" altLang="zh-TW" sz="2000" dirty="0"/>
              <a:t>上</a:t>
            </a:r>
            <a:r>
              <a:rPr lang="en-US" altLang="zh-TW" sz="2000" dirty="0" err="1"/>
              <a:t>rms</a:t>
            </a:r>
            <a:r>
              <a:rPr lang="zh-TW" altLang="zh-TW" sz="2000" dirty="0" smtClean="0"/>
              <a:t>速度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，這可由動態分子理論</a:t>
            </a:r>
            <a:r>
              <a:rPr lang="en-US" altLang="zh-TW" sz="2000" dirty="0"/>
              <a:t>  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原子質量來得知。就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雷射而言，雷射之輸出為</a:t>
            </a:r>
            <a:r>
              <a:rPr lang="en-US" altLang="zh-TW" sz="2000" dirty="0"/>
              <a:t>Ne</a:t>
            </a:r>
            <a:r>
              <a:rPr lang="zh-TW" altLang="zh-TW" sz="2000" dirty="0" smtClean="0"/>
              <a:t>原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子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因此</a:t>
            </a:r>
            <a:r>
              <a:rPr lang="en-US" altLang="zh-TW" sz="2000" dirty="0" smtClean="0"/>
              <a:t>                                                                 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所以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中心頻率為</a:t>
            </a:r>
          </a:p>
          <a:p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err="1"/>
              <a:t>rms</a:t>
            </a:r>
            <a:r>
              <a:rPr lang="zh-TW" altLang="zh-TW" sz="2000" dirty="0"/>
              <a:t>頻率線寬可約估為</a:t>
            </a:r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輸出頻譜的</a:t>
            </a:r>
            <a:r>
              <a:rPr lang="en-US" altLang="zh-TW" sz="2000" dirty="0"/>
              <a:t>FWHM</a:t>
            </a:r>
            <a:r>
              <a:rPr lang="zh-TW" altLang="zh-TW" sz="2000" dirty="0" smtClean="0"/>
              <a:t>寬度</a:t>
            </a:r>
            <a:r>
              <a:rPr lang="en-US" altLang="zh-TW" sz="2000" dirty="0" smtClean="0"/>
              <a:t>           </a:t>
            </a:r>
            <a:r>
              <a:rPr lang="zh-TW" altLang="zh-TW" sz="2000" dirty="0"/>
              <a:t>由式 </a:t>
            </a:r>
            <a:r>
              <a:rPr lang="en-US" altLang="zh-TW" sz="2000" dirty="0"/>
              <a:t>(4.5.3) </a:t>
            </a:r>
            <a:r>
              <a:rPr lang="zh-TW" altLang="zh-TW" sz="2000" dirty="0"/>
              <a:t>可得出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它比式 </a:t>
            </a:r>
            <a:r>
              <a:rPr lang="en-US" altLang="zh-TW" sz="2000" dirty="0"/>
              <a:t>(4.5.5) </a:t>
            </a:r>
            <a:r>
              <a:rPr lang="zh-TW" altLang="zh-TW" sz="2000" dirty="0"/>
              <a:t>所估值更寬約</a:t>
            </a:r>
            <a:r>
              <a:rPr lang="en-US" altLang="zh-TW" sz="2000" dirty="0"/>
              <a:t>18%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398607"/>
              </p:ext>
            </p:extLst>
          </p:nvPr>
        </p:nvGraphicFramePr>
        <p:xfrm>
          <a:off x="2699792" y="1152000"/>
          <a:ext cx="325125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37" name="Equation" r:id="rId3" imgW="164957" imgH="152268" progId="Equation.DSMT4">
                  <p:embed/>
                </p:oleObj>
              </mc:Choice>
              <mc:Fallback>
                <p:oleObj name="Equation" r:id="rId3" imgW="164957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152000"/>
                        <a:ext cx="325125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018958"/>
              </p:ext>
            </p:extLst>
          </p:nvPr>
        </p:nvGraphicFramePr>
        <p:xfrm>
          <a:off x="4662048" y="10980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38" name="Equation" r:id="rId5" imgW="177646" imgH="190335" progId="Equation.DSMT4">
                  <p:embed/>
                </p:oleObj>
              </mc:Choice>
              <mc:Fallback>
                <p:oleObj name="Equation" r:id="rId5" imgW="177646" imgH="19033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048" y="10980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498182"/>
              </p:ext>
            </p:extLst>
          </p:nvPr>
        </p:nvGraphicFramePr>
        <p:xfrm>
          <a:off x="7480800" y="1052513"/>
          <a:ext cx="9604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39" name="Equation" r:id="rId7" imgW="507960" imgH="228600" progId="Equation.DSMT4">
                  <p:embed/>
                </p:oleObj>
              </mc:Choice>
              <mc:Fallback>
                <p:oleObj name="Equation" r:id="rId7" imgW="50796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0800" y="1052513"/>
                        <a:ext cx="96043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043233"/>
              </p:ext>
            </p:extLst>
          </p:nvPr>
        </p:nvGraphicFramePr>
        <p:xfrm>
          <a:off x="395536" y="1386000"/>
          <a:ext cx="66070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0" name="Equation" r:id="rId9" imgW="330120" imgH="215640" progId="Equation.DSMT4">
                  <p:embed/>
                </p:oleObj>
              </mc:Choice>
              <mc:Fallback>
                <p:oleObj name="Equation" r:id="rId9" imgW="3301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5536" y="1386000"/>
                        <a:ext cx="660706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056070"/>
              </p:ext>
            </p:extLst>
          </p:nvPr>
        </p:nvGraphicFramePr>
        <p:xfrm>
          <a:off x="1763687" y="1466775"/>
          <a:ext cx="43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1" name="Equation" r:id="rId11" imgW="228402" imgH="177646" progId="Equation.DSMT4">
                  <p:embed/>
                </p:oleObj>
              </mc:Choice>
              <mc:Fallback>
                <p:oleObj name="Equation" r:id="rId11" imgW="228402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7" y="1466775"/>
                        <a:ext cx="43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505558"/>
              </p:ext>
            </p:extLst>
          </p:nvPr>
        </p:nvGraphicFramePr>
        <p:xfrm>
          <a:off x="1475656" y="1772816"/>
          <a:ext cx="5991652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2" name="Equation" r:id="rId13" imgW="3314700" imgH="215900" progId="Equation.DSMT4">
                  <p:embed/>
                </p:oleObj>
              </mc:Choice>
              <mc:Fallback>
                <p:oleObj name="Equation" r:id="rId13" imgW="3314700" imgH="2159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772816"/>
                        <a:ext cx="5991652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000459"/>
              </p:ext>
            </p:extLst>
          </p:nvPr>
        </p:nvGraphicFramePr>
        <p:xfrm>
          <a:off x="1259632" y="2168904"/>
          <a:ext cx="674921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3" name="Equation" r:id="rId15" imgW="3733800" imgH="215900" progId="Equation.DSMT4">
                  <p:embed/>
                </p:oleObj>
              </mc:Choice>
              <mc:Fallback>
                <p:oleObj name="Equation" r:id="rId15" imgW="3733800" imgH="2159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168904"/>
                        <a:ext cx="674921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763289"/>
              </p:ext>
            </p:extLst>
          </p:nvPr>
        </p:nvGraphicFramePr>
        <p:xfrm>
          <a:off x="1979712" y="2934000"/>
          <a:ext cx="556121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4" name="Equation" r:id="rId17" imgW="3073400" imgH="215900" progId="Equation.DSMT4">
                  <p:embed/>
                </p:oleObj>
              </mc:Choice>
              <mc:Fallback>
                <p:oleObj name="Equation" r:id="rId17" imgW="3073400" imgH="2159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934000"/>
                        <a:ext cx="556121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686089"/>
              </p:ext>
            </p:extLst>
          </p:nvPr>
        </p:nvGraphicFramePr>
        <p:xfrm>
          <a:off x="1835696" y="3789039"/>
          <a:ext cx="626926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5" name="Equation" r:id="rId19" imgW="3403600" imgH="393700" progId="Equation.DSMT4">
                  <p:embed/>
                </p:oleObj>
              </mc:Choice>
              <mc:Fallback>
                <p:oleObj name="Equation" r:id="rId19" imgW="3403600" imgH="3937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789039"/>
                        <a:ext cx="6269268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409974"/>
              </p:ext>
            </p:extLst>
          </p:nvPr>
        </p:nvGraphicFramePr>
        <p:xfrm>
          <a:off x="3059832" y="4590000"/>
          <a:ext cx="72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6" name="Equation" r:id="rId21" imgW="380835" imgH="190417" progId="Equation.DSMT4">
                  <p:embed/>
                </p:oleObj>
              </mc:Choice>
              <mc:Fallback>
                <p:oleObj name="Equation" r:id="rId21" imgW="380835" imgH="190417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590000"/>
                        <a:ext cx="72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28284"/>
              </p:ext>
            </p:extLst>
          </p:nvPr>
        </p:nvGraphicFramePr>
        <p:xfrm>
          <a:off x="1165507" y="4968000"/>
          <a:ext cx="7150909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7" name="Equation" r:id="rId23" imgW="4165600" imgH="419100" progId="Equation.DSMT4">
                  <p:embed/>
                </p:oleObj>
              </mc:Choice>
              <mc:Fallback>
                <p:oleObj name="Equation" r:id="rId23" imgW="4165600" imgH="4191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507" y="4968000"/>
                        <a:ext cx="7150909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90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4.5.1   </a:t>
            </a:r>
            <a:r>
              <a:rPr lang="zh-TW" altLang="zh-TW" sz="2800" dirty="0">
                <a:solidFill>
                  <a:srgbClr val="000066"/>
                </a:solidFill>
              </a:rPr>
              <a:t>都卜勒延展線寬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要得到</a:t>
            </a:r>
            <a:r>
              <a:rPr lang="en-US" altLang="zh-TW" sz="2000" dirty="0"/>
              <a:t>FWHM</a:t>
            </a:r>
            <a:r>
              <a:rPr lang="zh-TW" altLang="zh-TW" sz="2000" dirty="0"/>
              <a:t>波長</a:t>
            </a:r>
            <a:r>
              <a:rPr lang="zh-TW" altLang="zh-TW" sz="2000" dirty="0" smtClean="0"/>
              <a:t>寬度</a:t>
            </a:r>
            <a:r>
              <a:rPr lang="en-US" altLang="zh-TW" sz="2000" dirty="0" smtClean="0"/>
              <a:t>        </a:t>
            </a:r>
            <a:r>
              <a:rPr lang="zh-TW" altLang="zh-TW" sz="2000" dirty="0"/>
              <a:t>，對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做微分</a:t>
            </a:r>
            <a:endParaRPr lang="en-US" altLang="zh-TW" sz="2000" dirty="0" smtClean="0"/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        (</a:t>
            </a:r>
            <a:r>
              <a:rPr lang="en-US" altLang="zh-TW" sz="2000" dirty="0"/>
              <a:t>4.5.6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1000"/>
              </a:lnSpc>
            </a:pPr>
            <a:endParaRPr lang="zh-TW" altLang="zh-TW" sz="2000" dirty="0"/>
          </a:p>
          <a:p>
            <a:r>
              <a:rPr lang="zh-TW" altLang="zh-TW" sz="2000" dirty="0"/>
              <a:t>因此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r>
              <a:rPr lang="zh-TW" altLang="zh-TW" sz="2000" dirty="0"/>
              <a:t>或</a:t>
            </a:r>
            <a:r>
              <a:rPr lang="en-US" altLang="zh-TW" sz="2000" dirty="0"/>
              <a:t>	 </a:t>
            </a:r>
            <a:r>
              <a:rPr lang="zh-TW" altLang="zh-TW" sz="2000" dirty="0"/>
              <a:t>　</a:t>
            </a:r>
            <a:r>
              <a:rPr lang="en-US" altLang="zh-TW" sz="2000" dirty="0" smtClean="0"/>
              <a:t>                                                   </a:t>
            </a:r>
            <a:r>
              <a:rPr lang="zh-TW" altLang="zh-TW" sz="2000" dirty="0" smtClean="0"/>
              <a:t>或</a:t>
            </a:r>
            <a:r>
              <a:rPr lang="zh-TW" altLang="zh-TW" sz="2000" dirty="0"/>
              <a:t>　</a:t>
            </a:r>
            <a:r>
              <a:rPr lang="en-US" altLang="zh-TW" sz="2000" dirty="0"/>
              <a:t>2.02 pm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這個寬度為頻譜之半高點寬度，</a:t>
            </a:r>
            <a:r>
              <a:rPr lang="en-US" altLang="zh-TW" sz="2000" dirty="0" err="1"/>
              <a:t>rms</a:t>
            </a:r>
            <a:r>
              <a:rPr lang="zh-TW" altLang="zh-TW" sz="2000" dirty="0"/>
              <a:t>線寬約為</a:t>
            </a:r>
            <a:r>
              <a:rPr lang="en-US" altLang="zh-TW" sz="2000" dirty="0"/>
              <a:t>0.0017 nm</a:t>
            </a:r>
            <a:r>
              <a:rPr lang="zh-TW" altLang="zh-TW" sz="2000" dirty="0"/>
              <a:t>。在共振腔</a:t>
            </a:r>
            <a:r>
              <a:rPr lang="zh-TW" altLang="zh-TW" sz="2000" dirty="0" smtClean="0"/>
              <a:t>中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每</a:t>
            </a:r>
            <a:r>
              <a:rPr lang="zh-TW" altLang="zh-TW" sz="2000" dirty="0"/>
              <a:t>個模滿足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且因為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乘上</a:t>
            </a:r>
            <a:r>
              <a:rPr lang="zh-TW" altLang="zh-TW" sz="2000" dirty="0"/>
              <a:t>某一整數，所以較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為大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，</a:t>
            </a:r>
            <a:r>
              <a:rPr lang="zh-TW" altLang="zh-TW" sz="2000" dirty="0"/>
              <a:t>模數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必須非常大，對於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其相對應之模</a:t>
            </a:r>
            <a:r>
              <a:rPr lang="zh-TW" altLang="zh-TW" sz="2000" dirty="0" smtClean="0"/>
              <a:t>數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因此精確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必須</a:t>
            </a:r>
            <a:r>
              <a:rPr lang="zh-TW" altLang="zh-TW" sz="2000" dirty="0"/>
              <a:t>非常接近整數值，亦即</a:t>
            </a:r>
            <a:r>
              <a:rPr lang="en-US" altLang="zh-TW" sz="2000" dirty="0"/>
              <a:t>1,264,222</a:t>
            </a:r>
            <a:r>
              <a:rPr lang="zh-TW" altLang="zh-TW" sz="2000" dirty="0"/>
              <a:t>或</a:t>
            </a:r>
            <a:r>
              <a:rPr lang="en-US" altLang="zh-TW" sz="2000" dirty="0"/>
              <a:t>1,264,223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兩連續模 </a:t>
            </a:r>
            <a:r>
              <a:rPr lang="en-US" altLang="zh-TW" sz="2000" dirty="0"/>
              <a:t>(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及</a:t>
            </a:r>
            <a:r>
              <a:rPr lang="en-US" altLang="zh-TW" sz="2000" dirty="0" smtClean="0"/>
              <a:t>           </a:t>
            </a:r>
            <a:r>
              <a:rPr lang="en-US" altLang="zh-TW" sz="2000" dirty="0"/>
              <a:t>) </a:t>
            </a:r>
            <a:r>
              <a:rPr lang="zh-TW" altLang="zh-TW" sz="2000" dirty="0"/>
              <a:t>之間距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或</a:t>
            </a:r>
            <a:r>
              <a:rPr lang="en-US" altLang="zh-TW" sz="2000" dirty="0" smtClean="0"/>
              <a:t>                                                                                                                 (</a:t>
            </a:r>
            <a:r>
              <a:rPr lang="en-US" altLang="zh-TW" sz="2000" dirty="0"/>
              <a:t>4.5.7)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717476"/>
              </p:ext>
            </p:extLst>
          </p:nvPr>
        </p:nvGraphicFramePr>
        <p:xfrm>
          <a:off x="3059832" y="1124784"/>
          <a:ext cx="5985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1" name="Equation" r:id="rId3" imgW="330057" imgH="190417" progId="Equation.DSMT4">
                  <p:embed/>
                </p:oleObj>
              </mc:Choice>
              <mc:Fallback>
                <p:oleObj name="Equation" r:id="rId3" imgW="330057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124784"/>
                        <a:ext cx="5985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494022"/>
              </p:ext>
            </p:extLst>
          </p:nvPr>
        </p:nvGraphicFramePr>
        <p:xfrm>
          <a:off x="4057200" y="1124744"/>
          <a:ext cx="954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2" name="Equation" r:id="rId5" imgW="507780" imgH="177723" progId="Equation.DSMT4">
                  <p:embed/>
                </p:oleObj>
              </mc:Choice>
              <mc:Fallback>
                <p:oleObj name="Equation" r:id="rId5" imgW="507780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200" y="1124744"/>
                        <a:ext cx="954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681172"/>
              </p:ext>
            </p:extLst>
          </p:nvPr>
        </p:nvGraphicFramePr>
        <p:xfrm>
          <a:off x="3486921" y="1520856"/>
          <a:ext cx="156342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3" name="Equation" r:id="rId7" imgW="901309" imgH="330057" progId="Equation.DSMT4">
                  <p:embed/>
                </p:oleObj>
              </mc:Choice>
              <mc:Fallback>
                <p:oleObj name="Equation" r:id="rId7" imgW="901309" imgH="33005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921" y="1520856"/>
                        <a:ext cx="1563429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103343"/>
              </p:ext>
            </p:extLst>
          </p:nvPr>
        </p:nvGraphicFramePr>
        <p:xfrm>
          <a:off x="1259632" y="2204864"/>
          <a:ext cx="666313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4" name="Equation" r:id="rId9" imgW="3683000" imgH="215900" progId="Equation.DSMT4">
                  <p:embed/>
                </p:oleObj>
              </mc:Choice>
              <mc:Fallback>
                <p:oleObj name="Equation" r:id="rId9" imgW="3683000" imgH="215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04864"/>
                        <a:ext cx="666313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100263"/>
              </p:ext>
            </p:extLst>
          </p:nvPr>
        </p:nvGraphicFramePr>
        <p:xfrm>
          <a:off x="2411760" y="2592000"/>
          <a:ext cx="206608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5" name="Equation" r:id="rId11" imgW="1143000" imgH="215900" progId="Equation.DSMT4">
                  <p:embed/>
                </p:oleObj>
              </mc:Choice>
              <mc:Fallback>
                <p:oleObj name="Equation" r:id="rId11" imgW="1143000" imgH="2159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592000"/>
                        <a:ext cx="206608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398119"/>
              </p:ext>
            </p:extLst>
          </p:nvPr>
        </p:nvGraphicFramePr>
        <p:xfrm>
          <a:off x="1728000" y="3429000"/>
          <a:ext cx="1368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6" name="Equation" r:id="rId13" imgW="723272" imgH="177646" progId="Equation.DSMT4">
                  <p:embed/>
                </p:oleObj>
              </mc:Choice>
              <mc:Fallback>
                <p:oleObj name="Equation" r:id="rId13" imgW="723272" imgH="17764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8000" y="3429000"/>
                        <a:ext cx="1368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722623"/>
              </p:ext>
            </p:extLst>
          </p:nvPr>
        </p:nvGraphicFramePr>
        <p:xfrm>
          <a:off x="3851960" y="3420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7" name="Equation" r:id="rId15" imgW="177492" imgH="177492" progId="Equation.DSMT4">
                  <p:embed/>
                </p:oleObj>
              </mc:Choice>
              <mc:Fallback>
                <p:oleObj name="Equation" r:id="rId15" imgW="177492" imgH="17749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60" y="3420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814312"/>
              </p:ext>
            </p:extLst>
          </p:nvPr>
        </p:nvGraphicFramePr>
        <p:xfrm>
          <a:off x="4417131" y="3356992"/>
          <a:ext cx="946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8" name="Equation" r:id="rId17" imgW="520474" imgH="215806" progId="Equation.DSMT4">
                  <p:embed/>
                </p:oleObj>
              </mc:Choice>
              <mc:Fallback>
                <p:oleObj name="Equation" r:id="rId17" imgW="520474" imgH="215806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7131" y="3356992"/>
                        <a:ext cx="946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138141"/>
              </p:ext>
            </p:extLst>
          </p:nvPr>
        </p:nvGraphicFramePr>
        <p:xfrm>
          <a:off x="7884368" y="3456000"/>
          <a:ext cx="306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9" name="Equation" r:id="rId19" imgW="177492" imgH="177492" progId="Equation.DSMT4">
                  <p:embed/>
                </p:oleObj>
              </mc:Choice>
              <mc:Fallback>
                <p:oleObj name="Equation" r:id="rId19" imgW="177492" imgH="17749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3456000"/>
                        <a:ext cx="306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526517"/>
              </p:ext>
            </p:extLst>
          </p:nvPr>
        </p:nvGraphicFramePr>
        <p:xfrm>
          <a:off x="1224000" y="3834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0" name="Equation" r:id="rId21" imgW="164957" imgH="152268" progId="Equation.DSMT4">
                  <p:embed/>
                </p:oleObj>
              </mc:Choice>
              <mc:Fallback>
                <p:oleObj name="Equation" r:id="rId21" imgW="164957" imgH="152268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000" y="3834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414098"/>
              </p:ext>
            </p:extLst>
          </p:nvPr>
        </p:nvGraphicFramePr>
        <p:xfrm>
          <a:off x="3628800" y="3794400"/>
          <a:ext cx="17955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1" name="Equation" r:id="rId23" imgW="1002865" imgH="190417" progId="Equation.DSMT4">
                  <p:embed/>
                </p:oleObj>
              </mc:Choice>
              <mc:Fallback>
                <p:oleObj name="Equation" r:id="rId23" imgW="1002865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800" y="3794400"/>
                        <a:ext cx="17955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421528"/>
              </p:ext>
            </p:extLst>
          </p:nvPr>
        </p:nvGraphicFramePr>
        <p:xfrm>
          <a:off x="7434368" y="37620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2" name="Equation" r:id="rId25" imgW="241195" imgH="190417" progId="Equation.DSMT4">
                  <p:embed/>
                </p:oleObj>
              </mc:Choice>
              <mc:Fallback>
                <p:oleObj name="Equation" r:id="rId25" imgW="241195" imgH="190417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4368" y="37620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505034"/>
              </p:ext>
            </p:extLst>
          </p:nvPr>
        </p:nvGraphicFramePr>
        <p:xfrm>
          <a:off x="2051720" y="4113120"/>
          <a:ext cx="532017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3" name="Equation" r:id="rId27" imgW="2946400" imgH="215900" progId="Equation.DSMT4">
                  <p:embed/>
                </p:oleObj>
              </mc:Choice>
              <mc:Fallback>
                <p:oleObj name="Equation" r:id="rId27" imgW="2946400" imgH="2159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113120"/>
                        <a:ext cx="532017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522977"/>
              </p:ext>
            </p:extLst>
          </p:nvPr>
        </p:nvGraphicFramePr>
        <p:xfrm>
          <a:off x="1475656" y="45360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4" name="Equation" r:id="rId29" imgW="241195" imgH="190417" progId="Equation.DSMT4">
                  <p:embed/>
                </p:oleObj>
              </mc:Choice>
              <mc:Fallback>
                <p:oleObj name="Equation" r:id="rId29" imgW="241195" imgH="190417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5360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447571"/>
              </p:ext>
            </p:extLst>
          </p:nvPr>
        </p:nvGraphicFramePr>
        <p:xfrm>
          <a:off x="2124000" y="4968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5" name="Equation" r:id="rId30" imgW="164957" imgH="152268" progId="Equation.DSMT4">
                  <p:embed/>
                </p:oleObj>
              </mc:Choice>
              <mc:Fallback>
                <p:oleObj name="Equation" r:id="rId30" imgW="164957" imgH="152268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00" y="4968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34140"/>
              </p:ext>
            </p:extLst>
          </p:nvPr>
        </p:nvGraphicFramePr>
        <p:xfrm>
          <a:off x="2664000" y="4924800"/>
          <a:ext cx="66315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6" name="Equation" r:id="rId32" imgW="329914" imgH="177646" progId="Equation.DSMT4">
                  <p:embed/>
                </p:oleObj>
              </mc:Choice>
              <mc:Fallback>
                <p:oleObj name="Equation" r:id="rId32" imgW="329914" imgH="177646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4000" y="4924800"/>
                        <a:ext cx="66315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675855"/>
              </p:ext>
            </p:extLst>
          </p:nvPr>
        </p:nvGraphicFramePr>
        <p:xfrm>
          <a:off x="4302000" y="4941208"/>
          <a:ext cx="534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7" name="Equation" r:id="rId34" imgW="317225" imgH="190335" progId="Equation.DSMT4">
                  <p:embed/>
                </p:oleObj>
              </mc:Choice>
              <mc:Fallback>
                <p:oleObj name="Equation" r:id="rId34" imgW="317225" imgH="190335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000" y="4941208"/>
                        <a:ext cx="534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102950"/>
              </p:ext>
            </p:extLst>
          </p:nvPr>
        </p:nvGraphicFramePr>
        <p:xfrm>
          <a:off x="2555776" y="5301208"/>
          <a:ext cx="3159772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8" name="Equation" r:id="rId36" imgW="1828800" imgH="330200" progId="Equation.DSMT4">
                  <p:embed/>
                </p:oleObj>
              </mc:Choice>
              <mc:Fallback>
                <p:oleObj name="Equation" r:id="rId36" imgW="1828800" imgH="3302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301208"/>
                        <a:ext cx="3159772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553923"/>
              </p:ext>
            </p:extLst>
          </p:nvPr>
        </p:nvGraphicFramePr>
        <p:xfrm>
          <a:off x="3923928" y="5877272"/>
          <a:ext cx="918486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9" name="Equation" r:id="rId38" imgW="558558" imgH="355446" progId="Equation.DSMT4">
                  <p:embed/>
                </p:oleObj>
              </mc:Choice>
              <mc:Fallback>
                <p:oleObj name="Equation" r:id="rId38" imgW="558558" imgH="355446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5877272"/>
                        <a:ext cx="918486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32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4.5.1   </a:t>
            </a:r>
            <a:r>
              <a:rPr lang="zh-TW" altLang="zh-TW" sz="2800" dirty="0">
                <a:solidFill>
                  <a:srgbClr val="000066"/>
                </a:solidFill>
              </a:rPr>
              <a:t>都卜勒延展線寬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代</a:t>
            </a:r>
            <a:r>
              <a:rPr lang="zh-TW" altLang="zh-TW" sz="2000" dirty="0"/>
              <a:t>入數值，我們得到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0.501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pm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我們</a:t>
            </a:r>
            <a:r>
              <a:rPr lang="zh-TW" altLang="zh-TW" sz="2000" dirty="0"/>
              <a:t>也可求出模態間距，注意式</a:t>
            </a:r>
            <a:r>
              <a:rPr lang="en-US" altLang="zh-TW" sz="2000" dirty="0"/>
              <a:t> (4.5.4)</a:t>
            </a:r>
            <a:r>
              <a:rPr lang="zh-TW" altLang="zh-TW" sz="2000" dirty="0"/>
              <a:t>，式中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等同</a:t>
            </a:r>
            <a:r>
              <a:rPr lang="zh-TW" altLang="zh-TW" sz="2000" dirty="0" smtClean="0"/>
              <a:t>於</a:t>
            </a:r>
            <a:endParaRPr lang="en-US" altLang="zh-TW" sz="2000" dirty="0" smtClean="0"/>
          </a:p>
          <a:p>
            <a:pPr>
              <a:lnSpc>
                <a:spcPts val="8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  (4.5.8)</a:t>
            </a:r>
          </a:p>
          <a:p>
            <a:pPr>
              <a:lnSpc>
                <a:spcPts val="8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/>
              <a:t>所以模態頻率間距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簡單</a:t>
            </a:r>
            <a:r>
              <a:rPr lang="zh-TW" altLang="zh-TW" sz="2000" dirty="0"/>
              <a:t>地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8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                                                                                                    (</a:t>
            </a:r>
            <a:r>
              <a:rPr lang="en-US" altLang="zh-TW" sz="2000" dirty="0"/>
              <a:t>4.4.9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       </a:t>
            </a:r>
            <a:r>
              <a:rPr lang="en-US" altLang="zh-TW" sz="2000" dirty="0" err="1" smtClean="0"/>
              <a:t>代入式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(4.5.9)，</a:t>
            </a:r>
            <a:r>
              <a:rPr lang="en-US" altLang="zh-TW" sz="2000" dirty="0" err="1"/>
              <a:t>可得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( </a:t>
            </a:r>
            <a:r>
              <a:rPr lang="en-US" altLang="zh-TW" sz="2000" dirty="0"/>
              <a:t>He-</a:t>
            </a:r>
            <a:r>
              <a:rPr lang="en-US" altLang="zh-TW" sz="2000" dirty="0" err="1"/>
              <a:t>Ne雷射的典型值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)。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在</a:t>
            </a:r>
            <a:r>
              <a:rPr lang="zh-TW" altLang="zh-TW" sz="2000" dirty="0"/>
              <a:t>線寬或在半高強度點間之模數或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值</a:t>
            </a:r>
            <a:r>
              <a:rPr lang="zh-TW" altLang="zh-TW" sz="2000" dirty="0"/>
              <a:t>數目，主要取決於共振腔模</a:t>
            </a:r>
            <a:r>
              <a:rPr lang="zh-TW" altLang="zh-TW" sz="2000" dirty="0" smtClean="0"/>
              <a:t>數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與</a:t>
            </a:r>
            <a:r>
              <a:rPr lang="zh-TW" altLang="zh-TW" sz="2000" dirty="0"/>
              <a:t>光增益曲線一致性的程度。例如：共振腔模數是否正好在光增益曲線</a:t>
            </a:r>
            <a:r>
              <a:rPr lang="zh-TW" altLang="zh-TW" sz="2000" dirty="0" smtClean="0"/>
              <a:t>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峰</a:t>
            </a:r>
            <a:r>
              <a:rPr lang="zh-TW" altLang="zh-TW" sz="2000" dirty="0"/>
              <a:t>值，如圖</a:t>
            </a:r>
            <a:r>
              <a:rPr lang="en-US" altLang="zh-TW" sz="2000" dirty="0"/>
              <a:t>4.20</a:t>
            </a:r>
            <a:r>
              <a:rPr lang="zh-TW" altLang="zh-TW" sz="2000" dirty="0"/>
              <a:t>所示。假設我們嘗試使用下式估計模</a:t>
            </a:r>
            <a:r>
              <a:rPr lang="zh-TW" altLang="zh-TW" sz="2000" dirty="0" smtClean="0"/>
              <a:t>數</a:t>
            </a:r>
            <a:endParaRPr lang="en-US" altLang="zh-TW" sz="2000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978773"/>
              </p:ext>
            </p:extLst>
          </p:nvPr>
        </p:nvGraphicFramePr>
        <p:xfrm>
          <a:off x="3203848" y="1052736"/>
          <a:ext cx="4493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18" name="Equation" r:id="rId3" imgW="2489200" imgH="215900" progId="Equation.DSMT4">
                  <p:embed/>
                </p:oleObj>
              </mc:Choice>
              <mc:Fallback>
                <p:oleObj name="Equation" r:id="rId3" imgW="2489200" imgH="215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052736"/>
                        <a:ext cx="4493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304104"/>
              </p:ext>
            </p:extLst>
          </p:nvPr>
        </p:nvGraphicFramePr>
        <p:xfrm>
          <a:off x="6006572" y="1844824"/>
          <a:ext cx="869684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19" name="Equation" r:id="rId5" imgW="482181" imgH="177646" progId="Equation.DSMT4">
                  <p:embed/>
                </p:oleObj>
              </mc:Choice>
              <mc:Fallback>
                <p:oleObj name="Equation" r:id="rId5" imgW="482181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572" y="1844824"/>
                        <a:ext cx="869684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104635"/>
              </p:ext>
            </p:extLst>
          </p:nvPr>
        </p:nvGraphicFramePr>
        <p:xfrm>
          <a:off x="4045403" y="2204928"/>
          <a:ext cx="72411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0" name="Equation" r:id="rId7" imgW="419100" imgH="330200" progId="Equation.DSMT4">
                  <p:embed/>
                </p:oleObj>
              </mc:Choice>
              <mc:Fallback>
                <p:oleObj name="Equation" r:id="rId7" imgW="419100" imgH="330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5403" y="2204928"/>
                        <a:ext cx="724115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633516"/>
              </p:ext>
            </p:extLst>
          </p:nvPr>
        </p:nvGraphicFramePr>
        <p:xfrm>
          <a:off x="2502000" y="2894400"/>
          <a:ext cx="5985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1" name="Equation" r:id="rId9" imgW="330057" imgH="190417" progId="Equation.DSMT4">
                  <p:embed/>
                </p:oleObj>
              </mc:Choice>
              <mc:Fallback>
                <p:oleObj name="Equation" r:id="rId9" imgW="330057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000" y="2894400"/>
                        <a:ext cx="5985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673777"/>
              </p:ext>
            </p:extLst>
          </p:nvPr>
        </p:nvGraphicFramePr>
        <p:xfrm>
          <a:off x="3851920" y="3285048"/>
          <a:ext cx="98742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2" name="Equation" r:id="rId11" imgW="571252" imgH="330057" progId="Equation.DSMT4">
                  <p:embed/>
                </p:oleObj>
              </mc:Choice>
              <mc:Fallback>
                <p:oleObj name="Equation" r:id="rId11" imgW="571252" imgH="33005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285048"/>
                        <a:ext cx="987429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098352"/>
              </p:ext>
            </p:extLst>
          </p:nvPr>
        </p:nvGraphicFramePr>
        <p:xfrm>
          <a:off x="414000" y="3960000"/>
          <a:ext cx="126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3" name="Equation" r:id="rId13" imgW="634449" imgH="177646" progId="Equation.DSMT4">
                  <p:embed/>
                </p:oleObj>
              </mc:Choice>
              <mc:Fallback>
                <p:oleObj name="Equation" r:id="rId13" imgW="634449" imgH="17764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00" y="3960000"/>
                        <a:ext cx="126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30865"/>
              </p:ext>
            </p:extLst>
          </p:nvPr>
        </p:nvGraphicFramePr>
        <p:xfrm>
          <a:off x="3906000" y="3942000"/>
          <a:ext cx="178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4" name="Equation" r:id="rId15" imgW="939392" imgH="190417" progId="Equation.DSMT4">
                  <p:embed/>
                </p:oleObj>
              </mc:Choice>
              <mc:Fallback>
                <p:oleObj name="Equation" r:id="rId15" imgW="939392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000" y="3942000"/>
                        <a:ext cx="178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407374"/>
              </p:ext>
            </p:extLst>
          </p:nvPr>
        </p:nvGraphicFramePr>
        <p:xfrm>
          <a:off x="4752000" y="43704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5" name="Equation" r:id="rId17" imgW="190417" imgH="152334" progId="Equation.DSMT4">
                  <p:embed/>
                </p:oleObj>
              </mc:Choice>
              <mc:Fallback>
                <p:oleObj name="Equation" r:id="rId17" imgW="190417" imgH="15233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000" y="43704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006850"/>
              </p:ext>
            </p:extLst>
          </p:nvPr>
        </p:nvGraphicFramePr>
        <p:xfrm>
          <a:off x="2267744" y="5418000"/>
          <a:ext cx="4617000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6" name="Equation" r:id="rId19" imgW="2717640" imgH="380880" progId="Equation.DSMT4">
                  <p:embed/>
                </p:oleObj>
              </mc:Choice>
              <mc:Fallback>
                <p:oleObj name="Equation" r:id="rId19" imgW="2717640" imgH="3808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418000"/>
                        <a:ext cx="4617000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77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4.5.1   </a:t>
            </a:r>
            <a:r>
              <a:rPr lang="zh-TW" altLang="zh-TW" sz="2800" dirty="0">
                <a:solidFill>
                  <a:srgbClr val="000066"/>
                </a:solidFill>
              </a:rPr>
              <a:t>都卜勒延展線寬</a:t>
            </a:r>
            <a:r>
              <a:rPr lang="en-US" altLang="zh-TW" sz="2800" dirty="0">
                <a:solidFill>
                  <a:srgbClr val="000066"/>
                </a:solidFill>
              </a:rPr>
              <a:t> (</a:t>
            </a:r>
            <a:r>
              <a:rPr lang="zh-TW" altLang="en-US" sz="2800" dirty="0">
                <a:solidFill>
                  <a:srgbClr val="000066"/>
                </a:solidFill>
              </a:rPr>
              <a:t>續</a:t>
            </a:r>
            <a:r>
              <a:rPr lang="en-US" altLang="zh-TW" sz="2800" dirty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我們</a:t>
            </a:r>
            <a:r>
              <a:rPr lang="zh-TW" altLang="zh-TW" sz="2000" dirty="0"/>
              <a:t>可以預測超過</a:t>
            </a:r>
            <a:r>
              <a:rPr lang="en-US" altLang="zh-TW" sz="2000" dirty="0"/>
              <a:t>4</a:t>
            </a:r>
            <a:r>
              <a:rPr lang="zh-TW" altLang="zh-TW" sz="2000" dirty="0"/>
              <a:t>或</a:t>
            </a:r>
            <a:r>
              <a:rPr lang="en-US" altLang="zh-TW" sz="2000" dirty="0"/>
              <a:t>5</a:t>
            </a:r>
            <a:r>
              <a:rPr lang="zh-TW" altLang="zh-TW" sz="2000" dirty="0"/>
              <a:t>個模存在如圖</a:t>
            </a:r>
            <a:r>
              <a:rPr lang="en-US" altLang="zh-TW" sz="2000" dirty="0"/>
              <a:t>4.20</a:t>
            </a:r>
            <a:r>
              <a:rPr lang="zh-TW" altLang="zh-TW" sz="2000" dirty="0"/>
              <a:t>所示之輸出線寬中，假設</a:t>
            </a:r>
            <a:r>
              <a:rPr lang="zh-TW" altLang="zh-TW" sz="2000" dirty="0" smtClean="0"/>
              <a:t>忽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略</a:t>
            </a:r>
            <a:r>
              <a:rPr lang="zh-TW" altLang="zh-TW" sz="2000" dirty="0"/>
              <a:t>共振腔損耗。</a:t>
            </a:r>
            <a:endParaRPr lang="zh-TW" altLang="en-US" sz="20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638" y="1988840"/>
            <a:ext cx="5931706" cy="231700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1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34000"/>
            <a:ext cx="8712968" cy="648072"/>
          </a:xfrm>
        </p:spPr>
        <p:txBody>
          <a:bodyPr/>
          <a:lstStyle/>
          <a:p>
            <a:r>
              <a:rPr lang="en-US" altLang="zh-TW" sz="3400" dirty="0" smtClean="0"/>
              <a:t>4.6</a:t>
            </a:r>
            <a:r>
              <a:rPr lang="zh-TW" altLang="en-US" sz="3400" dirty="0"/>
              <a:t> </a:t>
            </a:r>
            <a:r>
              <a:rPr lang="zh-TW" altLang="en-US" sz="3400" dirty="0" smtClean="0"/>
              <a:t> </a:t>
            </a:r>
            <a:r>
              <a:rPr lang="zh-TW" altLang="zh-TW" sz="3400" dirty="0" smtClean="0"/>
              <a:t>雷射</a:t>
            </a:r>
            <a:r>
              <a:rPr lang="zh-TW" altLang="zh-TW" sz="3400" dirty="0"/>
              <a:t>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A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光</a:t>
            </a:r>
            <a:r>
              <a:rPr lang="zh-TW" altLang="zh-TW" sz="2800" dirty="0"/>
              <a:t>增益</a:t>
            </a:r>
            <a:r>
              <a:rPr lang="zh-TW" altLang="zh-TW" sz="2800" dirty="0" smtClean="0"/>
              <a:t>係數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g</a:t>
            </a:r>
            <a:endParaRPr lang="zh-TW" altLang="en-US" sz="2800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45" y="1820862"/>
            <a:ext cx="5850207" cy="319231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64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12968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考慮</a:t>
            </a:r>
            <a:r>
              <a:rPr lang="zh-TW" altLang="zh-TW" dirty="0"/>
              <a:t>沿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方向</a:t>
            </a:r>
            <a:r>
              <a:rPr lang="zh-TW" altLang="zh-TW" dirty="0"/>
              <a:t>之電磁波傳導，其傳輸</a:t>
            </a:r>
            <a:r>
              <a:rPr lang="zh-TW" altLang="zh-TW" dirty="0" smtClean="0"/>
              <a:t>功率</a:t>
            </a:r>
            <a:r>
              <a:rPr lang="zh-TW" altLang="zh-TW" dirty="0"/>
              <a:t>會因圖</a:t>
            </a:r>
            <a:r>
              <a:rPr lang="en-US" altLang="zh-TW" dirty="0"/>
              <a:t>4.21(a) </a:t>
            </a:r>
            <a:r>
              <a:rPr lang="zh-TW" altLang="zh-TW" dirty="0" smtClean="0"/>
              <a:t>中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能</a:t>
            </a:r>
            <a:r>
              <a:rPr lang="zh-TW" altLang="zh-TW" dirty="0"/>
              <a:t>階差所產生之受激發射多於自發性發射和吸收之</a:t>
            </a:r>
            <a:r>
              <a:rPr lang="zh-TW" altLang="zh-TW" dirty="0" smtClean="0"/>
              <a:t>程度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增加而增加。光強度如減弱，其減弱程度可以</a:t>
            </a:r>
            <a:r>
              <a:rPr lang="zh-TW" altLang="zh-TW" dirty="0" smtClean="0"/>
              <a:t>用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因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來表示，其中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衰減</a:t>
            </a:r>
            <a:r>
              <a:rPr lang="zh-TW" altLang="zh-TW" dirty="0" smtClean="0"/>
              <a:t>係數</a:t>
            </a:r>
            <a:r>
              <a:rPr lang="zh-TW" altLang="en-US" dirty="0" smtClean="0"/>
              <a:t>。</a:t>
            </a:r>
            <a:r>
              <a:rPr lang="zh-TW" altLang="zh-TW" dirty="0"/>
              <a:t>以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zh-TW" dirty="0" smtClean="0"/>
              <a:t>因子</a:t>
            </a:r>
            <a:r>
              <a:rPr lang="zh-TW" altLang="zh-TW" dirty="0"/>
              <a:t>來表示沿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功率</a:t>
            </a:r>
            <a:r>
              <a:rPr lang="zh-TW" altLang="zh-TW" dirty="0"/>
              <a:t>增加，其中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稱為</a:t>
            </a:r>
            <a:r>
              <a:rPr lang="zh-TW" altLang="zh-TW" dirty="0"/>
              <a:t>介質之光增益係數</a:t>
            </a:r>
            <a:r>
              <a:rPr lang="en-US" altLang="zh-TW" dirty="0"/>
              <a:t> (optical gain </a:t>
            </a:r>
            <a:endParaRPr lang="en-US" altLang="zh-TW" dirty="0" smtClean="0"/>
          </a:p>
          <a:p>
            <a:r>
              <a:rPr lang="en-US" altLang="zh-TW" dirty="0" smtClean="0"/>
              <a:t>coefficient</a:t>
            </a:r>
            <a:r>
              <a:rPr lang="en-US" altLang="zh-TW" dirty="0"/>
              <a:t>)</a:t>
            </a:r>
            <a:r>
              <a:rPr lang="zh-TW" altLang="zh-TW" dirty="0"/>
              <a:t>。增益係數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定義</a:t>
            </a:r>
            <a:r>
              <a:rPr lang="zh-TW" altLang="zh-TW" dirty="0"/>
              <a:t>為沿傳播方向每單位長度</a:t>
            </a:r>
            <a:r>
              <a:rPr lang="en-US" altLang="zh-TW" dirty="0"/>
              <a:t> ( </a:t>
            </a:r>
            <a:r>
              <a:rPr lang="zh-TW" altLang="zh-TW" dirty="0"/>
              <a:t>或</a:t>
            </a:r>
            <a:r>
              <a:rPr lang="zh-TW" altLang="zh-TW" dirty="0" smtClean="0"/>
              <a:t>距</a:t>
            </a:r>
            <a:endParaRPr lang="en-US" altLang="zh-TW" dirty="0" smtClean="0"/>
          </a:p>
          <a:p>
            <a:r>
              <a:rPr lang="zh-TW" altLang="zh-TW" dirty="0" smtClean="0"/>
              <a:t>離</a:t>
            </a:r>
            <a:r>
              <a:rPr lang="en-US" altLang="zh-TW" dirty="0" smtClean="0"/>
              <a:t> </a:t>
            </a:r>
            <a:r>
              <a:rPr lang="en-US" altLang="zh-TW" dirty="0"/>
              <a:t>) </a:t>
            </a:r>
            <a:r>
              <a:rPr lang="zh-TW" altLang="zh-TW" dirty="0"/>
              <a:t>光功率改變之比例</a:t>
            </a:r>
            <a:r>
              <a:rPr lang="zh-TW" altLang="zh-TW" dirty="0" smtClean="0"/>
              <a:t>。</a:t>
            </a:r>
            <a:r>
              <a:rPr lang="zh-TW" altLang="zh-TW" dirty="0"/>
              <a:t>沿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方向</a:t>
            </a:r>
            <a:r>
              <a:rPr lang="zh-TW" altLang="zh-TW" dirty="0"/>
              <a:t>上任一點之光功率與同調</a:t>
            </a:r>
            <a:r>
              <a:rPr lang="zh-TW" altLang="zh-TW" dirty="0" smtClean="0"/>
              <a:t>光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濃度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及</a:t>
            </a:r>
            <a:r>
              <a:rPr lang="zh-TW" altLang="zh-TW" dirty="0"/>
              <a:t>其能量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成正比。</a:t>
            </a:r>
            <a:r>
              <a:rPr lang="zh-TW" altLang="zh-TW" dirty="0"/>
              <a:t>同調之光子以速度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傳送，</a:t>
            </a:r>
            <a:endParaRPr lang="en-US" altLang="zh-TW" dirty="0" smtClean="0"/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相對折射</a:t>
            </a:r>
            <a:r>
              <a:rPr lang="zh-TW" altLang="zh-TW" dirty="0" smtClean="0"/>
              <a:t>係數</a:t>
            </a:r>
            <a:endParaRPr lang="en-US" altLang="zh-TW" dirty="0" smtClean="0"/>
          </a:p>
          <a:p>
            <a:pPr>
              <a:lnSpc>
                <a:spcPts val="14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(4.6.1)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841815"/>
              </p:ext>
            </p:extLst>
          </p:nvPr>
        </p:nvGraphicFramePr>
        <p:xfrm>
          <a:off x="1926000" y="1170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1" name="Equation" r:id="rId3" imgW="152268" imgH="152268" progId="Equation.DSMT4">
                  <p:embed/>
                </p:oleObj>
              </mc:Choice>
              <mc:Fallback>
                <p:oleObj name="Equation" r:id="rId3" imgW="152268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6000" y="1170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249267"/>
              </p:ext>
            </p:extLst>
          </p:nvPr>
        </p:nvGraphicFramePr>
        <p:xfrm>
          <a:off x="404219" y="1520832"/>
          <a:ext cx="999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2" name="Equation" r:id="rId5" imgW="507780" imgH="203112" progId="Equation.DSMT4">
                  <p:embed/>
                </p:oleObj>
              </mc:Choice>
              <mc:Fallback>
                <p:oleObj name="Equation" r:id="rId5" imgW="507780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219" y="1520832"/>
                        <a:ext cx="999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856578"/>
              </p:ext>
            </p:extLst>
          </p:nvPr>
        </p:nvGraphicFramePr>
        <p:xfrm>
          <a:off x="7092000" y="1951200"/>
          <a:ext cx="1391040" cy="4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3" name="Equation" r:id="rId7" imgW="660113" imgH="190417" progId="Equation.DSMT4">
                  <p:embed/>
                </p:oleObj>
              </mc:Choice>
              <mc:Fallback>
                <p:oleObj name="Equation" r:id="rId7" imgW="660113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000" y="1951200"/>
                        <a:ext cx="1391040" cy="4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926446"/>
              </p:ext>
            </p:extLst>
          </p:nvPr>
        </p:nvGraphicFramePr>
        <p:xfrm>
          <a:off x="2591816" y="2456928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4" name="Equation" r:id="rId9" imgW="164885" imgH="164885" progId="Equation.DSMT4">
                  <p:embed/>
                </p:oleObj>
              </mc:Choice>
              <mc:Fallback>
                <p:oleObj name="Equation" r:id="rId9" imgW="164885" imgH="16488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816" y="2456928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172854"/>
              </p:ext>
            </p:extLst>
          </p:nvPr>
        </p:nvGraphicFramePr>
        <p:xfrm>
          <a:off x="5004048" y="2384928"/>
          <a:ext cx="1188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5" name="Equation" r:id="rId11" imgW="571252" imgH="190417" progId="Equation.DSMT4">
                  <p:embed/>
                </p:oleObj>
              </mc:Choice>
              <mc:Fallback>
                <p:oleObj name="Equation" r:id="rId11" imgW="57125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384928"/>
                        <a:ext cx="1188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246944"/>
              </p:ext>
            </p:extLst>
          </p:nvPr>
        </p:nvGraphicFramePr>
        <p:xfrm>
          <a:off x="7920000" y="2466000"/>
          <a:ext cx="427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6" name="Equation" r:id="rId13" imgW="177569" imgH="152202" progId="Equation.DSMT4">
                  <p:embed/>
                </p:oleObj>
              </mc:Choice>
              <mc:Fallback>
                <p:oleObj name="Equation" r:id="rId13" imgW="177569" imgH="15220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0000" y="2466000"/>
                        <a:ext cx="427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610526"/>
              </p:ext>
            </p:extLst>
          </p:nvPr>
        </p:nvGraphicFramePr>
        <p:xfrm>
          <a:off x="2564295" y="2852936"/>
          <a:ext cx="4235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7" name="Equation" r:id="rId15" imgW="190335" imgH="164957" progId="Equation.DSMT4">
                  <p:embed/>
                </p:oleObj>
              </mc:Choice>
              <mc:Fallback>
                <p:oleObj name="Equation" r:id="rId15" imgW="190335" imgH="16495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4295" y="2852936"/>
                        <a:ext cx="42352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241144"/>
              </p:ext>
            </p:extLst>
          </p:nvPr>
        </p:nvGraphicFramePr>
        <p:xfrm>
          <a:off x="3420000" y="3312000"/>
          <a:ext cx="42386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8" name="Equation" r:id="rId17" imgW="190335" imgH="164957" progId="Equation.DSMT4">
                  <p:embed/>
                </p:oleObj>
              </mc:Choice>
              <mc:Fallback>
                <p:oleObj name="Equation" r:id="rId17" imgW="190335" imgH="164957" progId="Equation.DSMT4">
                  <p:embed/>
                  <p:pic>
                    <p:nvPicPr>
                      <p:cNvPr id="0" name="物件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0000" y="3312000"/>
                        <a:ext cx="42386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884719"/>
              </p:ext>
            </p:extLst>
          </p:nvPr>
        </p:nvGraphicFramePr>
        <p:xfrm>
          <a:off x="4014000" y="3744000"/>
          <a:ext cx="4270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9" name="Equation" r:id="rId18" imgW="177569" imgH="152202" progId="Equation.DSMT4">
                  <p:embed/>
                </p:oleObj>
              </mc:Choice>
              <mc:Fallback>
                <p:oleObj name="Equation" r:id="rId18" imgW="177569" imgH="152202" progId="Equation.DSMT4">
                  <p:embed/>
                  <p:pic>
                    <p:nvPicPr>
                      <p:cNvPr id="0" name="物件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000" y="3744000"/>
                        <a:ext cx="427037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376006"/>
              </p:ext>
            </p:extLst>
          </p:nvPr>
        </p:nvGraphicFramePr>
        <p:xfrm>
          <a:off x="1342800" y="4122000"/>
          <a:ext cx="59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0" name="Equation" r:id="rId19" imgW="317362" imgH="228501" progId="Equation.DSMT4">
                  <p:embed/>
                </p:oleObj>
              </mc:Choice>
              <mc:Fallback>
                <p:oleObj name="Equation" r:id="rId19" imgW="317362" imgH="228501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2800" y="4122000"/>
                        <a:ext cx="59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15139"/>
              </p:ext>
            </p:extLst>
          </p:nvPr>
        </p:nvGraphicFramePr>
        <p:xfrm>
          <a:off x="3078000" y="4149080"/>
          <a:ext cx="534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1" name="Equation" r:id="rId21" imgW="253890" imgH="190417" progId="Equation.DSMT4">
                  <p:embed/>
                </p:oleObj>
              </mc:Choice>
              <mc:Fallback>
                <p:oleObj name="Equation" r:id="rId21" imgW="253890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8000" y="4149080"/>
                        <a:ext cx="534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859485"/>
              </p:ext>
            </p:extLst>
          </p:nvPr>
        </p:nvGraphicFramePr>
        <p:xfrm>
          <a:off x="7214400" y="4113120"/>
          <a:ext cx="653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2" name="Equation" r:id="rId23" imgW="317225" imgH="190335" progId="Equation.DSMT4">
                  <p:embed/>
                </p:oleObj>
              </mc:Choice>
              <mc:Fallback>
                <p:oleObj name="Equation" r:id="rId23" imgW="317225" imgH="190335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4400" y="4113120"/>
                        <a:ext cx="653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690499"/>
              </p:ext>
            </p:extLst>
          </p:nvPr>
        </p:nvGraphicFramePr>
        <p:xfrm>
          <a:off x="1008000" y="4617168"/>
          <a:ext cx="362118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3" name="Equation" r:id="rId25" imgW="177492" imgH="164814" progId="Equation.DSMT4">
                  <p:embed/>
                </p:oleObj>
              </mc:Choice>
              <mc:Fallback>
                <p:oleObj name="Equation" r:id="rId25" imgW="177492" imgH="164814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00" y="4617168"/>
                        <a:ext cx="362118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178704"/>
              </p:ext>
            </p:extLst>
          </p:nvPr>
        </p:nvGraphicFramePr>
        <p:xfrm>
          <a:off x="2771800" y="4977256"/>
          <a:ext cx="32256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4" name="Equation" r:id="rId27" imgW="1828800" imgH="431800" progId="Equation.DSMT4">
                  <p:embed/>
                </p:oleObj>
              </mc:Choice>
              <mc:Fallback>
                <p:oleObj name="Equation" r:id="rId27" imgW="1828800" imgH="4318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977256"/>
                        <a:ext cx="32256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0" name="Picture 40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11688"/>
            <a:ext cx="1079995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559501"/>
          </a:xfrm>
        </p:spPr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增益係數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主要</a:t>
            </a:r>
            <a:r>
              <a:rPr lang="zh-TW" altLang="zh-TW" dirty="0"/>
              <a:t>用以描述在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至</a:t>
            </a:r>
            <a:r>
              <a:rPr lang="en-US" altLang="zh-TW" dirty="0" smtClean="0"/>
              <a:t>     </a:t>
            </a:r>
            <a:r>
              <a:rPr lang="zh-TW" altLang="zh-TW" dirty="0"/>
              <a:t>之受激發射超過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zh-TW" altLang="zh-TW" dirty="0" smtClean="0"/>
              <a:t>吸收</a:t>
            </a:r>
            <a:r>
              <a:rPr lang="zh-TW" altLang="zh-TW" dirty="0"/>
              <a:t>的情況下，共振腔內單位長度所增加之雷射發射強度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  (4.6.2)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由</a:t>
            </a:r>
            <a:r>
              <a:rPr lang="zh-TW" altLang="zh-TW" dirty="0"/>
              <a:t>增益曲線所形成之函數稱為線形</a:t>
            </a:r>
            <a:r>
              <a:rPr lang="zh-TW" altLang="zh-TW" dirty="0" smtClean="0"/>
              <a:t>函數</a:t>
            </a:r>
            <a:r>
              <a:rPr lang="en-US" altLang="zh-TW" dirty="0" smtClean="0"/>
              <a:t> (</a:t>
            </a:r>
            <a:r>
              <a:rPr lang="en-US" altLang="zh-TW" dirty="0" err="1"/>
              <a:t>lineshape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function</a:t>
            </a:r>
            <a:r>
              <a:rPr lang="en-US" altLang="zh-TW" dirty="0"/>
              <a:t>)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可</a:t>
            </a:r>
            <a:r>
              <a:rPr lang="zh-TW" altLang="zh-TW" dirty="0"/>
              <a:t>由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來</a:t>
            </a:r>
            <a:r>
              <a:rPr lang="zh-TW" altLang="zh-TW" dirty="0"/>
              <a:t>表示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，</a:t>
            </a:r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定義</a:t>
            </a:r>
            <a:r>
              <a:rPr lang="zh-TW" altLang="zh-TW" dirty="0"/>
              <a:t>為單位頻率之發射</a:t>
            </a:r>
            <a:r>
              <a:rPr lang="zh-TW" altLang="zh-TW" dirty="0" smtClean="0"/>
              <a:t>能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4.6.3</a:t>
            </a:r>
            <a:r>
              <a:rPr lang="en-US" altLang="zh-TW" dirty="0" smtClean="0"/>
              <a:t>)</a:t>
            </a:r>
          </a:p>
          <a:p>
            <a:pPr>
              <a:lnSpc>
                <a:spcPts val="2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(4.6.4)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865891"/>
              </p:ext>
            </p:extLst>
          </p:nvPr>
        </p:nvGraphicFramePr>
        <p:xfrm>
          <a:off x="2267744" y="1196752"/>
          <a:ext cx="38117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3" name="Equation" r:id="rId3" imgW="190335" imgH="164957" progId="Equation.DSMT4">
                  <p:embed/>
                </p:oleObj>
              </mc:Choice>
              <mc:Fallback>
                <p:oleObj name="Equation" r:id="rId3" imgW="190335" imgH="16495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196752"/>
                        <a:ext cx="38117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223300"/>
              </p:ext>
            </p:extLst>
          </p:nvPr>
        </p:nvGraphicFramePr>
        <p:xfrm>
          <a:off x="4687786" y="1098000"/>
          <a:ext cx="532286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4" name="Equation" r:id="rId5" imgW="253780" imgH="203024" progId="Equation.DSMT4">
                  <p:embed/>
                </p:oleObj>
              </mc:Choice>
              <mc:Fallback>
                <p:oleObj name="Equation" r:id="rId5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7786" y="1098000"/>
                        <a:ext cx="532286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806962"/>
              </p:ext>
            </p:extLst>
          </p:nvPr>
        </p:nvGraphicFramePr>
        <p:xfrm>
          <a:off x="5436096" y="1098000"/>
          <a:ext cx="473143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5" name="Equation" r:id="rId7" imgW="228501" imgH="203112" progId="Equation.DSMT4">
                  <p:embed/>
                </p:oleObj>
              </mc:Choice>
              <mc:Fallback>
                <p:oleObj name="Equation" r:id="rId7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098000"/>
                        <a:ext cx="473143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13599"/>
              </p:ext>
            </p:extLst>
          </p:nvPr>
        </p:nvGraphicFramePr>
        <p:xfrm>
          <a:off x="1835696" y="1988840"/>
          <a:ext cx="5458571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6" name="Equation" r:id="rId9" imgW="2997000" imgH="609480" progId="Equation.DSMT4">
                  <p:embed/>
                </p:oleObj>
              </mc:Choice>
              <mc:Fallback>
                <p:oleObj name="Equation" r:id="rId9" imgW="2997000" imgH="609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988840"/>
                        <a:ext cx="5458571" cy="11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412495"/>
              </p:ext>
            </p:extLst>
          </p:nvPr>
        </p:nvGraphicFramePr>
        <p:xfrm>
          <a:off x="1638000" y="4050000"/>
          <a:ext cx="6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7" name="Equation" r:id="rId11" imgW="304668" imgH="228501" progId="Equation.DSMT4">
                  <p:embed/>
                </p:oleObj>
              </mc:Choice>
              <mc:Fallback>
                <p:oleObj name="Equation" r:id="rId11" imgW="304668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000" y="4050000"/>
                        <a:ext cx="6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086368"/>
              </p:ext>
            </p:extLst>
          </p:nvPr>
        </p:nvGraphicFramePr>
        <p:xfrm>
          <a:off x="3059832" y="4077072"/>
          <a:ext cx="70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8" name="Equation" r:id="rId13" imgW="368300" imgH="190500" progId="Equation.DSMT4">
                  <p:embed/>
                </p:oleObj>
              </mc:Choice>
              <mc:Fallback>
                <p:oleObj name="Equation" r:id="rId13" imgW="368300" imgH="190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077072"/>
                        <a:ext cx="70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228096"/>
              </p:ext>
            </p:extLst>
          </p:nvPr>
        </p:nvGraphicFramePr>
        <p:xfrm>
          <a:off x="4588818" y="4077072"/>
          <a:ext cx="7032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9" name="Equation" r:id="rId15" imgW="368300" imgH="190500" progId="Equation.DSMT4">
                  <p:embed/>
                </p:oleObj>
              </mc:Choice>
              <mc:Fallback>
                <p:oleObj name="Equation" r:id="rId15" imgW="368300" imgH="190500" progId="Equation.DSMT4">
                  <p:embed/>
                  <p:pic>
                    <p:nvPicPr>
                      <p:cNvPr id="0" name="物件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8818" y="4077072"/>
                        <a:ext cx="703262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085965"/>
              </p:ext>
            </p:extLst>
          </p:nvPr>
        </p:nvGraphicFramePr>
        <p:xfrm>
          <a:off x="3419872" y="4905248"/>
          <a:ext cx="18711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0" name="Equation" r:id="rId16" imgW="939392" imgH="380835" progId="Equation.DSMT4">
                  <p:embed/>
                </p:oleObj>
              </mc:Choice>
              <mc:Fallback>
                <p:oleObj name="Equation" r:id="rId16" imgW="939392" imgH="38083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905248"/>
                        <a:ext cx="18711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40003"/>
              </p:ext>
            </p:extLst>
          </p:nvPr>
        </p:nvGraphicFramePr>
        <p:xfrm>
          <a:off x="2843808" y="5733256"/>
          <a:ext cx="319846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1" name="Equation" r:id="rId18" imgW="1574800" imgH="368300" progId="Equation.DSMT4">
                  <p:embed/>
                </p:oleObj>
              </mc:Choice>
              <mc:Fallback>
                <p:oleObj name="Equation" r:id="rId18" imgW="1574800" imgH="3683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5733256"/>
                        <a:ext cx="3198462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5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10" y="5877272"/>
            <a:ext cx="1008946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1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閾</a:t>
            </a:r>
            <a:r>
              <a:rPr lang="zh-TW" altLang="zh-TW" sz="2800" dirty="0"/>
              <a:t>值增益係數</a:t>
            </a:r>
            <a:r>
              <a:rPr lang="en-US" altLang="zh-TW" sz="2800" i="1" dirty="0" err="1"/>
              <a:t>g</a:t>
            </a:r>
            <a:r>
              <a:rPr lang="en-US" altLang="zh-TW" sz="2800" baseline="-25000" dirty="0" err="1"/>
              <a:t>th</a:t>
            </a:r>
            <a:r>
              <a:rPr lang="zh-TW" altLang="zh-TW" sz="2800" dirty="0"/>
              <a:t>和輸出</a:t>
            </a:r>
            <a:r>
              <a:rPr lang="zh-TW" altLang="zh-TW" sz="2800" dirty="0" smtClean="0"/>
              <a:t>功率</a:t>
            </a:r>
            <a:endParaRPr lang="en-US" altLang="zh-TW" sz="2800" dirty="0" smtClean="0"/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在</a:t>
            </a:r>
            <a:r>
              <a:rPr lang="zh-TW" altLang="zh-TW" dirty="0"/>
              <a:t>共振腔內某點具內部光能量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之</a:t>
            </a:r>
            <a:r>
              <a:rPr lang="zh-TW" altLang="zh-TW" dirty="0"/>
              <a:t>電磁波並朝向標示為</a:t>
            </a:r>
            <a:r>
              <a:rPr lang="en-US" altLang="zh-TW" dirty="0" smtClean="0"/>
              <a:t>1</a:t>
            </a:r>
          </a:p>
          <a:p>
            <a:r>
              <a:rPr lang="zh-TW" altLang="zh-TW" dirty="0" smtClean="0"/>
              <a:t>之</a:t>
            </a:r>
            <a:r>
              <a:rPr lang="zh-TW" altLang="zh-TW" dirty="0"/>
              <a:t>鏡面方向前進，當行進至標示為</a:t>
            </a:r>
            <a:r>
              <a:rPr lang="en-US" altLang="zh-TW" dirty="0"/>
              <a:t>1</a:t>
            </a:r>
            <a:r>
              <a:rPr lang="zh-TW" altLang="zh-TW" dirty="0"/>
              <a:t>之鏡面時，電磁波會被</a:t>
            </a:r>
            <a:r>
              <a:rPr lang="zh-TW" altLang="zh-TW" dirty="0" smtClean="0"/>
              <a:t>反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並朝標示為</a:t>
            </a:r>
            <a:r>
              <a:rPr lang="en-US" altLang="zh-TW" dirty="0"/>
              <a:t>2</a:t>
            </a:r>
            <a:r>
              <a:rPr lang="zh-TW" altLang="zh-TW" dirty="0"/>
              <a:t>之鏡面方向行進；同樣地，行進至標示為</a:t>
            </a:r>
            <a:r>
              <a:rPr lang="en-US" altLang="zh-TW" dirty="0"/>
              <a:t>2</a:t>
            </a:r>
            <a:r>
              <a:rPr lang="zh-TW" altLang="zh-TW" dirty="0"/>
              <a:t>之</a:t>
            </a:r>
            <a:r>
              <a:rPr lang="zh-TW" altLang="zh-TW" dirty="0" smtClean="0"/>
              <a:t>鏡</a:t>
            </a:r>
            <a:endParaRPr lang="en-US" altLang="zh-TW" dirty="0" smtClean="0"/>
          </a:p>
          <a:p>
            <a:r>
              <a:rPr lang="zh-TW" altLang="zh-TW" dirty="0" smtClean="0"/>
              <a:t>面</a:t>
            </a:r>
            <a:r>
              <a:rPr lang="zh-TW" altLang="zh-TW" dirty="0"/>
              <a:t>時，電磁波會被反射，設其回至出發點之最後光功率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在</a:t>
            </a:r>
            <a:r>
              <a:rPr lang="zh-TW" altLang="zh-TW" dirty="0"/>
              <a:t>穩定情況下，</a:t>
            </a:r>
            <a:r>
              <a:rPr lang="zh-TW" altLang="zh-TW" dirty="0" smtClean="0"/>
              <a:t>振</a:t>
            </a:r>
            <a:r>
              <a:rPr lang="zh-TW" altLang="zh-TW" dirty="0"/>
              <a:t>盪的情況並未建立且能量亦不會衰滅，這</a:t>
            </a:r>
            <a:r>
              <a:rPr lang="zh-TW" altLang="zh-TW" dirty="0" smtClean="0"/>
              <a:t>表</a:t>
            </a:r>
            <a:endParaRPr lang="en-US" altLang="zh-TW" dirty="0" smtClean="0"/>
          </a:p>
          <a:p>
            <a:r>
              <a:rPr lang="zh-TW" altLang="zh-TW" dirty="0" smtClean="0"/>
              <a:t>示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必須</a:t>
            </a:r>
            <a:r>
              <a:rPr lang="zh-TW" altLang="zh-TW" dirty="0"/>
              <a:t>等於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4.6.5)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542022"/>
              </p:ext>
            </p:extLst>
          </p:nvPr>
        </p:nvGraphicFramePr>
        <p:xfrm>
          <a:off x="4986000" y="1512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0" name="Equation" r:id="rId3" imgW="203024" imgH="203024" progId="Equation.DSMT4">
                  <p:embed/>
                </p:oleObj>
              </mc:Choice>
              <mc:Fallback>
                <p:oleObj name="Equation" r:id="rId3" imgW="203024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6000" y="1512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696801"/>
              </p:ext>
            </p:extLst>
          </p:nvPr>
        </p:nvGraphicFramePr>
        <p:xfrm>
          <a:off x="8028000" y="2808000"/>
          <a:ext cx="39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1" name="Equation" r:id="rId5" imgW="203112" imgH="228501" progId="Equation.DSMT4">
                  <p:embed/>
                </p:oleObj>
              </mc:Choice>
              <mc:Fallback>
                <p:oleObj name="Equation" r:id="rId5" imgW="203112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000" y="2808000"/>
                        <a:ext cx="39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743020"/>
              </p:ext>
            </p:extLst>
          </p:nvPr>
        </p:nvGraphicFramePr>
        <p:xfrm>
          <a:off x="720000" y="3645024"/>
          <a:ext cx="4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2" name="Equation" r:id="rId7" imgW="241300" imgH="228600" progId="Equation.DSMT4">
                  <p:embed/>
                </p:oleObj>
              </mc:Choice>
              <mc:Fallback>
                <p:oleObj name="Equation" r:id="rId7" imgW="2413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00" y="3645024"/>
                        <a:ext cx="4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220429"/>
              </p:ext>
            </p:extLst>
          </p:nvPr>
        </p:nvGraphicFramePr>
        <p:xfrm>
          <a:off x="2411760" y="3645024"/>
          <a:ext cx="349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3" name="Equation" r:id="rId9" imgW="164957" imgH="203024" progId="Equation.DSMT4">
                  <p:embed/>
                </p:oleObj>
              </mc:Choice>
              <mc:Fallback>
                <p:oleObj name="Equation" r:id="rId9" imgW="164957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645024"/>
                        <a:ext cx="349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369486"/>
              </p:ext>
            </p:extLst>
          </p:nvPr>
        </p:nvGraphicFramePr>
        <p:xfrm>
          <a:off x="3779912" y="4077072"/>
          <a:ext cx="1386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4" name="Equation" r:id="rId11" imgW="736600" imgH="419100" progId="Equation.DSMT4">
                  <p:embed/>
                </p:oleObj>
              </mc:Choice>
              <mc:Fallback>
                <p:oleObj name="Equation" r:id="rId11" imgW="736600" imgH="4191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077072"/>
                        <a:ext cx="1386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4221088"/>
            <a:ext cx="104467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7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265" y="2535559"/>
            <a:ext cx="5793897" cy="254890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22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12968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內部</a:t>
            </a:r>
            <a:r>
              <a:rPr lang="zh-TW" altLang="zh-TW" dirty="0"/>
              <a:t>空腔損耗會使功率</a:t>
            </a:r>
            <a:r>
              <a:rPr lang="zh-TW" altLang="zh-TW" dirty="0" smtClean="0"/>
              <a:t>以</a:t>
            </a:r>
            <a:r>
              <a:rPr lang="en-US" altLang="zh-TW" dirty="0" smtClean="0"/>
              <a:t>                  </a:t>
            </a:r>
            <a:r>
              <a:rPr lang="zh-TW" altLang="zh-TW" dirty="0"/>
              <a:t>的因子衰減，</a:t>
            </a:r>
            <a:r>
              <a:rPr lang="zh-TW" altLang="zh-TW" dirty="0" smtClean="0"/>
              <a:t>其中</a:t>
            </a:r>
            <a:endParaRPr lang="en-US" altLang="zh-TW" dirty="0" smtClean="0"/>
          </a:p>
          <a:p>
            <a:r>
              <a:rPr lang="zh-TW" altLang="zh-TW" dirty="0" smtClean="0"/>
              <a:t>為</a:t>
            </a:r>
            <a:r>
              <a:rPr lang="zh-TW" altLang="zh-TW" dirty="0"/>
              <a:t>介質之損耗係數</a:t>
            </a:r>
            <a:r>
              <a:rPr lang="en-US" altLang="zh-TW" dirty="0"/>
              <a:t> (loss coefficient of the medium) </a:t>
            </a:r>
            <a:r>
              <a:rPr lang="zh-TW" altLang="zh-TW" dirty="0"/>
              <a:t>或衰減</a:t>
            </a:r>
            <a:r>
              <a:rPr lang="zh-TW" altLang="zh-TW" dirty="0" smtClean="0"/>
              <a:t>係數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(attenuation coefficient)</a:t>
            </a:r>
            <a:r>
              <a:rPr lang="zh-TW" altLang="zh-TW" dirty="0"/>
              <a:t>，也稱為內部空腔的損耗係數。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表</a:t>
            </a:r>
            <a:endParaRPr lang="en-US" altLang="zh-TW" dirty="0" smtClean="0"/>
          </a:p>
          <a:p>
            <a:r>
              <a:rPr lang="zh-TW" altLang="zh-TW" dirty="0" smtClean="0"/>
              <a:t>示</a:t>
            </a:r>
            <a:r>
              <a:rPr lang="zh-TW" altLang="zh-TW" dirty="0"/>
              <a:t>在空腔和其腔壁中的所有損失，除了通過一端反射鏡的光</a:t>
            </a:r>
            <a:r>
              <a:rPr lang="zh-TW" altLang="zh-TW" dirty="0" smtClean="0"/>
              <a:t>傳</a:t>
            </a:r>
            <a:endParaRPr lang="en-US" altLang="zh-TW" dirty="0" smtClean="0"/>
          </a:p>
          <a:p>
            <a:r>
              <a:rPr lang="zh-TW" altLang="zh-TW" dirty="0" smtClean="0"/>
              <a:t>輸</a:t>
            </a:r>
            <a:r>
              <a:rPr lang="zh-TW" altLang="zh-TW" dirty="0"/>
              <a:t>損耗，以及越過能階的吸收，其涉及受激發射</a:t>
            </a:r>
            <a:r>
              <a:rPr lang="en-US" altLang="zh-TW" dirty="0"/>
              <a:t> </a:t>
            </a:r>
            <a:r>
              <a:rPr lang="en-US" altLang="zh-TW" dirty="0" smtClean="0"/>
              <a:t>(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 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且</a:t>
            </a:r>
            <a:r>
              <a:rPr lang="zh-TW" altLang="zh-TW" dirty="0"/>
              <a:t>不納入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電磁</a:t>
            </a:r>
            <a:r>
              <a:rPr lang="zh-TW" altLang="zh-TW" dirty="0"/>
              <a:t>發射之</a:t>
            </a:r>
            <a:r>
              <a:rPr lang="zh-TW" altLang="zh-TW" dirty="0" smtClean="0"/>
              <a:t>功率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(4.6.6)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  (</a:t>
            </a:r>
            <a:r>
              <a:rPr lang="en-US" altLang="zh-TW" dirty="0"/>
              <a:t>4.6.7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總損失係數</a:t>
            </a:r>
            <a:r>
              <a:rPr lang="en-US" altLang="zh-TW" dirty="0"/>
              <a:t> (total loss coefficient)</a:t>
            </a:r>
            <a:r>
              <a:rPr lang="zh-TW" altLang="zh-TW" dirty="0"/>
              <a:t>，表示在第二項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一切</a:t>
            </a:r>
            <a:r>
              <a:rPr lang="zh-TW" altLang="zh-TW" dirty="0"/>
              <a:t>損失。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581381"/>
              </p:ext>
            </p:extLst>
          </p:nvPr>
        </p:nvGraphicFramePr>
        <p:xfrm>
          <a:off x="4376707" y="1072800"/>
          <a:ext cx="1419429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89" name="Equation" r:id="rId3" imgW="685800" imgH="203200" progId="Equation.DSMT4">
                  <p:embed/>
                </p:oleObj>
              </mc:Choice>
              <mc:Fallback>
                <p:oleObj name="Equation" r:id="rId3" imgW="685800" imgH="203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707" y="1072800"/>
                        <a:ext cx="1419429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640283"/>
              </p:ext>
            </p:extLst>
          </p:nvPr>
        </p:nvGraphicFramePr>
        <p:xfrm>
          <a:off x="8208000" y="1088784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0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8000" y="1088784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221554"/>
              </p:ext>
            </p:extLst>
          </p:nvPr>
        </p:nvGraphicFramePr>
        <p:xfrm>
          <a:off x="7866000" y="1952880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1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6000" y="1952880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473512"/>
              </p:ext>
            </p:extLst>
          </p:nvPr>
        </p:nvGraphicFramePr>
        <p:xfrm>
          <a:off x="7020320" y="2780976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2" name="Equation" r:id="rId9" imgW="203024" imgH="203024" progId="Equation.DSMT4">
                  <p:embed/>
                </p:oleObj>
              </mc:Choice>
              <mc:Fallback>
                <p:oleObj name="Equation" r:id="rId9" imgW="203024" imgH="203024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320" y="2780976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089517"/>
              </p:ext>
            </p:extLst>
          </p:nvPr>
        </p:nvGraphicFramePr>
        <p:xfrm>
          <a:off x="7627249" y="2780928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3" name="Equation" r:id="rId11" imgW="215713" imgH="203024" progId="Equation.DSMT4">
                  <p:embed/>
                </p:oleObj>
              </mc:Choice>
              <mc:Fallback>
                <p:oleObj name="Equation" r:id="rId11" imgW="215713" imgH="203024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7249" y="2780928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419101"/>
              </p:ext>
            </p:extLst>
          </p:nvPr>
        </p:nvGraphicFramePr>
        <p:xfrm>
          <a:off x="1655712" y="3321024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4" name="Equation" r:id="rId13" imgW="164885" imgH="164885" progId="Equation.DSMT4">
                  <p:embed/>
                </p:oleObj>
              </mc:Choice>
              <mc:Fallback>
                <p:oleObj name="Equation" r:id="rId13" imgW="164885" imgH="16488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12" y="3321024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987493"/>
              </p:ext>
            </p:extLst>
          </p:nvPr>
        </p:nvGraphicFramePr>
        <p:xfrm>
          <a:off x="3167146" y="3645024"/>
          <a:ext cx="46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5" name="Equation" r:id="rId15" imgW="241300" imgH="228600" progId="Equation.DSMT4">
                  <p:embed/>
                </p:oleObj>
              </mc:Choice>
              <mc:Fallback>
                <p:oleObj name="Equation" r:id="rId15" imgW="2413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146" y="3645024"/>
                        <a:ext cx="46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396606"/>
              </p:ext>
            </p:extLst>
          </p:nvPr>
        </p:nvGraphicFramePr>
        <p:xfrm>
          <a:off x="2555776" y="4077072"/>
          <a:ext cx="42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6" name="Equation" r:id="rId17" imgW="2146300" imgH="228600" progId="Equation.DSMT4">
                  <p:embed/>
                </p:oleObj>
              </mc:Choice>
              <mc:Fallback>
                <p:oleObj name="Equation" r:id="rId17" imgW="21463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077072"/>
                        <a:ext cx="42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056345"/>
              </p:ext>
            </p:extLst>
          </p:nvPr>
        </p:nvGraphicFramePr>
        <p:xfrm>
          <a:off x="2843808" y="4626000"/>
          <a:ext cx="289838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7" name="Equation" r:id="rId19" imgW="1637589" imgH="444307" progId="Equation.DSMT4">
                  <p:embed/>
                </p:oleObj>
              </mc:Choice>
              <mc:Fallback>
                <p:oleObj name="Equation" r:id="rId19" imgW="1637589" imgH="444307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626000"/>
                        <a:ext cx="289838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686589"/>
              </p:ext>
            </p:extLst>
          </p:nvPr>
        </p:nvGraphicFramePr>
        <p:xfrm>
          <a:off x="1023085" y="5481272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8" name="Equation" r:id="rId21" imgW="228501" imgH="203112" progId="Equation.DSMT4">
                  <p:embed/>
                </p:oleObj>
              </mc:Choice>
              <mc:Fallback>
                <p:oleObj name="Equation" r:id="rId21" imgW="228501" imgH="203112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085" y="5481272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18" name="Picture 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4653136"/>
            <a:ext cx="1005559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3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  (</a:t>
            </a:r>
            <a:r>
              <a:rPr lang="en-US" altLang="zh-TW" dirty="0"/>
              <a:t>4.6.8</a:t>
            </a:r>
            <a:r>
              <a:rPr lang="en-US" altLang="zh-TW" dirty="0" smtClean="0"/>
              <a:t>)</a:t>
            </a:r>
          </a:p>
          <a:p>
            <a:pPr>
              <a:lnSpc>
                <a:spcPts val="4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  (4.6.9)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278394"/>
              </p:ext>
            </p:extLst>
          </p:nvPr>
        </p:nvGraphicFramePr>
        <p:xfrm>
          <a:off x="2771800" y="1188000"/>
          <a:ext cx="285488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0" name="Equation" r:id="rId3" imgW="1473200" imgH="406400" progId="Equation.DSMT4">
                  <p:embed/>
                </p:oleObj>
              </mc:Choice>
              <mc:Fallback>
                <p:oleObj name="Equation" r:id="rId3" imgW="1473200" imgH="406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188000"/>
                        <a:ext cx="2854884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928157"/>
              </p:ext>
            </p:extLst>
          </p:nvPr>
        </p:nvGraphicFramePr>
        <p:xfrm>
          <a:off x="2483768" y="2060848"/>
          <a:ext cx="338902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1" name="Equation" r:id="rId5" imgW="1752600" imgH="406400" progId="Equation.DSMT4">
                  <p:embed/>
                </p:oleObj>
              </mc:Choice>
              <mc:Fallback>
                <p:oleObj name="Equation" r:id="rId5" imgW="1752600" imgH="406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060848"/>
                        <a:ext cx="338902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313400"/>
            <a:ext cx="106289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29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檢查</a:t>
            </a:r>
            <a:r>
              <a:rPr lang="zh-TW" altLang="zh-TW" dirty="0"/>
              <a:t>雷射在穩定態連續波操作下，其同調發射功率</a:t>
            </a:r>
            <a:r>
              <a:rPr lang="en-US" altLang="zh-TW" dirty="0"/>
              <a:t> </a:t>
            </a:r>
            <a:r>
              <a:rPr lang="zh-TW" altLang="en-US" dirty="0" smtClean="0"/>
              <a:t>　</a:t>
            </a:r>
            <a:r>
              <a:rPr lang="zh-TW" altLang="zh-TW" dirty="0" smtClean="0"/>
              <a:t>與居</a:t>
            </a:r>
            <a:endParaRPr lang="en-US" altLang="zh-TW" dirty="0" smtClean="0"/>
          </a:p>
          <a:p>
            <a:r>
              <a:rPr lang="zh-TW" altLang="zh-TW" dirty="0" smtClean="0"/>
              <a:t>量</a:t>
            </a:r>
            <a:r>
              <a:rPr lang="zh-TW" altLang="zh-TW" dirty="0"/>
              <a:t>差值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與</a:t>
            </a:r>
            <a:r>
              <a:rPr lang="zh-TW" altLang="zh-TW" dirty="0"/>
              <a:t>泵浦速率之關係。只有當泵浦速率提升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至</a:t>
            </a:r>
            <a:r>
              <a:rPr lang="zh-TW" altLang="zh-TW" dirty="0"/>
              <a:t>閾值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</a:t>
            </a:r>
            <a:r>
              <a:rPr lang="zh-TW" altLang="zh-TW" dirty="0" smtClean="0"/>
              <a:t>時</a:t>
            </a:r>
            <a:r>
              <a:rPr lang="zh-TW" altLang="zh-TW" dirty="0"/>
              <a:t>才會有同調發射產生。當泵浦</a:t>
            </a:r>
            <a:r>
              <a:rPr lang="zh-TW" altLang="zh-TW" dirty="0" smtClean="0"/>
              <a:t>速率</a:t>
            </a:r>
            <a:endParaRPr lang="en-US" altLang="zh-TW" dirty="0" smtClean="0"/>
          </a:p>
          <a:p>
            <a:r>
              <a:rPr lang="zh-TW" altLang="zh-TW" dirty="0" smtClean="0"/>
              <a:t>超過</a:t>
            </a:r>
            <a:r>
              <a:rPr lang="zh-TW" altLang="zh-TW" dirty="0"/>
              <a:t>閾值時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</a:t>
            </a:r>
            <a:r>
              <a:rPr lang="zh-TW" altLang="zh-TW" dirty="0" smtClean="0"/>
              <a:t>會</a:t>
            </a:r>
            <a:r>
              <a:rPr lang="zh-TW" altLang="zh-TW" dirty="0"/>
              <a:t>維持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             </a:t>
            </a:r>
            <a:r>
              <a:rPr lang="zh-TW" altLang="zh-TW" dirty="0"/>
              <a:t>，這是因為控制</a:t>
            </a:r>
            <a:r>
              <a:rPr lang="zh-TW" altLang="zh-TW" dirty="0" smtClean="0"/>
              <a:t>因子</a:t>
            </a:r>
            <a:endParaRPr lang="en-US" altLang="zh-TW" dirty="0" smtClean="0"/>
          </a:p>
          <a:p>
            <a:r>
              <a:rPr lang="zh-TW" altLang="zh-TW" dirty="0" smtClean="0"/>
              <a:t>之</a:t>
            </a:r>
            <a:r>
              <a:rPr lang="zh-TW" altLang="zh-TW" dirty="0"/>
              <a:t>光</a:t>
            </a:r>
            <a:r>
              <a:rPr lang="zh-TW" altLang="zh-TW" dirty="0" smtClean="0"/>
              <a:t>增益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必須</a:t>
            </a:r>
            <a:r>
              <a:rPr lang="zh-TW" altLang="zh-TW" dirty="0"/>
              <a:t>保持在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r>
              <a:rPr lang="zh-TW" altLang="zh-TW" dirty="0"/>
              <a:t>額外的泵浦效應可增加激發性</a:t>
            </a:r>
            <a:r>
              <a:rPr lang="zh-TW" altLang="zh-TW" dirty="0" smtClean="0"/>
              <a:t>轉移</a:t>
            </a:r>
            <a:endParaRPr lang="en-US" altLang="zh-TW" dirty="0" smtClean="0"/>
          </a:p>
          <a:p>
            <a:r>
              <a:rPr lang="zh-TW" altLang="zh-TW" dirty="0" smtClean="0"/>
              <a:t>速率</a:t>
            </a:r>
            <a:r>
              <a:rPr lang="zh-TW" altLang="zh-TW" dirty="0"/>
              <a:t>，也因此增加光子濃度以及光輸出</a:t>
            </a:r>
            <a:r>
              <a:rPr lang="zh-TW" altLang="zh-TW" dirty="0" smtClean="0"/>
              <a:t>功率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631518"/>
              </p:ext>
            </p:extLst>
          </p:nvPr>
        </p:nvGraphicFramePr>
        <p:xfrm>
          <a:off x="7704000" y="1080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4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4000" y="1080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310772"/>
              </p:ext>
            </p:extLst>
          </p:nvPr>
        </p:nvGraphicFramePr>
        <p:xfrm>
          <a:off x="1350000" y="1512000"/>
          <a:ext cx="137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5" name="Equation" r:id="rId5" imgW="634725" imgH="203112" progId="Equation.DSMT4">
                  <p:embed/>
                </p:oleObj>
              </mc:Choice>
              <mc:Fallback>
                <p:oleObj name="Equation" r:id="rId5" imgW="634725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000" y="1512000"/>
                        <a:ext cx="137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965383"/>
              </p:ext>
            </p:extLst>
          </p:nvPr>
        </p:nvGraphicFramePr>
        <p:xfrm>
          <a:off x="8208000" y="1501200"/>
          <a:ext cx="6635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6" name="Equation" r:id="rId7" imgW="304560" imgH="203040" progId="Equation.DSMT4">
                  <p:embed/>
                </p:oleObj>
              </mc:Choice>
              <mc:Fallback>
                <p:oleObj name="Equation" r:id="rId7" imgW="30456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8000" y="1501200"/>
                        <a:ext cx="66357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801111"/>
              </p:ext>
            </p:extLst>
          </p:nvPr>
        </p:nvGraphicFramePr>
        <p:xfrm>
          <a:off x="467544" y="1916832"/>
          <a:ext cx="729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7" name="Equation" r:id="rId9" imgW="342720" imgH="203040" progId="Equation.DSMT4">
                  <p:embed/>
                </p:oleObj>
              </mc:Choice>
              <mc:Fallback>
                <p:oleObj name="Equation" r:id="rId9" imgW="3427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7544" y="1916832"/>
                        <a:ext cx="729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024932"/>
              </p:ext>
            </p:extLst>
          </p:nvPr>
        </p:nvGraphicFramePr>
        <p:xfrm>
          <a:off x="2106000" y="1916880"/>
          <a:ext cx="1501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8" name="Equation" r:id="rId11" imgW="698197" imgH="203112" progId="Equation.DSMT4">
                  <p:embed/>
                </p:oleObj>
              </mc:Choice>
              <mc:Fallback>
                <p:oleObj name="Equation" r:id="rId11" imgW="69819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6000" y="1916880"/>
                        <a:ext cx="1501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826046"/>
              </p:ext>
            </p:extLst>
          </p:nvPr>
        </p:nvGraphicFramePr>
        <p:xfrm>
          <a:off x="1969578" y="2348880"/>
          <a:ext cx="137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9" name="Equation" r:id="rId13" imgW="634725" imgH="203112" progId="Equation.DSMT4">
                  <p:embed/>
                </p:oleObj>
              </mc:Choice>
              <mc:Fallback>
                <p:oleObj name="Equation" r:id="rId13" imgW="634725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9578" y="2348880"/>
                        <a:ext cx="137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227088"/>
              </p:ext>
            </p:extLst>
          </p:nvPr>
        </p:nvGraphicFramePr>
        <p:xfrm>
          <a:off x="4554000" y="2348880"/>
          <a:ext cx="1501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0" name="Equation" r:id="rId14" imgW="698197" imgH="203112" progId="Equation.DSMT4">
                  <p:embed/>
                </p:oleObj>
              </mc:Choice>
              <mc:Fallback>
                <p:oleObj name="Equation" r:id="rId14" imgW="698197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000" y="2348880"/>
                        <a:ext cx="1501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742355"/>
              </p:ext>
            </p:extLst>
          </p:nvPr>
        </p:nvGraphicFramePr>
        <p:xfrm>
          <a:off x="1638000" y="2888976"/>
          <a:ext cx="381176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1" name="Equation" r:id="rId16" imgW="190335" imgH="164957" progId="Equation.DSMT4">
                  <p:embed/>
                </p:oleObj>
              </mc:Choice>
              <mc:Fallback>
                <p:oleObj name="Equation" r:id="rId16" imgW="190335" imgH="16495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000" y="2888976"/>
                        <a:ext cx="381176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634998"/>
              </p:ext>
            </p:extLst>
          </p:nvPr>
        </p:nvGraphicFramePr>
        <p:xfrm>
          <a:off x="3527928" y="2816976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2" name="Equation" r:id="rId18" imgW="203024" imgH="203024" progId="Equation.DSMT4">
                  <p:embed/>
                </p:oleObj>
              </mc:Choice>
              <mc:Fallback>
                <p:oleObj name="Equation" r:id="rId18" imgW="203024" imgH="2030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928" y="2816976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122112"/>
              </p:ext>
            </p:extLst>
          </p:nvPr>
        </p:nvGraphicFramePr>
        <p:xfrm>
          <a:off x="6210000" y="3212976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3" name="Equation" r:id="rId20" imgW="190417" imgH="203112" progId="Equation.DSMT4">
                  <p:embed/>
                </p:oleObj>
              </mc:Choice>
              <mc:Fallback>
                <p:oleObj name="Equation" r:id="rId20" imgW="190417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000" y="3212976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63" name="Picture 1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4104456" cy="299615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94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 smtClean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4.6.1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He-Ne</a:t>
            </a:r>
            <a:r>
              <a:rPr lang="zh-TW" altLang="zh-TW" sz="2800" dirty="0">
                <a:solidFill>
                  <a:srgbClr val="000066"/>
                </a:solidFill>
              </a:rPr>
              <a:t>雷射的閾值居量反轉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en-US" altLang="zh-TW" sz="2000" dirty="0"/>
              <a:t>He-Ne</a:t>
            </a:r>
            <a:r>
              <a:rPr lang="zh-TW" altLang="zh-TW" sz="2000" dirty="0"/>
              <a:t>氣體雷射工作波長為</a:t>
            </a:r>
            <a:r>
              <a:rPr lang="en-US" altLang="zh-TW" sz="2000" dirty="0"/>
              <a:t>632.8 nm ( </a:t>
            </a:r>
            <a:r>
              <a:rPr lang="zh-TW" altLang="zh-TW" sz="2000" dirty="0" smtClean="0"/>
              <a:t>相當於</a:t>
            </a:r>
            <a:r>
              <a:rPr lang="en-US" altLang="zh-TW" sz="2000" dirty="0" smtClean="0"/>
              <a:t>                          )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管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長為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鏡的反射率約為</a:t>
            </a:r>
            <a:r>
              <a:rPr lang="en-US" altLang="zh-TW" sz="2000" dirty="0"/>
              <a:t>95% </a:t>
            </a:r>
            <a:r>
              <a:rPr lang="zh-TW" altLang="zh-TW" sz="2000" dirty="0"/>
              <a:t>和</a:t>
            </a:r>
            <a:r>
              <a:rPr lang="en-US" altLang="zh-TW" sz="2000" dirty="0"/>
              <a:t>100%</a:t>
            </a:r>
            <a:r>
              <a:rPr lang="zh-TW" altLang="zh-TW" sz="2000" dirty="0"/>
              <a:t>。線寬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1.5 GHz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損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失</a:t>
            </a:r>
            <a:r>
              <a:rPr lang="zh-TW" altLang="zh-TW" sz="2000" dirty="0"/>
              <a:t>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自發輻射衰變時間常數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約</a:t>
            </a:r>
            <a:r>
              <a:rPr lang="zh-TW" altLang="zh-TW" sz="2000" dirty="0"/>
              <a:t>為</a:t>
            </a:r>
            <a:r>
              <a:rPr lang="en-US" altLang="zh-TW" sz="2000" dirty="0"/>
              <a:t>100 ns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。閾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值</a:t>
            </a:r>
            <a:r>
              <a:rPr lang="zh-TW" altLang="zh-TW" sz="2000" dirty="0"/>
              <a:t>增益係數和臨界居量反轉為何？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(4.6.7)</a:t>
            </a:r>
            <a:r>
              <a:rPr lang="zh-TW" altLang="zh-TW" sz="2000" dirty="0"/>
              <a:t>，閾值增益係數為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根據式</a:t>
            </a:r>
            <a:r>
              <a:rPr lang="en-US" altLang="zh-TW" sz="2000" dirty="0"/>
              <a:t> (4.6.9) </a:t>
            </a:r>
            <a:r>
              <a:rPr lang="zh-TW" altLang="zh-TW" sz="2000" dirty="0"/>
              <a:t>臨界粒子數反轉</a:t>
            </a:r>
            <a:r>
              <a:rPr lang="zh-TW" altLang="zh-TW" sz="2000" dirty="0" smtClean="0"/>
              <a:t>為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881612"/>
              </p:ext>
            </p:extLst>
          </p:nvPr>
        </p:nvGraphicFramePr>
        <p:xfrm>
          <a:off x="6390000" y="1098000"/>
          <a:ext cx="167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9" name="Equation" r:id="rId3" imgW="889000" imgH="190500" progId="Equation.DSMT4">
                  <p:embed/>
                </p:oleObj>
              </mc:Choice>
              <mc:Fallback>
                <p:oleObj name="Equation" r:id="rId3" imgW="889000" imgH="190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0000" y="1098000"/>
                        <a:ext cx="167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869281"/>
              </p:ext>
            </p:extLst>
          </p:nvPr>
        </p:nvGraphicFramePr>
        <p:xfrm>
          <a:off x="971600" y="1484784"/>
          <a:ext cx="111789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0" name="Equation" r:id="rId5" imgW="558558" imgH="177723" progId="Equation.DSMT4">
                  <p:embed/>
                </p:oleObj>
              </mc:Choice>
              <mc:Fallback>
                <p:oleObj name="Equation" r:id="rId5" imgW="558558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484784"/>
                        <a:ext cx="111789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760470"/>
              </p:ext>
            </p:extLst>
          </p:nvPr>
        </p:nvGraphicFramePr>
        <p:xfrm>
          <a:off x="6345729" y="1484784"/>
          <a:ext cx="53052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1" name="Equation" r:id="rId7" imgW="266353" imgH="177569" progId="Equation.DSMT4">
                  <p:embed/>
                </p:oleObj>
              </mc:Choice>
              <mc:Fallback>
                <p:oleObj name="Equation" r:id="rId7" imgW="266353" imgH="17756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5729" y="1484784"/>
                        <a:ext cx="53052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490996"/>
              </p:ext>
            </p:extLst>
          </p:nvPr>
        </p:nvGraphicFramePr>
        <p:xfrm>
          <a:off x="1209600" y="18072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2" name="Equation" r:id="rId9" imgW="190417" imgH="190417" progId="Equation.DSMT4">
                  <p:embed/>
                </p:oleObj>
              </mc:Choice>
              <mc:Fallback>
                <p:oleObj name="Equation" r:id="rId9" imgW="190417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00" y="18072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352677"/>
              </p:ext>
            </p:extLst>
          </p:nvPr>
        </p:nvGraphicFramePr>
        <p:xfrm>
          <a:off x="1804488" y="1772816"/>
          <a:ext cx="89530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3" name="Equation" r:id="rId11" imgW="494870" imgH="215713" progId="Equation.DSMT4">
                  <p:embed/>
                </p:oleObj>
              </mc:Choice>
              <mc:Fallback>
                <p:oleObj name="Equation" r:id="rId11" imgW="494870" imgH="215713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488" y="1772816"/>
                        <a:ext cx="89530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924234"/>
              </p:ext>
            </p:extLst>
          </p:nvPr>
        </p:nvGraphicFramePr>
        <p:xfrm>
          <a:off x="5454000" y="1800000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4" name="Equation" r:id="rId13" imgW="228501" imgH="203112" progId="Equation.DSMT4">
                  <p:embed/>
                </p:oleObj>
              </mc:Choice>
              <mc:Fallback>
                <p:oleObj name="Equation" r:id="rId13" imgW="228501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000" y="1800000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710706"/>
              </p:ext>
            </p:extLst>
          </p:nvPr>
        </p:nvGraphicFramePr>
        <p:xfrm>
          <a:off x="7578000" y="1844864"/>
          <a:ext cx="62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5" name="Equation" r:id="rId15" imgW="317087" imgH="177569" progId="Equation.DSMT4">
                  <p:embed/>
                </p:oleObj>
              </mc:Choice>
              <mc:Fallback>
                <p:oleObj name="Equation" r:id="rId15" imgW="317087" imgH="177569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000" y="1844864"/>
                        <a:ext cx="62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89951"/>
              </p:ext>
            </p:extLst>
          </p:nvPr>
        </p:nvGraphicFramePr>
        <p:xfrm>
          <a:off x="1610582" y="3285064"/>
          <a:ext cx="656181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6" name="Equation" r:id="rId17" imgW="3822700" imgH="419100" progId="Equation.DSMT4">
                  <p:embed/>
                </p:oleObj>
              </mc:Choice>
              <mc:Fallback>
                <p:oleObj name="Equation" r:id="rId17" imgW="3822700" imgH="4191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0582" y="3285064"/>
                        <a:ext cx="6561818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473024"/>
              </p:ext>
            </p:extLst>
          </p:nvPr>
        </p:nvGraphicFramePr>
        <p:xfrm>
          <a:off x="1615394" y="4437112"/>
          <a:ext cx="6484998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7" name="Equation" r:id="rId19" imgW="3606800" imgH="965200" progId="Equation.DSMT4">
                  <p:embed/>
                </p:oleObj>
              </mc:Choice>
              <mc:Fallback>
                <p:oleObj name="Equation" r:id="rId19" imgW="3606800" imgH="965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394" y="4437112"/>
                        <a:ext cx="6484998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584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4.6.1   He-Ne</a:t>
            </a:r>
            <a:r>
              <a:rPr lang="zh-TW" altLang="zh-TW" sz="2800" dirty="0">
                <a:solidFill>
                  <a:srgbClr val="000066"/>
                </a:solidFill>
              </a:rPr>
              <a:t>雷射的閾值居量</a:t>
            </a:r>
            <a:r>
              <a:rPr lang="zh-TW" altLang="zh-TW" sz="2800" dirty="0" smtClean="0">
                <a:solidFill>
                  <a:srgbClr val="000066"/>
                </a:solidFill>
              </a:rPr>
              <a:t>反轉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請</a:t>
            </a:r>
            <a:r>
              <a:rPr lang="zh-TW" altLang="zh-TW" sz="2000" dirty="0"/>
              <a:t>注意，這是氖原子組</a:t>
            </a:r>
            <a:r>
              <a:rPr lang="zh-TW" altLang="zh-TW" sz="2000" dirty="0" smtClean="0"/>
              <a:t>態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閥值居量反轉。自發</a:t>
            </a:r>
            <a:r>
              <a:rPr lang="zh-TW" altLang="zh-TW" sz="2000" dirty="0" smtClean="0"/>
              <a:t>衰變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時間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氖原子從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自然衰變時間，此時間必須</a:t>
            </a:r>
            <a:r>
              <a:rPr lang="zh-TW" altLang="zh-TW" sz="2000" dirty="0" smtClean="0"/>
              <a:t>比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從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到</a:t>
            </a:r>
            <a:r>
              <a:rPr lang="zh-TW" altLang="zh-TW" sz="2000" dirty="0"/>
              <a:t>低能階的自發衰變時間更長，以允許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之間</a:t>
            </a:r>
            <a:r>
              <a:rPr lang="zh-TW" altLang="zh-TW" sz="2000" dirty="0"/>
              <a:t>建立居量反轉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這</a:t>
            </a:r>
            <a:r>
              <a:rPr lang="zh-TW" altLang="zh-TW" sz="2000" dirty="0"/>
              <a:t>是在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雷射的情況。式</a:t>
            </a:r>
            <a:r>
              <a:rPr lang="en-US" altLang="zh-TW" sz="2000" dirty="0"/>
              <a:t> (4.6.8) </a:t>
            </a:r>
            <a:r>
              <a:rPr lang="zh-TW" altLang="zh-TW" sz="2000" dirty="0"/>
              <a:t>為一用兩個能階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簡化推導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He-Ne</a:t>
            </a:r>
            <a:r>
              <a:rPr lang="zh-TW" altLang="zh-TW" sz="2000" dirty="0"/>
              <a:t>的情況實際上更複雜，因為受激</a:t>
            </a:r>
            <a:r>
              <a:rPr lang="en-US" altLang="zh-TW" sz="2000" dirty="0"/>
              <a:t>Ne</a:t>
            </a:r>
            <a:r>
              <a:rPr lang="zh-TW" altLang="zh-TW" sz="2000" dirty="0"/>
              <a:t>原子衰變不僅從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也到</a:t>
            </a:r>
            <a:r>
              <a:rPr lang="zh-TW" altLang="zh-TW" sz="2000" dirty="0" smtClean="0"/>
              <a:t>其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他</a:t>
            </a:r>
            <a:r>
              <a:rPr lang="zh-TW" altLang="zh-TW" sz="2000" dirty="0"/>
              <a:t>較低能階。當</a:t>
            </a:r>
            <a:r>
              <a:rPr lang="en-US" altLang="zh-TW" sz="2000" dirty="0"/>
              <a:t>He-Ne</a:t>
            </a:r>
            <a:r>
              <a:rPr lang="zh-TW" altLang="zh-TW" sz="2000" dirty="0"/>
              <a:t>發雷射光時，光學共振腔確保空腔中的光子密度</a:t>
            </a:r>
            <a:r>
              <a:rPr lang="zh-TW" altLang="zh-TW" sz="2000" dirty="0" smtClean="0"/>
              <a:t>促進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到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躍</a:t>
            </a:r>
            <a:r>
              <a:rPr lang="zh-TW" altLang="zh-TW" sz="2000" dirty="0"/>
              <a:t>遷，以保持雷射工作。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072237"/>
              </p:ext>
            </p:extLst>
          </p:nvPr>
        </p:nvGraphicFramePr>
        <p:xfrm>
          <a:off x="3741769" y="1052736"/>
          <a:ext cx="864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1" name="Equation" r:id="rId3" imgW="457002" imgH="215806" progId="Equation.DSMT4">
                  <p:embed/>
                </p:oleObj>
              </mc:Choice>
              <mc:Fallback>
                <p:oleObj name="Equation" r:id="rId3" imgW="457002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1769" y="1052736"/>
                        <a:ext cx="864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704277"/>
              </p:ext>
            </p:extLst>
          </p:nvPr>
        </p:nvGraphicFramePr>
        <p:xfrm>
          <a:off x="4788000" y="1052736"/>
          <a:ext cx="91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2" name="Equation" r:id="rId5" imgW="482181" imgH="215713" progId="Equation.DSMT4">
                  <p:embed/>
                </p:oleObj>
              </mc:Choice>
              <mc:Fallback>
                <p:oleObj name="Equation" r:id="rId5" imgW="482181" imgH="21571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00" y="1052736"/>
                        <a:ext cx="91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157732"/>
              </p:ext>
            </p:extLst>
          </p:nvPr>
        </p:nvGraphicFramePr>
        <p:xfrm>
          <a:off x="971640" y="145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3" name="Equation" r:id="rId7" imgW="203024" imgH="203024" progId="Equation.DSMT4">
                  <p:embed/>
                </p:oleObj>
              </mc:Choice>
              <mc:Fallback>
                <p:oleObj name="Equation" r:id="rId7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40" y="145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253392"/>
              </p:ext>
            </p:extLst>
          </p:nvPr>
        </p:nvGraphicFramePr>
        <p:xfrm>
          <a:off x="2592000" y="1429200"/>
          <a:ext cx="1183304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4" name="Equation" r:id="rId9" imgW="685502" imgH="215806" progId="Equation.DSMT4">
                  <p:embed/>
                </p:oleObj>
              </mc:Choice>
              <mc:Fallback>
                <p:oleObj name="Equation" r:id="rId9" imgW="685502" imgH="21580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000" y="1429200"/>
                        <a:ext cx="1183304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743980"/>
              </p:ext>
            </p:extLst>
          </p:nvPr>
        </p:nvGraphicFramePr>
        <p:xfrm>
          <a:off x="3948325" y="1429200"/>
          <a:ext cx="1199739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5" name="Equation" r:id="rId11" imgW="698197" imgH="215806" progId="Equation.DSMT4">
                  <p:embed/>
                </p:oleObj>
              </mc:Choice>
              <mc:Fallback>
                <p:oleObj name="Equation" r:id="rId11" imgW="698197" imgH="21580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325" y="1429200"/>
                        <a:ext cx="1199739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979855"/>
              </p:ext>
            </p:extLst>
          </p:nvPr>
        </p:nvGraphicFramePr>
        <p:xfrm>
          <a:off x="648000" y="181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6" name="Equation" r:id="rId13" imgW="190417" imgH="190417" progId="Equation.DSMT4">
                  <p:embed/>
                </p:oleObj>
              </mc:Choice>
              <mc:Fallback>
                <p:oleObj name="Equation" r:id="rId13" imgW="190417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00" y="181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349714"/>
              </p:ext>
            </p:extLst>
          </p:nvPr>
        </p:nvGraphicFramePr>
        <p:xfrm>
          <a:off x="5317200" y="1818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7" name="Equation" r:id="rId15" imgW="228600" imgH="190500" progId="Equation.DSMT4">
                  <p:embed/>
                </p:oleObj>
              </mc:Choice>
              <mc:Fallback>
                <p:oleObj name="Equation" r:id="rId15" imgW="228600" imgH="1905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7200" y="1818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081236"/>
              </p:ext>
            </p:extLst>
          </p:nvPr>
        </p:nvGraphicFramePr>
        <p:xfrm>
          <a:off x="5896800" y="1818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8" name="Equation" r:id="rId17" imgW="215713" imgH="190335" progId="Equation.DSMT4">
                  <p:embed/>
                </p:oleObj>
              </mc:Choice>
              <mc:Fallback>
                <p:oleObj name="Equation" r:id="rId17" imgW="215713" imgH="190335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6800" y="1818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951240"/>
              </p:ext>
            </p:extLst>
          </p:nvPr>
        </p:nvGraphicFramePr>
        <p:xfrm>
          <a:off x="6228232" y="21888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99" name="Equation" r:id="rId19" imgW="228600" imgH="190500" progId="Equation.DSMT4">
                  <p:embed/>
                </p:oleObj>
              </mc:Choice>
              <mc:Fallback>
                <p:oleObj name="Equation" r:id="rId19" imgW="228600" imgH="1905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232" y="21888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732850"/>
              </p:ext>
            </p:extLst>
          </p:nvPr>
        </p:nvGraphicFramePr>
        <p:xfrm>
          <a:off x="6822296" y="21888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0" name="Equation" r:id="rId20" imgW="215713" imgH="190335" progId="Equation.DSMT4">
                  <p:embed/>
                </p:oleObj>
              </mc:Choice>
              <mc:Fallback>
                <p:oleObj name="Equation" r:id="rId20" imgW="215713" imgH="190335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2296" y="21888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513504"/>
              </p:ext>
            </p:extLst>
          </p:nvPr>
        </p:nvGraphicFramePr>
        <p:xfrm>
          <a:off x="6768000" y="2564582"/>
          <a:ext cx="4318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1" name="Equation" r:id="rId21" imgW="228600" imgH="190500" progId="Equation.DSMT4">
                  <p:embed/>
                </p:oleObj>
              </mc:Choice>
              <mc:Fallback>
                <p:oleObj name="Equation" r:id="rId21" imgW="228600" imgH="190500" progId="Equation.DSMT4">
                  <p:embed/>
                  <p:pic>
                    <p:nvPicPr>
                      <p:cNvPr id="0" name="物件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8000" y="2564582"/>
                        <a:ext cx="43180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250205"/>
              </p:ext>
            </p:extLst>
          </p:nvPr>
        </p:nvGraphicFramePr>
        <p:xfrm>
          <a:off x="7362000" y="2564582"/>
          <a:ext cx="4127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2" name="Equation" r:id="rId22" imgW="215713" imgH="190335" progId="Equation.DSMT4">
                  <p:embed/>
                </p:oleObj>
              </mc:Choice>
              <mc:Fallback>
                <p:oleObj name="Equation" r:id="rId22" imgW="215713" imgH="190335" progId="Equation.DSMT4">
                  <p:embed/>
                  <p:pic>
                    <p:nvPicPr>
                      <p:cNvPr id="0" name="物件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2000" y="2564582"/>
                        <a:ext cx="41275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42928"/>
              </p:ext>
            </p:extLst>
          </p:nvPr>
        </p:nvGraphicFramePr>
        <p:xfrm>
          <a:off x="395536" y="3284662"/>
          <a:ext cx="4318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3" name="Equation" r:id="rId23" imgW="228600" imgH="190500" progId="Equation.DSMT4">
                  <p:embed/>
                </p:oleObj>
              </mc:Choice>
              <mc:Fallback>
                <p:oleObj name="Equation" r:id="rId23" imgW="228600" imgH="190500" progId="Equation.DSMT4">
                  <p:embed/>
                  <p:pic>
                    <p:nvPicPr>
                      <p:cNvPr id="0" name="物件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84662"/>
                        <a:ext cx="43180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486816"/>
              </p:ext>
            </p:extLst>
          </p:nvPr>
        </p:nvGraphicFramePr>
        <p:xfrm>
          <a:off x="1044000" y="3284662"/>
          <a:ext cx="4127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4" name="Equation" r:id="rId24" imgW="215713" imgH="190335" progId="Equation.DSMT4">
                  <p:embed/>
                </p:oleObj>
              </mc:Choice>
              <mc:Fallback>
                <p:oleObj name="Equation" r:id="rId24" imgW="215713" imgH="190335" progId="Equation.DSMT4">
                  <p:embed/>
                  <p:pic>
                    <p:nvPicPr>
                      <p:cNvPr id="0" name="物件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000" y="3284662"/>
                        <a:ext cx="41275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03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C. </a:t>
            </a:r>
            <a:r>
              <a:rPr lang="zh-TW" altLang="zh-TW" sz="2800" dirty="0"/>
              <a:t>輸出功率和腔中光子生命</a:t>
            </a:r>
            <a:r>
              <a:rPr lang="zh-TW" altLang="zh-TW" sz="2800" dirty="0" smtClean="0"/>
              <a:t>期</a:t>
            </a:r>
            <a:endParaRPr lang="en-US" altLang="zh-TW" sz="2800" dirty="0" smtClean="0"/>
          </a:p>
          <a:p>
            <a:pPr>
              <a:lnSpc>
                <a:spcPts val="700"/>
              </a:lnSpc>
            </a:pPr>
            <a:endParaRPr lang="en-US" altLang="zh-TW" dirty="0" smtClean="0"/>
          </a:p>
        </p:txBody>
      </p:sp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4474912" cy="403244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39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pPr>
              <a:lnSpc>
                <a:spcPts val="36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4.6.10)</a:t>
            </a:r>
          </a:p>
          <a:p>
            <a:pPr>
              <a:lnSpc>
                <a:spcPts val="1500"/>
              </a:lnSpc>
            </a:pPr>
            <a:endParaRPr lang="en-US" altLang="zh-TW" b="0" dirty="0"/>
          </a:p>
          <a:p>
            <a:pPr>
              <a:lnSpc>
                <a:spcPts val="3600"/>
              </a:lnSpc>
            </a:pPr>
            <a:r>
              <a:rPr lang="en-US" altLang="zh-TW" dirty="0"/>
              <a:t>                                                                                                (4.6.11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zh-TW" dirty="0" smtClean="0"/>
              <a:t>輸出</a:t>
            </a:r>
            <a:r>
              <a:rPr lang="zh-TW" altLang="zh-TW" dirty="0"/>
              <a:t>功率取決於腔中的光子</a:t>
            </a:r>
            <a:r>
              <a:rPr lang="zh-TW" altLang="zh-TW" dirty="0" smtClean="0"/>
              <a:t>濃度</a:t>
            </a:r>
            <a:r>
              <a:rPr lang="en-US" altLang="zh-TW" dirty="0" smtClean="0"/>
              <a:t>      </a:t>
            </a:r>
            <a:r>
              <a:rPr lang="zh-TW" altLang="zh-TW" dirty="0"/>
              <a:t>，後者取決於受激躍遷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速率。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總</a:t>
            </a:r>
            <a:r>
              <a:rPr lang="zh-TW" altLang="zh-TW" dirty="0"/>
              <a:t>腔體的損耗係數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</a:t>
            </a:r>
            <a:r>
              <a:rPr lang="zh-TW" altLang="zh-TW" dirty="0" smtClean="0"/>
              <a:t>有</a:t>
            </a:r>
            <a:r>
              <a:rPr lang="zh-TW" altLang="zh-TW" dirty="0"/>
              <a:t>兩個部分，</a:t>
            </a:r>
            <a:r>
              <a:rPr lang="zh-TW" altLang="zh-TW" dirty="0" smtClean="0"/>
              <a:t>其</a:t>
            </a:r>
            <a:endParaRPr lang="en-US" altLang="zh-TW" dirty="0" smtClean="0"/>
          </a:p>
          <a:p>
            <a:r>
              <a:rPr lang="zh-TW" altLang="zh-TW" dirty="0" smtClean="0"/>
              <a:t>中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是</a:t>
            </a:r>
            <a:r>
              <a:rPr lang="zh-TW" altLang="zh-TW" dirty="0"/>
              <a:t>內部損耗係數，而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</a:t>
            </a:r>
            <a:r>
              <a:rPr lang="zh-TW" altLang="zh-TW" dirty="0" smtClean="0"/>
              <a:t>代表</a:t>
            </a:r>
            <a:r>
              <a:rPr lang="zh-TW" altLang="zh-TW" dirty="0"/>
              <a:t>兩端損耗</a:t>
            </a:r>
            <a:r>
              <a:rPr lang="en-US" altLang="zh-TW" dirty="0"/>
              <a:t> (end </a:t>
            </a:r>
            <a:endParaRPr lang="en-US" altLang="zh-TW" dirty="0" smtClean="0"/>
          </a:p>
          <a:p>
            <a:r>
              <a:rPr lang="en-US" altLang="zh-TW" dirty="0" smtClean="0"/>
              <a:t>losses</a:t>
            </a:r>
            <a:r>
              <a:rPr lang="en-US" altLang="zh-TW" dirty="0"/>
              <a:t>)</a:t>
            </a:r>
            <a:r>
              <a:rPr lang="zh-TW" altLang="zh-TW" dirty="0"/>
              <a:t>。這些損失會導致光子</a:t>
            </a:r>
            <a:r>
              <a:rPr lang="zh-TW" altLang="zh-TW" dirty="0" smtClean="0"/>
              <a:t>濃度</a:t>
            </a:r>
            <a:r>
              <a:rPr lang="en-US" altLang="zh-TW" dirty="0" smtClean="0"/>
              <a:t>       </a:t>
            </a:r>
            <a:r>
              <a:rPr lang="zh-TW" altLang="zh-TW" dirty="0"/>
              <a:t>隨時間呈指數衰減，</a:t>
            </a:r>
            <a:r>
              <a:rPr lang="zh-TW" altLang="zh-TW" dirty="0" smtClean="0"/>
              <a:t>以</a:t>
            </a:r>
            <a:endParaRPr lang="en-US" altLang="zh-TW" dirty="0" smtClean="0"/>
          </a:p>
          <a:p>
            <a:r>
              <a:rPr lang="zh-TW" altLang="zh-TW" dirty="0" smtClean="0"/>
              <a:t>特徵</a:t>
            </a:r>
            <a:r>
              <a:rPr lang="zh-TW" altLang="zh-TW" dirty="0"/>
              <a:t>時間常數衰減，稱為光子腔生命期</a:t>
            </a:r>
            <a:r>
              <a:rPr lang="en-US" altLang="zh-TW" dirty="0"/>
              <a:t> (photon cavity </a:t>
            </a:r>
            <a:endParaRPr lang="en-US" altLang="zh-TW" dirty="0" smtClean="0"/>
          </a:p>
          <a:p>
            <a:r>
              <a:rPr lang="en-US" altLang="zh-TW" dirty="0" smtClean="0"/>
              <a:t>lifetime</a:t>
            </a:r>
            <a:r>
              <a:rPr lang="en-US" altLang="zh-TW" dirty="0"/>
              <a:t>)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，</a:t>
            </a:r>
            <a:r>
              <a:rPr lang="zh-TW" altLang="zh-TW" dirty="0"/>
              <a:t>它與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成</a:t>
            </a:r>
            <a:r>
              <a:rPr lang="zh-TW" altLang="zh-TW" dirty="0"/>
              <a:t>反比關係。</a:t>
            </a:r>
          </a:p>
          <a:p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775778"/>
              </p:ext>
            </p:extLst>
          </p:nvPr>
        </p:nvGraphicFramePr>
        <p:xfrm>
          <a:off x="3601051" y="1196752"/>
          <a:ext cx="212307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8" name="Equation" r:id="rId3" imgW="1091726" imgH="368140" progId="Equation.DSMT4">
                  <p:embed/>
                </p:oleObj>
              </mc:Choice>
              <mc:Fallback>
                <p:oleObj name="Equation" r:id="rId3" imgW="1091726" imgH="3681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1051" y="1196752"/>
                        <a:ext cx="2123077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402320"/>
              </p:ext>
            </p:extLst>
          </p:nvPr>
        </p:nvGraphicFramePr>
        <p:xfrm>
          <a:off x="3268823" y="1988760"/>
          <a:ext cx="3175385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9" name="Equation" r:id="rId5" imgW="1638300" imgH="368300" progId="Equation.DSMT4">
                  <p:embed/>
                </p:oleObj>
              </mc:Choice>
              <mc:Fallback>
                <p:oleObj name="Equation" r:id="rId5" imgW="16383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823" y="1988760"/>
                        <a:ext cx="3175385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1268680"/>
            <a:ext cx="108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204816"/>
            <a:ext cx="958343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764402"/>
              </p:ext>
            </p:extLst>
          </p:nvPr>
        </p:nvGraphicFramePr>
        <p:xfrm>
          <a:off x="4716072" y="2844000"/>
          <a:ext cx="50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0" name="Equation" r:id="rId9" imgW="266584" imgH="228501" progId="Equation.DSMT4">
                  <p:embed/>
                </p:oleObj>
              </mc:Choice>
              <mc:Fallback>
                <p:oleObj name="Equation" r:id="rId9" imgW="266584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72" y="2844000"/>
                        <a:ext cx="50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261580"/>
              </p:ext>
            </p:extLst>
          </p:nvPr>
        </p:nvGraphicFramePr>
        <p:xfrm>
          <a:off x="3491880" y="3628800"/>
          <a:ext cx="304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1" name="Equation" r:id="rId11" imgW="1612900" imgH="228600" progId="Equation.DSMT4">
                  <p:embed/>
                </p:oleObj>
              </mc:Choice>
              <mc:Fallback>
                <p:oleObj name="Equation" r:id="rId11" imgW="16129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628800"/>
                        <a:ext cx="304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591732"/>
              </p:ext>
            </p:extLst>
          </p:nvPr>
        </p:nvGraphicFramePr>
        <p:xfrm>
          <a:off x="684000" y="4104000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2" name="Equation" r:id="rId13" imgW="228501" imgH="203112" progId="Equation.DSMT4">
                  <p:embed/>
                </p:oleObj>
              </mc:Choice>
              <mc:Fallback>
                <p:oleObj name="Equation" r:id="rId13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00" y="4104000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780265"/>
              </p:ext>
            </p:extLst>
          </p:nvPr>
        </p:nvGraphicFramePr>
        <p:xfrm>
          <a:off x="3851920" y="4077072"/>
          <a:ext cx="207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3" name="Equation" r:id="rId15" imgW="1091726" imgH="228501" progId="Equation.DSMT4">
                  <p:embed/>
                </p:oleObj>
              </mc:Choice>
              <mc:Fallback>
                <p:oleObj name="Equation" r:id="rId15" imgW="1091726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077072"/>
                        <a:ext cx="207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031773"/>
              </p:ext>
            </p:extLst>
          </p:nvPr>
        </p:nvGraphicFramePr>
        <p:xfrm>
          <a:off x="4914000" y="4554000"/>
          <a:ext cx="57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4" name="Equation" r:id="rId17" imgW="304668" imgH="228501" progId="Equation.DSMT4">
                  <p:embed/>
                </p:oleObj>
              </mc:Choice>
              <mc:Fallback>
                <p:oleObj name="Equation" r:id="rId17" imgW="304668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000" y="4554000"/>
                        <a:ext cx="57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607986"/>
              </p:ext>
            </p:extLst>
          </p:nvPr>
        </p:nvGraphicFramePr>
        <p:xfrm>
          <a:off x="1515704" y="53856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5" name="Equation" r:id="rId19" imgW="228600" imgH="228600" progId="Equation.DSMT4">
                  <p:embed/>
                </p:oleObj>
              </mc:Choice>
              <mc:Fallback>
                <p:oleObj name="Equation" r:id="rId19" imgW="2286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5704" y="53856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446727"/>
              </p:ext>
            </p:extLst>
          </p:nvPr>
        </p:nvGraphicFramePr>
        <p:xfrm>
          <a:off x="2808000" y="5385600"/>
          <a:ext cx="4525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6" name="Equation" r:id="rId21" imgW="228501" imgH="203112" progId="Equation.DSMT4">
                  <p:embed/>
                </p:oleObj>
              </mc:Choice>
              <mc:Fallback>
                <p:oleObj name="Equation" r:id="rId21" imgW="228501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000" y="5385600"/>
                        <a:ext cx="45257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23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4.6.12</a:t>
            </a:r>
            <a:r>
              <a:rPr lang="en-US" altLang="zh-TW" dirty="0" smtClean="0"/>
              <a:t>)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4.6.13)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88482"/>
              </p:ext>
            </p:extLst>
          </p:nvPr>
        </p:nvGraphicFramePr>
        <p:xfrm>
          <a:off x="2987824" y="1196752"/>
          <a:ext cx="331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5" name="Equation" r:id="rId3" imgW="1752600" imgH="228600" progId="Equation.DSMT4">
                  <p:embed/>
                </p:oleObj>
              </mc:Choice>
              <mc:Fallback>
                <p:oleObj name="Equation" r:id="rId3" imgW="17526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196752"/>
                        <a:ext cx="331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838982"/>
              </p:ext>
            </p:extLst>
          </p:nvPr>
        </p:nvGraphicFramePr>
        <p:xfrm>
          <a:off x="2483768" y="1772816"/>
          <a:ext cx="43176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6" name="Equation" r:id="rId5" imgW="2451100" imgH="431800" progId="Equation.DSMT4">
                  <p:embed/>
                </p:oleObj>
              </mc:Choice>
              <mc:Fallback>
                <p:oleObj name="Equation" r:id="rId5" imgW="2451100" imgH="43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43176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962303"/>
              </p:ext>
            </p:extLst>
          </p:nvPr>
        </p:nvGraphicFramePr>
        <p:xfrm>
          <a:off x="3779912" y="2780976"/>
          <a:ext cx="129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7" name="Equation" r:id="rId7" imgW="685800" imgH="228600" progId="Equation.DSMT4">
                  <p:embed/>
                </p:oleObj>
              </mc:Choice>
              <mc:Fallback>
                <p:oleObj name="Equation" r:id="rId7" imgW="6858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780976"/>
                        <a:ext cx="129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66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4.6.2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輸出</a:t>
            </a:r>
            <a:r>
              <a:rPr lang="zh-TW" altLang="zh-TW" sz="2800" dirty="0">
                <a:solidFill>
                  <a:srgbClr val="000066"/>
                </a:solidFill>
              </a:rPr>
              <a:t>功率和光子腔生命期 </a:t>
            </a:r>
            <a:r>
              <a:rPr lang="en-US" altLang="zh-TW" sz="2800" i="1" dirty="0">
                <a:solidFill>
                  <a:srgbClr val="000066"/>
                </a:solidFill>
                <a:sym typeface="Symbol"/>
              </a:rPr>
              <a:t></a:t>
            </a:r>
            <a:r>
              <a:rPr lang="en-US" altLang="zh-TW" sz="2800" baseline="-25000" dirty="0" err="1">
                <a:solidFill>
                  <a:srgbClr val="000066"/>
                </a:solidFill>
              </a:rPr>
              <a:t>ph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例題</a:t>
            </a:r>
            <a:r>
              <a:rPr lang="en-US" altLang="zh-TW" sz="2000" dirty="0"/>
              <a:t>4.6.1</a:t>
            </a:r>
            <a:r>
              <a:rPr lang="zh-TW" altLang="zh-TW" sz="2000" dirty="0"/>
              <a:t>中的</a:t>
            </a:r>
            <a:r>
              <a:rPr lang="en-US" altLang="zh-TW" sz="2000" dirty="0"/>
              <a:t>He-Ne</a:t>
            </a:r>
            <a:r>
              <a:rPr lang="zh-TW" altLang="zh-TW" sz="2000" dirty="0"/>
              <a:t>雷射，雷射管長度為</a:t>
            </a:r>
            <a:r>
              <a:rPr lang="en-US" altLang="zh-TW" sz="2000" dirty="0"/>
              <a:t>40 cm</a:t>
            </a:r>
            <a:r>
              <a:rPr lang="zh-TW" altLang="zh-TW" sz="2000" dirty="0"/>
              <a:t>且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zh-TW" altLang="zh-TW" sz="2000" dirty="0"/>
              <a:t>假設管的直徑為</a:t>
            </a:r>
            <a:r>
              <a:rPr lang="en-US" altLang="zh-TW" sz="2000" dirty="0"/>
              <a:t>0.8 mm</a:t>
            </a:r>
            <a:r>
              <a:rPr lang="zh-TW" altLang="zh-TW" sz="2000" dirty="0"/>
              <a:t>，而輸出功率為</a:t>
            </a:r>
            <a:r>
              <a:rPr lang="en-US" altLang="zh-TW" sz="2000" dirty="0"/>
              <a:t>2.5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。光子腔生命期和腔</a:t>
            </a:r>
            <a:r>
              <a:rPr lang="zh-TW" altLang="zh-TW" sz="2000" dirty="0" smtClean="0"/>
              <a:t>體內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部</a:t>
            </a:r>
            <a:r>
              <a:rPr lang="zh-TW" altLang="zh-TW" sz="2000" dirty="0"/>
              <a:t>的光子濃度為何？</a:t>
            </a:r>
            <a:r>
              <a:rPr lang="en-US" altLang="zh-TW" sz="2000" dirty="0"/>
              <a:t>( </a:t>
            </a:r>
            <a:r>
              <a:rPr lang="zh-TW" altLang="zh-TW" sz="2000" dirty="0"/>
              <a:t>發射頻率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474 THz 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使用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           </a:t>
            </a:r>
            <a:r>
              <a:rPr lang="zh-TW" altLang="zh-TW" sz="2000" dirty="0" smtClean="0"/>
              <a:t>得出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因此，根據式</a:t>
            </a:r>
            <a:r>
              <a:rPr lang="en-US" altLang="zh-TW" sz="2000" dirty="0"/>
              <a:t> (4.6.12)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若使用式</a:t>
            </a:r>
            <a:r>
              <a:rPr lang="en-US" altLang="zh-TW" sz="2000" dirty="0"/>
              <a:t> (4.6.13)</a:t>
            </a:r>
            <a:r>
              <a:rPr lang="zh-TW" altLang="zh-TW" sz="2000" dirty="0"/>
              <a:t>，會得到</a:t>
            </a:r>
            <a:r>
              <a:rPr lang="en-US" altLang="zh-TW" sz="2000" dirty="0"/>
              <a:t>29.2 ns</a:t>
            </a:r>
            <a:r>
              <a:rPr lang="zh-TW" altLang="zh-TW" sz="2000" dirty="0"/>
              <a:t>。欲求出光子濃度，使用式</a:t>
            </a:r>
            <a:r>
              <a:rPr lang="en-US" altLang="zh-TW" sz="2000" dirty="0"/>
              <a:t> (4.6.11)</a:t>
            </a:r>
            <a:endParaRPr lang="zh-TW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可得出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 smtClean="0"/>
              <a:t>光子</a:t>
            </a:r>
            <a:r>
              <a:rPr lang="en-US" altLang="zh-TW" sz="2000" dirty="0" smtClean="0"/>
              <a:t>         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731472"/>
              </p:ext>
            </p:extLst>
          </p:nvPr>
        </p:nvGraphicFramePr>
        <p:xfrm>
          <a:off x="6837660" y="1108800"/>
          <a:ext cx="9747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19" name="Equation" r:id="rId3" imgW="545863" imgH="190417" progId="Equation.DSMT4">
                  <p:embed/>
                </p:oleObj>
              </mc:Choice>
              <mc:Fallback>
                <p:oleObj name="Equation" r:id="rId3" imgW="545863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7660" y="1108800"/>
                        <a:ext cx="9747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419881"/>
              </p:ext>
            </p:extLst>
          </p:nvPr>
        </p:nvGraphicFramePr>
        <p:xfrm>
          <a:off x="8043756" y="1112400"/>
          <a:ext cx="6327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0" name="Equation" r:id="rId5" imgW="355446" imgH="190417" progId="Equation.DSMT4">
                  <p:embed/>
                </p:oleObj>
              </mc:Choice>
              <mc:Fallback>
                <p:oleObj name="Equation" r:id="rId5" imgW="355446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3756" y="1112400"/>
                        <a:ext cx="6327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479617"/>
              </p:ext>
            </p:extLst>
          </p:nvPr>
        </p:nvGraphicFramePr>
        <p:xfrm>
          <a:off x="3852000" y="1818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1" name="Equation" r:id="rId7" imgW="215713" imgH="190335" progId="Equation.DSMT4">
                  <p:embed/>
                </p:oleObj>
              </mc:Choice>
              <mc:Fallback>
                <p:oleObj name="Equation" r:id="rId7" imgW="215713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000" y="1818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294460"/>
              </p:ext>
            </p:extLst>
          </p:nvPr>
        </p:nvGraphicFramePr>
        <p:xfrm>
          <a:off x="1403648" y="2564944"/>
          <a:ext cx="115578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2" name="Equation" r:id="rId9" imgW="583693" imgH="177646" progId="Equation.DSMT4">
                  <p:embed/>
                </p:oleObj>
              </mc:Choice>
              <mc:Fallback>
                <p:oleObj name="Equation" r:id="rId9" imgW="583693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564944"/>
                        <a:ext cx="115578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317280"/>
              </p:ext>
            </p:extLst>
          </p:nvPr>
        </p:nvGraphicFramePr>
        <p:xfrm>
          <a:off x="2771800" y="2564904"/>
          <a:ext cx="99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3" name="Equation" r:id="rId11" imgW="520474" imgH="190417" progId="Equation.DSMT4">
                  <p:embed/>
                </p:oleObj>
              </mc:Choice>
              <mc:Fallback>
                <p:oleObj name="Equation" r:id="rId11" imgW="520474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564904"/>
                        <a:ext cx="99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041627"/>
              </p:ext>
            </p:extLst>
          </p:nvPr>
        </p:nvGraphicFramePr>
        <p:xfrm>
          <a:off x="3978008" y="2564944"/>
          <a:ext cx="66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4" name="Equation" r:id="rId13" imgW="355446" imgH="190417" progId="Equation.DSMT4">
                  <p:embed/>
                </p:oleObj>
              </mc:Choice>
              <mc:Fallback>
                <p:oleObj name="Equation" r:id="rId13" imgW="355446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008" y="2564944"/>
                        <a:ext cx="66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406031"/>
              </p:ext>
            </p:extLst>
          </p:nvPr>
        </p:nvGraphicFramePr>
        <p:xfrm>
          <a:off x="4860032" y="2492896"/>
          <a:ext cx="137739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5" name="Equation" r:id="rId15" imgW="761669" imgH="215806" progId="Equation.DSMT4">
                  <p:embed/>
                </p:oleObj>
              </mc:Choice>
              <mc:Fallback>
                <p:oleObj name="Equation" r:id="rId15" imgW="761669" imgH="21580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492896"/>
                        <a:ext cx="137739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860013"/>
              </p:ext>
            </p:extLst>
          </p:nvPr>
        </p:nvGraphicFramePr>
        <p:xfrm>
          <a:off x="1019381" y="2888984"/>
          <a:ext cx="736904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6" name="Equation" r:id="rId17" imgW="4076700" imgH="215900" progId="Equation.DSMT4">
                  <p:embed/>
                </p:oleObj>
              </mc:Choice>
              <mc:Fallback>
                <p:oleObj name="Equation" r:id="rId17" imgW="4076700" imgH="2159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381" y="2888984"/>
                        <a:ext cx="736904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827482"/>
              </p:ext>
            </p:extLst>
          </p:nvPr>
        </p:nvGraphicFramePr>
        <p:xfrm>
          <a:off x="2213538" y="3681072"/>
          <a:ext cx="495075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7" name="Equation" r:id="rId19" imgW="2730500" imgH="228600" progId="Equation.DSMT4">
                  <p:embed/>
                </p:oleObj>
              </mc:Choice>
              <mc:Fallback>
                <p:oleObj name="Equation" r:id="rId19" imgW="27305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3538" y="3681072"/>
                        <a:ext cx="495075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720948"/>
              </p:ext>
            </p:extLst>
          </p:nvPr>
        </p:nvGraphicFramePr>
        <p:xfrm>
          <a:off x="2126412" y="4536000"/>
          <a:ext cx="5901972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8" name="Equation" r:id="rId21" imgW="3695700" imgH="673100" progId="Equation.DSMT4">
                  <p:embed/>
                </p:oleObj>
              </mc:Choice>
              <mc:Fallback>
                <p:oleObj name="Equation" r:id="rId21" imgW="3695700" imgH="6731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6412" y="4536000"/>
                        <a:ext cx="5901972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724428"/>
              </p:ext>
            </p:extLst>
          </p:nvPr>
        </p:nvGraphicFramePr>
        <p:xfrm>
          <a:off x="1205808" y="5688000"/>
          <a:ext cx="163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29" name="Equation" r:id="rId23" imgW="863225" imgH="228501" progId="Equation.DSMT4">
                  <p:embed/>
                </p:oleObj>
              </mc:Choice>
              <mc:Fallback>
                <p:oleObj name="Equation" r:id="rId23" imgW="863225" imgH="228501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808" y="5688000"/>
                        <a:ext cx="163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331610"/>
              </p:ext>
            </p:extLst>
          </p:nvPr>
        </p:nvGraphicFramePr>
        <p:xfrm>
          <a:off x="3312000" y="5706000"/>
          <a:ext cx="5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30" name="Equation" r:id="rId25" imgW="291973" imgH="190417" progId="Equation.DSMT4">
                  <p:embed/>
                </p:oleObj>
              </mc:Choice>
              <mc:Fallback>
                <p:oleObj name="Equation" r:id="rId25" imgW="291973" imgH="190417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000" y="5706000"/>
                        <a:ext cx="5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819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D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光學</a:t>
            </a:r>
            <a:r>
              <a:rPr lang="zh-TW" altLang="zh-TW" sz="2800" dirty="0"/>
              <a:t>腔、相位條件、雷射</a:t>
            </a:r>
            <a:r>
              <a:rPr lang="zh-TW" altLang="zh-TW" sz="2800" dirty="0" smtClean="0"/>
              <a:t>模態</a:t>
            </a:r>
            <a:endParaRPr lang="en-US" altLang="zh-TW" sz="2800" dirty="0" smtClean="0"/>
          </a:p>
          <a:p>
            <a:pPr>
              <a:lnSpc>
                <a:spcPts val="40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4.6.14</a:t>
            </a:r>
            <a:r>
              <a:rPr lang="en-US" altLang="zh-TW" dirty="0" smtClean="0"/>
              <a:t>)</a:t>
            </a:r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一</a:t>
            </a:r>
            <a:r>
              <a:rPr lang="zh-TW" altLang="zh-TW" dirty="0" smtClean="0"/>
              <a:t>整數</a:t>
            </a:r>
            <a:r>
              <a:rPr lang="en-US" altLang="zh-TW" dirty="0" smtClean="0"/>
              <a:t>             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40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4.6.15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4.6.16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所描述之模態即由延共振腔軸向</a:t>
            </a:r>
            <a:r>
              <a:rPr lang="zh-TW" altLang="zh-TW" dirty="0" smtClean="0"/>
              <a:t>長度</a:t>
            </a:r>
            <a:r>
              <a:rPr lang="en-US" altLang="zh-TW" dirty="0" smtClean="0"/>
              <a:t>     </a:t>
            </a:r>
            <a:r>
              <a:rPr lang="zh-TW" altLang="zh-TW" dirty="0"/>
              <a:t>所控制，此稱之為</a:t>
            </a:r>
            <a:r>
              <a:rPr lang="zh-TW" altLang="zh-TW" dirty="0" smtClean="0"/>
              <a:t>縱向</a:t>
            </a:r>
            <a:endParaRPr lang="en-US" altLang="zh-TW" dirty="0" smtClean="0"/>
          </a:p>
          <a:p>
            <a:r>
              <a:rPr lang="zh-TW" altLang="zh-TW" dirty="0" smtClean="0"/>
              <a:t>軸</a:t>
            </a:r>
            <a:r>
              <a:rPr lang="zh-TW" altLang="zh-TW" dirty="0"/>
              <a:t>模態</a:t>
            </a:r>
            <a:r>
              <a:rPr lang="en-US" altLang="zh-TW" dirty="0"/>
              <a:t> (longitudinal axial modes)</a:t>
            </a:r>
            <a:r>
              <a:rPr lang="zh-TW" altLang="zh-TW" dirty="0"/>
              <a:t>。因為</a:t>
            </a:r>
            <a:r>
              <a:rPr lang="en-US" altLang="zh-TW" dirty="0"/>
              <a:t> </a:t>
            </a:r>
            <a:r>
              <a:rPr lang="en-US" altLang="zh-TW" dirty="0" smtClean="0"/>
              <a:t>             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4.6.17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zh-TW" dirty="0"/>
              <a:t>模態間距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576493"/>
              </p:ext>
            </p:extLst>
          </p:nvPr>
        </p:nvGraphicFramePr>
        <p:xfrm>
          <a:off x="3420104" y="1556840"/>
          <a:ext cx="208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6" name="Equation" r:id="rId3" imgW="1104900" imgH="228600" progId="Equation.DSMT4">
                  <p:embed/>
                </p:oleObj>
              </mc:Choice>
              <mc:Fallback>
                <p:oleObj name="Equation" r:id="rId3" imgW="11049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0104" y="1556840"/>
                        <a:ext cx="208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004645"/>
              </p:ext>
            </p:extLst>
          </p:nvPr>
        </p:nvGraphicFramePr>
        <p:xfrm>
          <a:off x="978398" y="2168896"/>
          <a:ext cx="425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7" name="Equation" r:id="rId5" imgW="203024" imgH="152268" progId="Equation.DSMT4">
                  <p:embed/>
                </p:oleObj>
              </mc:Choice>
              <mc:Fallback>
                <p:oleObj name="Equation" r:id="rId5" imgW="203024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8398" y="2168896"/>
                        <a:ext cx="425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801106"/>
              </p:ext>
            </p:extLst>
          </p:nvPr>
        </p:nvGraphicFramePr>
        <p:xfrm>
          <a:off x="2580196" y="2124000"/>
          <a:ext cx="10557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8" name="Equation" r:id="rId7" imgW="482391" imgH="190417" progId="Equation.DSMT4">
                  <p:embed/>
                </p:oleObj>
              </mc:Choice>
              <mc:Fallback>
                <p:oleObj name="Equation" r:id="rId7" imgW="482391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196" y="2124000"/>
                        <a:ext cx="10557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2000"/>
            <a:ext cx="1008000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555603"/>
              </p:ext>
            </p:extLst>
          </p:nvPr>
        </p:nvGraphicFramePr>
        <p:xfrm>
          <a:off x="3265818" y="2610000"/>
          <a:ext cx="2242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9" name="Equation" r:id="rId10" imgW="1040948" imgH="203112" progId="Equation.DSMT4">
                  <p:embed/>
                </p:oleObj>
              </mc:Choice>
              <mc:Fallback>
                <p:oleObj name="Equation" r:id="rId10" imgW="1040948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818" y="2610000"/>
                        <a:ext cx="2242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564960"/>
            <a:ext cx="101798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648661"/>
              </p:ext>
            </p:extLst>
          </p:nvPr>
        </p:nvGraphicFramePr>
        <p:xfrm>
          <a:off x="3731498" y="3141056"/>
          <a:ext cx="1344558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0" name="Equation" r:id="rId13" imgW="698197" imgH="406224" progId="Equation.DSMT4">
                  <p:embed/>
                </p:oleObj>
              </mc:Choice>
              <mc:Fallback>
                <p:oleObj name="Equation" r:id="rId13" imgW="698197" imgH="4062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1498" y="3141056"/>
                        <a:ext cx="1344558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25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3321463"/>
            <a:ext cx="998023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534995"/>
              </p:ext>
            </p:extLst>
          </p:nvPr>
        </p:nvGraphicFramePr>
        <p:xfrm>
          <a:off x="5292080" y="4032000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1" name="Equation" r:id="rId16" imgW="177646" imgH="190335" progId="Equation.DSMT4">
                  <p:embed/>
                </p:oleObj>
              </mc:Choice>
              <mc:Fallback>
                <p:oleObj name="Equation" r:id="rId16" imgW="177646" imgH="19033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032000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79458"/>
              </p:ext>
            </p:extLst>
          </p:nvPr>
        </p:nvGraphicFramePr>
        <p:xfrm>
          <a:off x="5680800" y="4453200"/>
          <a:ext cx="1282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2" name="Equation" r:id="rId18" imgW="647419" imgH="203112" progId="Equation.DSMT4">
                  <p:embed/>
                </p:oleObj>
              </mc:Choice>
              <mc:Fallback>
                <p:oleObj name="Equation" r:id="rId18" imgW="647419" imgH="203112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800" y="4453200"/>
                        <a:ext cx="1282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408453"/>
              </p:ext>
            </p:extLst>
          </p:nvPr>
        </p:nvGraphicFramePr>
        <p:xfrm>
          <a:off x="3779912" y="4869160"/>
          <a:ext cx="116307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3" name="Equation" r:id="rId20" imgW="596900" imgH="368300" progId="Equation.DSMT4">
                  <p:embed/>
                </p:oleObj>
              </mc:Choice>
              <mc:Fallback>
                <p:oleObj name="Equation" r:id="rId20" imgW="596900" imgH="3683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869160"/>
                        <a:ext cx="1163077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470001"/>
              </p:ext>
            </p:extLst>
          </p:nvPr>
        </p:nvGraphicFramePr>
        <p:xfrm>
          <a:off x="1674000" y="5734050"/>
          <a:ext cx="1810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04" name="Equation" r:id="rId22" imgW="837836" imgH="203112" progId="Equation.DSMT4">
                  <p:embed/>
                </p:oleObj>
              </mc:Choice>
              <mc:Fallback>
                <p:oleObj name="Equation" r:id="rId22" imgW="837836" imgH="203112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5734050"/>
                        <a:ext cx="1810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805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54" y="1844824"/>
            <a:ext cx="7167892" cy="367240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44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34000"/>
            <a:ext cx="8784976" cy="648072"/>
          </a:xfrm>
        </p:spPr>
        <p:txBody>
          <a:bodyPr/>
          <a:lstStyle/>
          <a:p>
            <a:r>
              <a:rPr lang="en-US" altLang="zh-TW" sz="3400" dirty="0"/>
              <a:t>4.6</a:t>
            </a:r>
            <a:r>
              <a:rPr lang="zh-TW" altLang="en-US" sz="3400" dirty="0"/>
              <a:t>  </a:t>
            </a:r>
            <a:r>
              <a:rPr lang="zh-TW" altLang="zh-TW" sz="3400" dirty="0"/>
              <a:t>雷射共振條件：閾值增益係數和增益頻寬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一個</a:t>
            </a:r>
            <a:r>
              <a:rPr lang="zh-TW" altLang="zh-TW" dirty="0"/>
              <a:t>具有特定場圖形的模態當其由一端鏡面行進至另</a:t>
            </a:r>
            <a:r>
              <a:rPr lang="zh-TW" altLang="zh-TW" dirty="0" smtClean="0"/>
              <a:t>一端</a:t>
            </a:r>
            <a:endParaRPr lang="en-US" altLang="zh-TW" dirty="0" smtClean="0"/>
          </a:p>
          <a:p>
            <a:r>
              <a:rPr lang="zh-TW" altLang="zh-TW" dirty="0" smtClean="0"/>
              <a:t>鏡面</a:t>
            </a:r>
            <a:r>
              <a:rPr lang="zh-TW" altLang="zh-TW" dirty="0"/>
              <a:t>然後被反射回來，反射後的場圖形與原先之場圖形相同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這些</a:t>
            </a:r>
            <a:r>
              <a:rPr lang="zh-TW" altLang="zh-TW" dirty="0"/>
              <a:t>所有的模態可由垂直於共振腔軸之場</a:t>
            </a:r>
            <a:r>
              <a:rPr lang="en-US" altLang="zh-TW" dirty="0"/>
              <a:t>E</a:t>
            </a:r>
            <a:r>
              <a:rPr lang="zh-TW" altLang="zh-TW" dirty="0"/>
              <a:t>和</a:t>
            </a:r>
            <a:r>
              <a:rPr lang="en-US" altLang="zh-TW" dirty="0"/>
              <a:t>B</a:t>
            </a:r>
            <a:r>
              <a:rPr lang="zh-TW" altLang="zh-TW" dirty="0"/>
              <a:t>來表示。</a:t>
            </a:r>
            <a:r>
              <a:rPr lang="zh-TW" altLang="zh-TW" dirty="0" smtClean="0"/>
              <a:t>這些</a:t>
            </a:r>
            <a:endParaRPr lang="en-US" altLang="zh-TW" dirty="0" smtClean="0"/>
          </a:p>
          <a:p>
            <a:r>
              <a:rPr lang="zh-TW" altLang="zh-TW" dirty="0" smtClean="0"/>
              <a:t>模態</a:t>
            </a:r>
            <a:r>
              <a:rPr lang="zh-TW" altLang="zh-TW" dirty="0"/>
              <a:t>即為橫向模</a:t>
            </a:r>
            <a:r>
              <a:rPr lang="en-US" altLang="zh-TW" dirty="0"/>
              <a:t> (transverse modes) </a:t>
            </a:r>
            <a:r>
              <a:rPr lang="zh-TW" altLang="zh-TW" dirty="0"/>
              <a:t>或橫向電與磁模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transverse electric and magnetic (TEM) modes)</a:t>
            </a:r>
            <a:r>
              <a:rPr lang="zh-TW" altLang="zh-TW" dirty="0"/>
              <a:t>，每一個</a:t>
            </a:r>
            <a:r>
              <a:rPr lang="zh-TW" altLang="zh-TW" dirty="0" smtClean="0"/>
              <a:t>容許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模態在某一反射鏡會對應到一個不同的空間場分布，這些</a:t>
            </a:r>
            <a:r>
              <a:rPr lang="zh-TW" altLang="zh-TW" dirty="0" smtClean="0"/>
              <a:t>模</a:t>
            </a:r>
            <a:endParaRPr lang="en-US" altLang="zh-TW" dirty="0" smtClean="0"/>
          </a:p>
          <a:p>
            <a:r>
              <a:rPr lang="zh-TW" altLang="zh-TW" dirty="0" smtClean="0"/>
              <a:t>態</a:t>
            </a:r>
            <a:r>
              <a:rPr lang="zh-TW" altLang="zh-TW" dirty="0"/>
              <a:t>的場分布圖形可</a:t>
            </a:r>
            <a:r>
              <a:rPr lang="zh-TW" altLang="zh-TW" dirty="0" smtClean="0"/>
              <a:t>由</a:t>
            </a:r>
            <a:r>
              <a:rPr lang="zh-TW" altLang="en-US" dirty="0" smtClean="0"/>
              <a:t>　　     </a:t>
            </a:r>
            <a:r>
              <a:rPr lang="en-US" altLang="zh-TW" dirty="0" smtClean="0"/>
              <a:t> </a:t>
            </a:r>
            <a:r>
              <a:rPr lang="zh-TW" altLang="zh-TW" dirty="0"/>
              <a:t>來描述，其中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整數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整數</a:t>
            </a:r>
            <a:r>
              <a:rPr lang="en-US" altLang="zh-TW" dirty="0" smtClean="0"/>
              <a:t>   </a:t>
            </a:r>
            <a:r>
              <a:rPr lang="zh-TW" altLang="zh-TW" dirty="0" smtClean="0"/>
              <a:t>、</a:t>
            </a:r>
            <a:r>
              <a:rPr lang="en-US" altLang="zh-TW" dirty="0" smtClean="0"/>
              <a:t>   </a:t>
            </a:r>
            <a:r>
              <a:rPr lang="zh-TW" altLang="zh-TW" dirty="0"/>
              <a:t>用以表示</a:t>
            </a:r>
            <a:r>
              <a:rPr lang="zh-TW" altLang="zh-TW" dirty="0" smtClean="0"/>
              <a:t>延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軸與</a:t>
            </a:r>
            <a:r>
              <a:rPr lang="en-US" altLang="zh-TW" dirty="0" smtClean="0"/>
              <a:t>    </a:t>
            </a:r>
            <a:r>
              <a:rPr lang="zh-TW" altLang="zh-TW" dirty="0"/>
              <a:t>軸橫向方向場波節的數目 </a:t>
            </a:r>
            <a:r>
              <a:rPr lang="en-US" altLang="zh-TW" dirty="0"/>
              <a:t>( </a:t>
            </a:r>
            <a:r>
              <a:rPr lang="zh-TW" altLang="zh-TW" dirty="0" smtClean="0"/>
              <a:t>與</a:t>
            </a:r>
            <a:endParaRPr lang="en-US" altLang="zh-TW" dirty="0" smtClean="0"/>
          </a:p>
          <a:p>
            <a:r>
              <a:rPr lang="zh-TW" altLang="zh-TW" dirty="0" smtClean="0"/>
              <a:t>光束</a:t>
            </a:r>
            <a:r>
              <a:rPr lang="zh-TW" altLang="zh-TW" dirty="0"/>
              <a:t>方向交叉之橫截面 </a:t>
            </a:r>
            <a:r>
              <a:rPr lang="en-US" altLang="zh-TW" dirty="0"/>
              <a:t>)</a:t>
            </a:r>
            <a:r>
              <a:rPr lang="zh-TW" altLang="zh-TW" dirty="0"/>
              <a:t>，而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則</a:t>
            </a:r>
            <a:r>
              <a:rPr lang="zh-TW" altLang="zh-TW" dirty="0"/>
              <a:t>用以表示延共振腔軸 </a:t>
            </a:r>
            <a:r>
              <a:rPr lang="en-US" altLang="zh-TW" dirty="0"/>
              <a:t>(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軸 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r>
              <a:rPr lang="zh-TW" altLang="zh-TW" dirty="0" smtClean="0"/>
              <a:t>方向</a:t>
            </a:r>
            <a:r>
              <a:rPr lang="zh-TW" altLang="zh-TW" dirty="0"/>
              <a:t>波節的數目，也就是縱向模態數目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橫向</a:t>
            </a:r>
            <a:r>
              <a:rPr lang="zh-TW" altLang="zh-TW" dirty="0"/>
              <a:t>模與光共振腔大小，反射鏡大小及受到限制的共振</a:t>
            </a:r>
            <a:r>
              <a:rPr lang="zh-TW" altLang="zh-TW" dirty="0" smtClean="0"/>
              <a:t>腔</a:t>
            </a:r>
            <a:endParaRPr lang="en-US" altLang="zh-TW" dirty="0" smtClean="0"/>
          </a:p>
          <a:p>
            <a:r>
              <a:rPr lang="zh-TW" altLang="zh-TW" dirty="0" smtClean="0"/>
              <a:t>口徑</a:t>
            </a:r>
            <a:r>
              <a:rPr lang="zh-TW" altLang="zh-TW" dirty="0"/>
              <a:t>大小有關。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536574"/>
              </p:ext>
            </p:extLst>
          </p:nvPr>
        </p:nvGraphicFramePr>
        <p:xfrm>
          <a:off x="3185968" y="3672000"/>
          <a:ext cx="1143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1" name="Equation" r:id="rId3" imgW="583947" imgH="228501" progId="Equation.DSMT4">
                  <p:embed/>
                </p:oleObj>
              </mc:Choice>
              <mc:Fallback>
                <p:oleObj name="Equation" r:id="rId3" imgW="583947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5968" y="3672000"/>
                        <a:ext cx="1143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358149"/>
              </p:ext>
            </p:extLst>
          </p:nvPr>
        </p:nvGraphicFramePr>
        <p:xfrm>
          <a:off x="6068450" y="3753072"/>
          <a:ext cx="303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2" name="Equation" r:id="rId5" imgW="139639" imgH="152334" progId="Equation.DSMT4">
                  <p:embed/>
                </p:oleObj>
              </mc:Choice>
              <mc:Fallback>
                <p:oleObj name="Equation" r:id="rId5" imgW="139639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8450" y="3753072"/>
                        <a:ext cx="303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552919"/>
              </p:ext>
            </p:extLst>
          </p:nvPr>
        </p:nvGraphicFramePr>
        <p:xfrm>
          <a:off x="6570000" y="3753072"/>
          <a:ext cx="263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3" name="Equation" r:id="rId7" imgW="126835" imgH="152202" progId="Equation.DSMT4">
                  <p:embed/>
                </p:oleObj>
              </mc:Choice>
              <mc:Fallback>
                <p:oleObj name="Equation" r:id="rId7" imgW="126835" imgH="15220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0000" y="3753072"/>
                        <a:ext cx="263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900569"/>
              </p:ext>
            </p:extLst>
          </p:nvPr>
        </p:nvGraphicFramePr>
        <p:xfrm>
          <a:off x="7020272" y="3753072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4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3753072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990389"/>
              </p:ext>
            </p:extLst>
          </p:nvPr>
        </p:nvGraphicFramePr>
        <p:xfrm>
          <a:off x="1043608" y="4185270"/>
          <a:ext cx="30321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5" name="Equation" r:id="rId11" imgW="139639" imgH="152334" progId="Equation.DSMT4">
                  <p:embed/>
                </p:oleObj>
              </mc:Choice>
              <mc:Fallback>
                <p:oleObj name="Equation" r:id="rId11" imgW="139639" imgH="152334" progId="Equation.DSMT4">
                  <p:embed/>
                  <p:pic>
                    <p:nvPicPr>
                      <p:cNvPr id="0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185270"/>
                        <a:ext cx="30321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018652"/>
              </p:ext>
            </p:extLst>
          </p:nvPr>
        </p:nvGraphicFramePr>
        <p:xfrm>
          <a:off x="1545258" y="4185270"/>
          <a:ext cx="261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6" name="Equation" r:id="rId12" imgW="126835" imgH="152202" progId="Equation.DSMT4">
                  <p:embed/>
                </p:oleObj>
              </mc:Choice>
              <mc:Fallback>
                <p:oleObj name="Equation" r:id="rId12" imgW="126835" imgH="152202" progId="Equation.DSMT4">
                  <p:embed/>
                  <p:pic>
                    <p:nvPicPr>
                      <p:cNvPr id="0" name="物件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5258" y="4185270"/>
                        <a:ext cx="26193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567849"/>
              </p:ext>
            </p:extLst>
          </p:nvPr>
        </p:nvGraphicFramePr>
        <p:xfrm>
          <a:off x="3304800" y="42012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7" name="Equation" r:id="rId13" imgW="177569" imgH="152202" progId="Equation.DSMT4">
                  <p:embed/>
                </p:oleObj>
              </mc:Choice>
              <mc:Fallback>
                <p:oleObj name="Equation" r:id="rId13" imgW="177569" imgH="15220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4800" y="42012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389046"/>
              </p:ext>
            </p:extLst>
          </p:nvPr>
        </p:nvGraphicFramePr>
        <p:xfrm>
          <a:off x="4212000" y="4149080"/>
          <a:ext cx="382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8" name="Equation" r:id="rId15" imgW="164957" imgH="152268" progId="Equation.DSMT4">
                  <p:embed/>
                </p:oleObj>
              </mc:Choice>
              <mc:Fallback>
                <p:oleObj name="Equation" r:id="rId15" imgW="164957" imgH="152268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2000" y="4149080"/>
                        <a:ext cx="3825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055565"/>
              </p:ext>
            </p:extLst>
          </p:nvPr>
        </p:nvGraphicFramePr>
        <p:xfrm>
          <a:off x="4218758" y="4617168"/>
          <a:ext cx="425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9" name="Equation" r:id="rId17" imgW="203024" imgH="152268" progId="Equation.DSMT4">
                  <p:embed/>
                </p:oleObj>
              </mc:Choice>
              <mc:Fallback>
                <p:oleObj name="Equation" r:id="rId17" imgW="203024" imgH="152268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8758" y="4617168"/>
                        <a:ext cx="425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40557"/>
              </p:ext>
            </p:extLst>
          </p:nvPr>
        </p:nvGraphicFramePr>
        <p:xfrm>
          <a:off x="7740352" y="45972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60" name="Equation" r:id="rId19" imgW="152268" imgH="152268" progId="Equation.DSMT4">
                  <p:embed/>
                </p:oleObj>
              </mc:Choice>
              <mc:Fallback>
                <p:oleObj name="Equation" r:id="rId19" imgW="152268" imgH="152268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45972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69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4.7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光學</a:t>
            </a:r>
            <a:r>
              <a:rPr lang="zh-TW" altLang="zh-TW" dirty="0"/>
              <a:t>增益曲線和線寬的延展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若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原子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</a:t>
            </a:r>
            <a:r>
              <a:rPr lang="zh-TW" altLang="zh-TW" dirty="0"/>
              <a:t>能態的生命期，從此能態衰減到</a:t>
            </a:r>
            <a:r>
              <a:rPr lang="zh-TW" altLang="zh-TW" dirty="0" smtClean="0"/>
              <a:t>另一個</a:t>
            </a:r>
            <a:endParaRPr lang="en-US" altLang="zh-TW" dirty="0" smtClean="0"/>
          </a:p>
          <a:p>
            <a:r>
              <a:rPr lang="zh-TW" altLang="zh-TW" dirty="0" smtClean="0"/>
              <a:t>較</a:t>
            </a:r>
            <a:r>
              <a:rPr lang="zh-TW" altLang="zh-TW" dirty="0"/>
              <a:t>低能態，則必須</a:t>
            </a:r>
            <a:r>
              <a:rPr lang="zh-TW" altLang="zh-TW" dirty="0" smtClean="0"/>
              <a:t>遵守</a:t>
            </a:r>
            <a:r>
              <a:rPr lang="en-US" altLang="zh-TW" dirty="0" smtClean="0"/>
              <a:t>                </a:t>
            </a:r>
            <a:r>
              <a:rPr lang="zh-TW" altLang="zh-TW" dirty="0" smtClean="0"/>
              <a:t>。</a:t>
            </a:r>
            <a:r>
              <a:rPr lang="zh-TW" altLang="zh-TW" dirty="0"/>
              <a:t>因此，發射光譜包括從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</a:p>
          <a:p>
            <a:r>
              <a:rPr lang="zh-TW" altLang="zh-TW" dirty="0" smtClean="0"/>
              <a:t>附近</a:t>
            </a:r>
            <a:r>
              <a:rPr lang="zh-TW" altLang="zh-TW" dirty="0"/>
              <a:t>一小區域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到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附近</a:t>
            </a:r>
            <a:r>
              <a:rPr lang="zh-TW" altLang="zh-TW" dirty="0"/>
              <a:t>一小區域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的</a:t>
            </a:r>
            <a:r>
              <a:rPr lang="zh-TW" altLang="zh-TW" dirty="0"/>
              <a:t>躍遷，因此</a:t>
            </a:r>
            <a:r>
              <a:rPr lang="zh-TW" altLang="zh-TW" dirty="0" smtClean="0"/>
              <a:t>具有</a:t>
            </a:r>
            <a:endParaRPr lang="en-US" altLang="zh-TW" dirty="0" smtClean="0"/>
          </a:p>
          <a:p>
            <a:r>
              <a:rPr lang="zh-TW" altLang="zh-TW" dirty="0" smtClean="0"/>
              <a:t>由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/>
              <a:t>決定的有限頻譜寬度。這種類型的發射光譜延展</a:t>
            </a:r>
            <a:r>
              <a:rPr lang="zh-TW" altLang="zh-TW" dirty="0" smtClean="0"/>
              <a:t>和</a:t>
            </a:r>
            <a:endParaRPr lang="en-US" altLang="zh-TW" dirty="0" smtClean="0"/>
          </a:p>
          <a:p>
            <a:r>
              <a:rPr lang="zh-TW" altLang="zh-TW" dirty="0" smtClean="0"/>
              <a:t>光學</a:t>
            </a:r>
            <a:r>
              <a:rPr lang="zh-TW" altLang="zh-TW" dirty="0"/>
              <a:t>增益曲線</a:t>
            </a:r>
            <a:r>
              <a:rPr lang="en-US" altLang="zh-TW" dirty="0"/>
              <a:t> ( </a:t>
            </a:r>
            <a:r>
              <a:rPr lang="zh-TW" altLang="zh-TW" dirty="0"/>
              <a:t>其線型</a:t>
            </a:r>
            <a:r>
              <a:rPr lang="en-US" altLang="zh-TW" dirty="0"/>
              <a:t> )</a:t>
            </a:r>
            <a:r>
              <a:rPr lang="zh-TW" altLang="zh-TW" dirty="0"/>
              <a:t>，稱為生命期延展</a:t>
            </a:r>
            <a:r>
              <a:rPr lang="en-US" altLang="zh-TW" dirty="0"/>
              <a:t> (lifetime </a:t>
            </a:r>
            <a:endParaRPr lang="en-US" altLang="zh-TW" dirty="0" smtClean="0"/>
          </a:p>
          <a:p>
            <a:r>
              <a:rPr lang="en-US" altLang="zh-TW" dirty="0" smtClean="0"/>
              <a:t>broadening</a:t>
            </a:r>
            <a:r>
              <a:rPr lang="en-US" altLang="zh-TW" dirty="0"/>
              <a:t>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945349" cy="230425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49222"/>
              </p:ext>
            </p:extLst>
          </p:nvPr>
        </p:nvGraphicFramePr>
        <p:xfrm>
          <a:off x="1331640" y="3645024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3" name="Equation" r:id="rId4" imgW="203024" imgH="203024" progId="Equation.DSMT4">
                  <p:embed/>
                </p:oleObj>
              </mc:Choice>
              <mc:Fallback>
                <p:oleObj name="Equation" r:id="rId4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645024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631111"/>
              </p:ext>
            </p:extLst>
          </p:nvPr>
        </p:nvGraphicFramePr>
        <p:xfrm>
          <a:off x="2872800" y="3645024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4" name="Equation" r:id="rId6" imgW="228501" imgH="203112" progId="Equation.DSMT4">
                  <p:embed/>
                </p:oleObj>
              </mc:Choice>
              <mc:Fallback>
                <p:oleObj name="Equation" r:id="rId6" imgW="228501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2800" y="3645024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197585"/>
              </p:ext>
            </p:extLst>
          </p:nvPr>
        </p:nvGraphicFramePr>
        <p:xfrm>
          <a:off x="3456000" y="4077072"/>
          <a:ext cx="129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5" name="Equation" r:id="rId8" imgW="596641" imgH="203112" progId="Equation.DSMT4">
                  <p:embed/>
                </p:oleObj>
              </mc:Choice>
              <mc:Fallback>
                <p:oleObj name="Equation" r:id="rId8" imgW="59664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6000" y="4077072"/>
                        <a:ext cx="129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141823"/>
              </p:ext>
            </p:extLst>
          </p:nvPr>
        </p:nvGraphicFramePr>
        <p:xfrm>
          <a:off x="8028384" y="407707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6" name="Equation" r:id="rId10" imgW="253780" imgH="203024" progId="Equation.DSMT4">
                  <p:embed/>
                </p:oleObj>
              </mc:Choice>
              <mc:Fallback>
                <p:oleObj name="Equation" r:id="rId10" imgW="253780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407707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653526"/>
              </p:ext>
            </p:extLst>
          </p:nvPr>
        </p:nvGraphicFramePr>
        <p:xfrm>
          <a:off x="2275200" y="4536000"/>
          <a:ext cx="660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7" name="Equation" r:id="rId12" imgW="330057" imgH="203112" progId="Equation.DSMT4">
                  <p:embed/>
                </p:oleObj>
              </mc:Choice>
              <mc:Fallback>
                <p:oleObj name="Equation" r:id="rId12" imgW="330057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5200" y="4536000"/>
                        <a:ext cx="660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148157"/>
              </p:ext>
            </p:extLst>
          </p:nvPr>
        </p:nvGraphicFramePr>
        <p:xfrm>
          <a:off x="3131840" y="4509168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8" name="Equation" r:id="rId14" imgW="228501" imgH="203112" progId="Equation.DSMT4">
                  <p:embed/>
                </p:oleObj>
              </mc:Choice>
              <mc:Fallback>
                <p:oleObj name="Equation" r:id="rId14" imgW="228501" imgH="203112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509168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357354"/>
              </p:ext>
            </p:extLst>
          </p:nvPr>
        </p:nvGraphicFramePr>
        <p:xfrm>
          <a:off x="5436096" y="4536000"/>
          <a:ext cx="62228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9" name="Equation" r:id="rId15" imgW="317225" imgH="203024" progId="Equation.DSMT4">
                  <p:embed/>
                </p:oleObj>
              </mc:Choice>
              <mc:Fallback>
                <p:oleObj name="Equation" r:id="rId15" imgW="317225" imgH="203024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4536000"/>
                        <a:ext cx="62228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217421"/>
              </p:ext>
            </p:extLst>
          </p:nvPr>
        </p:nvGraphicFramePr>
        <p:xfrm>
          <a:off x="683568" y="4941168"/>
          <a:ext cx="43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0" name="Equation" r:id="rId17" imgW="215713" imgH="203024" progId="Equation.DSMT4">
                  <p:embed/>
                </p:oleObj>
              </mc:Choice>
              <mc:Fallback>
                <p:oleObj name="Equation" r:id="rId17" imgW="215713" imgH="203024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941168"/>
                        <a:ext cx="43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637922"/>
              </p:ext>
            </p:extLst>
          </p:nvPr>
        </p:nvGraphicFramePr>
        <p:xfrm>
          <a:off x="1403648" y="4941168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1" name="Equation" r:id="rId19" imgW="203024" imgH="203024" progId="Equation.DSMT4">
                  <p:embed/>
                </p:oleObj>
              </mc:Choice>
              <mc:Fallback>
                <p:oleObj name="Equation" r:id="rId19" imgW="203024" imgH="203024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941168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96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4.7  </a:t>
            </a:r>
            <a:r>
              <a:rPr lang="zh-TW" altLang="zh-TW" dirty="0"/>
              <a:t>光學增益曲線和線寬的延展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29618"/>
            <a:ext cx="7556840" cy="306853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7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4.7  </a:t>
            </a:r>
            <a:r>
              <a:rPr lang="zh-TW" altLang="zh-TW" dirty="0"/>
              <a:t>光學增益曲線和線寬的延展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28" y="980728"/>
            <a:ext cx="5470884" cy="5622751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5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4.8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脈衝</a:t>
            </a:r>
            <a:r>
              <a:rPr lang="zh-TW" altLang="zh-TW" dirty="0"/>
              <a:t>雷射：</a:t>
            </a:r>
            <a:r>
              <a:rPr lang="en-US" altLang="zh-TW" i="1" dirty="0"/>
              <a:t>Q</a:t>
            </a:r>
            <a:r>
              <a:rPr lang="zh-TW" altLang="zh-TW" dirty="0"/>
              <a:t>開關和鎖模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 </a:t>
            </a:r>
            <a:r>
              <a:rPr lang="en-US" altLang="zh-TW" sz="2800" i="1" dirty="0" smtClean="0"/>
              <a:t>Q</a:t>
            </a:r>
            <a:r>
              <a:rPr lang="zh-TW" altLang="zh-TW" sz="2800" dirty="0" smtClean="0"/>
              <a:t>開關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光學</a:t>
            </a:r>
            <a:r>
              <a:rPr lang="zh-TW" altLang="zh-TW" dirty="0"/>
              <a:t>共振腔</a:t>
            </a:r>
            <a:r>
              <a:rPr lang="zh-TW" altLang="zh-TW" dirty="0" smtClean="0"/>
              <a:t>的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smtClean="0"/>
              <a:t> </a:t>
            </a:r>
            <a:r>
              <a:rPr lang="zh-TW" altLang="zh-TW" dirty="0"/>
              <a:t>因子，如它的精細度是衡量腔體頻率的</a:t>
            </a:r>
            <a:r>
              <a:rPr lang="zh-TW" altLang="zh-TW" dirty="0" smtClean="0"/>
              <a:t>選</a:t>
            </a:r>
            <a:endParaRPr lang="en-US" altLang="zh-TW" dirty="0" smtClean="0"/>
          </a:p>
          <a:p>
            <a:r>
              <a:rPr lang="zh-TW" altLang="zh-TW" dirty="0" smtClean="0"/>
              <a:t>擇</a:t>
            </a:r>
            <a:r>
              <a:rPr lang="zh-TW" altLang="zh-TW" dirty="0"/>
              <a:t>性。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因子</a:t>
            </a:r>
            <a:r>
              <a:rPr lang="zh-TW" altLang="zh-TW" dirty="0"/>
              <a:t>愈高，共振器更具選擇性，或譜寬愈窄。它</a:t>
            </a:r>
            <a:r>
              <a:rPr lang="zh-TW" altLang="zh-TW" dirty="0" smtClean="0"/>
              <a:t>也是</a:t>
            </a:r>
            <a:endParaRPr lang="en-US" altLang="zh-TW" dirty="0" smtClean="0"/>
          </a:p>
          <a:p>
            <a:r>
              <a:rPr lang="zh-TW" altLang="zh-TW" dirty="0" smtClean="0"/>
              <a:t>衡量</a:t>
            </a:r>
            <a:r>
              <a:rPr lang="zh-TW" altLang="zh-TW" dirty="0"/>
              <a:t>每個振盪週期每單位能量耗散共振器中的儲存</a:t>
            </a:r>
            <a:r>
              <a:rPr lang="zh-TW" altLang="zh-TW" dirty="0" smtClean="0"/>
              <a:t>能量</a:t>
            </a:r>
            <a:r>
              <a:rPr lang="zh-TW" altLang="en-US" dirty="0" smtClean="0"/>
              <a:t>。</a:t>
            </a:r>
            <a:r>
              <a:rPr lang="en-US" altLang="zh-TW" i="1" dirty="0"/>
              <a:t>Q</a:t>
            </a:r>
            <a:r>
              <a:rPr lang="zh-TW" altLang="zh-TW" dirty="0" smtClean="0"/>
              <a:t>開</a:t>
            </a:r>
            <a:endParaRPr lang="en-US" altLang="zh-TW" dirty="0" smtClean="0"/>
          </a:p>
          <a:p>
            <a:r>
              <a:rPr lang="zh-TW" altLang="zh-TW" dirty="0" smtClean="0"/>
              <a:t>關</a:t>
            </a:r>
            <a:r>
              <a:rPr lang="en-US" altLang="zh-TW" dirty="0" smtClean="0"/>
              <a:t> </a:t>
            </a:r>
            <a:r>
              <a:rPr lang="en-US" altLang="zh-TW" dirty="0"/>
              <a:t>(</a:t>
            </a:r>
            <a:r>
              <a:rPr lang="en-US" altLang="zh-TW" i="1" dirty="0"/>
              <a:t>Q</a:t>
            </a:r>
            <a:r>
              <a:rPr lang="en-US" altLang="zh-TW" dirty="0"/>
              <a:t>-switching) </a:t>
            </a:r>
            <a:r>
              <a:rPr lang="zh-TW" altLang="zh-TW" dirty="0"/>
              <a:t>是指雷射的光學共振腔從低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切換</a:t>
            </a:r>
            <a:r>
              <a:rPr lang="zh-TW" altLang="zh-TW" dirty="0"/>
              <a:t>到高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值</a:t>
            </a:r>
            <a:endParaRPr lang="en-US" altLang="zh-TW" dirty="0" smtClean="0"/>
          </a:p>
          <a:p>
            <a:r>
              <a:rPr lang="zh-TW" altLang="zh-TW" dirty="0" smtClean="0"/>
              <a:t>產生</a:t>
            </a:r>
            <a:r>
              <a:rPr lang="zh-TW" altLang="zh-TW" dirty="0"/>
              <a:t>強雷射脈衝，如下所述。</a:t>
            </a: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055893"/>
              </p:ext>
            </p:extLst>
          </p:nvPr>
        </p:nvGraphicFramePr>
        <p:xfrm>
          <a:off x="2844000" y="1548000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29" name="Equation" r:id="rId3" imgW="203112" imgH="190417" progId="Equation.DSMT4">
                  <p:embed/>
                </p:oleObj>
              </mc:Choice>
              <mc:Fallback>
                <p:oleObj name="Equation" r:id="rId3" imgW="203112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000" y="1548000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545934"/>
              </p:ext>
            </p:extLst>
          </p:nvPr>
        </p:nvGraphicFramePr>
        <p:xfrm>
          <a:off x="1259632" y="1972800"/>
          <a:ext cx="37941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0" name="Equation" r:id="rId5" imgW="203112" imgH="190417" progId="Equation.DSMT4">
                  <p:embed/>
                </p:oleObj>
              </mc:Choice>
              <mc:Fallback>
                <p:oleObj name="Equation" r:id="rId5" imgW="203112" imgH="190417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72800"/>
                        <a:ext cx="37941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460677"/>
              </p:ext>
            </p:extLst>
          </p:nvPr>
        </p:nvGraphicFramePr>
        <p:xfrm>
          <a:off x="6352828" y="2852614"/>
          <a:ext cx="37941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1" name="Equation" r:id="rId6" imgW="203112" imgH="190417" progId="Equation.DSMT4">
                  <p:embed/>
                </p:oleObj>
              </mc:Choice>
              <mc:Fallback>
                <p:oleObj name="Equation" r:id="rId6" imgW="203112" imgH="190417" progId="Equation.DSMT4">
                  <p:embed/>
                  <p:pic>
                    <p:nvPicPr>
                      <p:cNvPr id="0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2828" y="2852614"/>
                        <a:ext cx="37941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411556"/>
              </p:ext>
            </p:extLst>
          </p:nvPr>
        </p:nvGraphicFramePr>
        <p:xfrm>
          <a:off x="7937004" y="2852614"/>
          <a:ext cx="37941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2" name="Equation" r:id="rId7" imgW="203112" imgH="190417" progId="Equation.DSMT4">
                  <p:embed/>
                </p:oleObj>
              </mc:Choice>
              <mc:Fallback>
                <p:oleObj name="Equation" r:id="rId7" imgW="203112" imgH="190417" progId="Equation.DSMT4">
                  <p:embed/>
                  <p:pic>
                    <p:nvPicPr>
                      <p:cNvPr id="0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004" y="2852614"/>
                        <a:ext cx="379412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066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632" y="3645024"/>
            <a:ext cx="6081704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33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4.8  </a:t>
            </a:r>
            <a:r>
              <a:rPr lang="zh-TW" altLang="zh-TW" dirty="0"/>
              <a:t>脈衝雷射：</a:t>
            </a:r>
            <a:r>
              <a:rPr lang="en-US" altLang="zh-TW" i="1" dirty="0"/>
              <a:t>Q</a:t>
            </a:r>
            <a:r>
              <a:rPr lang="zh-TW" altLang="zh-TW" dirty="0"/>
              <a:t>開關和鎖模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    </a:t>
            </a:r>
            <a:r>
              <a:rPr lang="en-US" altLang="zh-TW" dirty="0" err="1" smtClean="0"/>
              <a:t>開關雷射中所涉及的事件順序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919279"/>
              </p:ext>
            </p:extLst>
          </p:nvPr>
        </p:nvGraphicFramePr>
        <p:xfrm>
          <a:off x="1061648" y="1124744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1" name="Equation" r:id="rId3" imgW="177646" imgH="190335" progId="Equation.DSMT4">
                  <p:embed/>
                </p:oleObj>
              </mc:Choice>
              <mc:Fallback>
                <p:oleObj name="Equation" r:id="rId3" imgW="177646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1648" y="1124744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930" y="1745357"/>
            <a:ext cx="6754140" cy="439248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15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4.8  </a:t>
            </a:r>
            <a:r>
              <a:rPr lang="zh-TW" altLang="zh-TW" dirty="0"/>
              <a:t>脈衝雷射：</a:t>
            </a:r>
            <a:r>
              <a:rPr lang="en-US" altLang="zh-TW" i="1" dirty="0"/>
              <a:t>Q</a:t>
            </a:r>
            <a:r>
              <a:rPr lang="zh-TW" altLang="zh-TW" dirty="0"/>
              <a:t>開關和鎖模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29" y="1459259"/>
            <a:ext cx="7454895" cy="456202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8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4.8  </a:t>
            </a:r>
            <a:r>
              <a:rPr lang="zh-TW" altLang="zh-TW" dirty="0"/>
              <a:t>脈衝雷射：</a:t>
            </a:r>
            <a:r>
              <a:rPr lang="en-US" altLang="zh-TW" i="1" dirty="0"/>
              <a:t>Q</a:t>
            </a:r>
            <a:r>
              <a:rPr lang="zh-TW" altLang="zh-TW" dirty="0"/>
              <a:t>開關和鎖模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    </a:t>
            </a:r>
            <a:r>
              <a:rPr lang="en-US" altLang="zh-TW" dirty="0" err="1" smtClean="0"/>
              <a:t>開關有很多的方法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077734"/>
              </p:ext>
            </p:extLst>
          </p:nvPr>
        </p:nvGraphicFramePr>
        <p:xfrm>
          <a:off x="1061648" y="1124784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Equation" r:id="rId3" imgW="177646" imgH="190335" progId="Equation.DSMT4">
                  <p:embed/>
                </p:oleObj>
              </mc:Choice>
              <mc:Fallback>
                <p:oleObj name="Equation" r:id="rId3" imgW="177646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1648" y="1124784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204864"/>
            <a:ext cx="7994399" cy="302433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8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4.8  </a:t>
            </a:r>
            <a:r>
              <a:rPr lang="zh-TW" altLang="zh-TW" dirty="0"/>
              <a:t>脈衝雷射：</a:t>
            </a:r>
            <a:r>
              <a:rPr lang="en-US" altLang="zh-TW" i="1" dirty="0"/>
              <a:t>Q</a:t>
            </a:r>
            <a:r>
              <a:rPr lang="zh-TW" altLang="zh-TW" dirty="0"/>
              <a:t>開關和鎖模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鎖</a:t>
            </a:r>
            <a:r>
              <a:rPr lang="zh-TW" altLang="zh-TW" sz="2800" dirty="0"/>
              <a:t>　</a:t>
            </a:r>
            <a:r>
              <a:rPr lang="zh-TW" altLang="zh-TW" sz="2800" dirty="0" smtClean="0"/>
              <a:t>模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鎖</a:t>
            </a:r>
            <a:r>
              <a:rPr lang="zh-TW" altLang="zh-TW" dirty="0"/>
              <a:t>模雷射</a:t>
            </a:r>
            <a:r>
              <a:rPr lang="en-US" altLang="zh-TW" dirty="0"/>
              <a:t> (mode-locked laser) </a:t>
            </a:r>
            <a:r>
              <a:rPr lang="zh-TW" altLang="zh-TW" dirty="0"/>
              <a:t>是建構雷射具有一橫向模</a:t>
            </a:r>
            <a:r>
              <a:rPr lang="zh-TW" altLang="zh-TW" dirty="0" smtClean="0"/>
              <a:t>和</a:t>
            </a:r>
            <a:endParaRPr lang="en-US" altLang="zh-TW" dirty="0" smtClean="0"/>
          </a:p>
          <a:p>
            <a:r>
              <a:rPr lang="zh-TW" altLang="zh-TW" dirty="0" smtClean="0"/>
              <a:t>許多</a:t>
            </a:r>
            <a:r>
              <a:rPr lang="en-US" altLang="zh-TW" dirty="0" smtClean="0"/>
              <a:t> </a:t>
            </a:r>
            <a:r>
              <a:rPr lang="en-US" altLang="zh-TW" dirty="0"/>
              <a:t>(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個</a:t>
            </a:r>
            <a:r>
              <a:rPr lang="en-US" altLang="zh-TW" dirty="0" smtClean="0"/>
              <a:t> </a:t>
            </a:r>
            <a:r>
              <a:rPr lang="en-US" altLang="zh-TW" dirty="0"/>
              <a:t>) </a:t>
            </a:r>
            <a:r>
              <a:rPr lang="zh-TW" altLang="zh-TW" dirty="0"/>
              <a:t>具有相同相位的縱向</a:t>
            </a:r>
            <a:r>
              <a:rPr lang="zh-TW" altLang="zh-TW" dirty="0" smtClean="0"/>
              <a:t>模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zh-TW" altLang="zh-TW" dirty="0"/>
              <a:t>主動鎖模</a:t>
            </a:r>
            <a:r>
              <a:rPr lang="en-US" altLang="zh-TW" dirty="0"/>
              <a:t> (active mode locking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被動鎖模</a:t>
            </a:r>
            <a:r>
              <a:rPr lang="en-US" altLang="zh-TW" dirty="0"/>
              <a:t> (passive mode locking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467009"/>
              </p:ext>
            </p:extLst>
          </p:nvPr>
        </p:nvGraphicFramePr>
        <p:xfrm>
          <a:off x="1205672" y="1988840"/>
          <a:ext cx="4554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2" name="Equation" r:id="rId3" imgW="215713" imgH="190335" progId="Equation.DSMT4">
                  <p:embed/>
                </p:oleObj>
              </mc:Choice>
              <mc:Fallback>
                <p:oleObj name="Equation" r:id="rId3" imgW="215713" imgH="1903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672" y="1988840"/>
                        <a:ext cx="4554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645" y="2394000"/>
            <a:ext cx="6721747" cy="324420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7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4.9</a:t>
            </a:r>
            <a:r>
              <a:rPr lang="zh-TW" altLang="en-US" dirty="0"/>
              <a:t> </a:t>
            </a:r>
            <a:r>
              <a:rPr lang="zh-TW" altLang="en-US" dirty="0" smtClean="0"/>
              <a:t> </a:t>
            </a:r>
            <a:r>
              <a:rPr lang="zh-TW" altLang="zh-TW" dirty="0" smtClean="0"/>
              <a:t>雷射</a:t>
            </a:r>
            <a:r>
              <a:rPr lang="zh-TW" altLang="zh-TW" dirty="0"/>
              <a:t>二極體之原理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簡</a:t>
            </a:r>
            <a:r>
              <a:rPr lang="zh-TW" altLang="zh-TW" dirty="0"/>
              <a:t>併摻雜的直接能隙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接</a:t>
            </a:r>
            <a:r>
              <a:rPr lang="zh-TW" altLang="zh-TW" dirty="0"/>
              <a:t>面</a:t>
            </a:r>
            <a:r>
              <a:rPr lang="zh-TW" altLang="zh-TW" dirty="0" smtClean="0"/>
              <a:t>半導體</a:t>
            </a:r>
            <a:r>
              <a:rPr lang="zh-TW" altLang="en-US" dirty="0" smtClean="0"/>
              <a:t>。</a:t>
            </a:r>
            <a:r>
              <a:rPr lang="zh-TW" altLang="zh-TW" dirty="0"/>
              <a:t>所謂簡併摻雜即</a:t>
            </a:r>
            <a:r>
              <a:rPr lang="zh-TW" altLang="zh-TW" dirty="0" smtClean="0"/>
              <a:t>指</a:t>
            </a:r>
            <a:endParaRPr lang="en-US" altLang="zh-TW" dirty="0" smtClean="0"/>
          </a:p>
          <a:p>
            <a:r>
              <a:rPr lang="zh-TW" altLang="en-US" dirty="0" smtClean="0"/>
              <a:t>    </a:t>
            </a:r>
            <a:r>
              <a:rPr lang="en-US" altLang="zh-TW" dirty="0" smtClean="0"/>
              <a:t> </a:t>
            </a:r>
            <a:r>
              <a:rPr lang="zh-TW" altLang="zh-TW" dirty="0"/>
              <a:t>側之費米能階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存在</a:t>
            </a:r>
            <a:r>
              <a:rPr lang="zh-TW" altLang="zh-TW" dirty="0"/>
              <a:t>價帶中而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側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則</a:t>
            </a:r>
            <a:r>
              <a:rPr lang="zh-TW" altLang="zh-TW" dirty="0"/>
              <a:t>存於導帶中，</a:t>
            </a:r>
            <a:r>
              <a:rPr lang="zh-TW" altLang="zh-TW" dirty="0" smtClean="0"/>
              <a:t>所</a:t>
            </a:r>
            <a:endParaRPr lang="en-US" altLang="zh-TW" dirty="0" smtClean="0"/>
          </a:p>
          <a:p>
            <a:r>
              <a:rPr lang="zh-TW" altLang="zh-TW" dirty="0" smtClean="0"/>
              <a:t>有</a:t>
            </a:r>
            <a:r>
              <a:rPr lang="zh-TW" altLang="zh-TW" dirty="0"/>
              <a:t>在費米能階以下之能階均被電子所佔</a:t>
            </a:r>
            <a:r>
              <a:rPr lang="zh-TW" altLang="zh-TW" dirty="0" smtClean="0"/>
              <a:t>滿</a:t>
            </a:r>
            <a:r>
              <a:rPr lang="zh-TW" altLang="en-US" dirty="0" smtClean="0"/>
              <a:t>。</a:t>
            </a:r>
            <a:r>
              <a:rPr lang="zh-TW" altLang="zh-TW" dirty="0"/>
              <a:t>在無偏壓作用下</a:t>
            </a:r>
            <a:r>
              <a:rPr lang="zh-TW" altLang="zh-TW" dirty="0" smtClean="0"/>
              <a:t>通</a:t>
            </a:r>
            <a:endParaRPr lang="en-US" altLang="zh-TW" dirty="0" smtClean="0"/>
          </a:p>
          <a:p>
            <a:r>
              <a:rPr lang="zh-TW" altLang="zh-TW" dirty="0" smtClean="0"/>
              <a:t>過</a:t>
            </a:r>
            <a:r>
              <a:rPr lang="zh-TW" altLang="zh-TW" dirty="0"/>
              <a:t>二極體的費米能階為連續的，</a:t>
            </a:r>
            <a:r>
              <a:rPr lang="zh-TW" altLang="zh-TW" dirty="0" smtClean="0"/>
              <a:t>即</a:t>
            </a:r>
            <a:r>
              <a:rPr lang="en-US" altLang="zh-TW" dirty="0" smtClean="0"/>
              <a:t>               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394304"/>
              </p:ext>
            </p:extLst>
          </p:nvPr>
        </p:nvGraphicFramePr>
        <p:xfrm>
          <a:off x="3744000" y="1196752"/>
          <a:ext cx="546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0" name="Equation" r:id="rId3" imgW="253780" imgH="152268" progId="Equation.DSMT4">
                  <p:embed/>
                </p:oleObj>
              </mc:Choice>
              <mc:Fallback>
                <p:oleObj name="Equation" r:id="rId3" imgW="253780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000" y="1196752"/>
                        <a:ext cx="546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881061"/>
              </p:ext>
            </p:extLst>
          </p:nvPr>
        </p:nvGraphicFramePr>
        <p:xfrm>
          <a:off x="422584" y="1592832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1" name="Equation" r:id="rId5" imgW="190417" imgH="152334" progId="Equation.DSMT4">
                  <p:embed/>
                </p:oleObj>
              </mc:Choice>
              <mc:Fallback>
                <p:oleObj name="Equation" r:id="rId5" imgW="190417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84" y="1592832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864968"/>
              </p:ext>
            </p:extLst>
          </p:nvPr>
        </p:nvGraphicFramePr>
        <p:xfrm>
          <a:off x="2627784" y="1538840"/>
          <a:ext cx="600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2" name="Equation" r:id="rId7" imgW="304668" imgH="228501" progId="Equation.DSMT4">
                  <p:embed/>
                </p:oleObj>
              </mc:Choice>
              <mc:Fallback>
                <p:oleObj name="Equation" r:id="rId7" imgW="304668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538840"/>
                        <a:ext cx="600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225887"/>
              </p:ext>
            </p:extLst>
          </p:nvPr>
        </p:nvGraphicFramePr>
        <p:xfrm>
          <a:off x="4968000" y="1620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3" name="Equation" r:id="rId9" imgW="177569" imgH="152202" progId="Equation.DSMT4">
                  <p:embed/>
                </p:oleObj>
              </mc:Choice>
              <mc:Fallback>
                <p:oleObj name="Equation" r:id="rId9" imgW="177569" imgH="15220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000" y="1620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488235"/>
              </p:ext>
            </p:extLst>
          </p:nvPr>
        </p:nvGraphicFramePr>
        <p:xfrm>
          <a:off x="5544000" y="1501200"/>
          <a:ext cx="65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4" name="Equation" r:id="rId11" imgW="304536" imgH="203024" progId="Equation.DSMT4">
                  <p:embed/>
                </p:oleObj>
              </mc:Choice>
              <mc:Fallback>
                <p:oleObj name="Equation" r:id="rId11" imgW="304536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000" y="1501200"/>
                        <a:ext cx="65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52406"/>
              </p:ext>
            </p:extLst>
          </p:nvPr>
        </p:nvGraphicFramePr>
        <p:xfrm>
          <a:off x="4968000" y="2394000"/>
          <a:ext cx="121875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5" name="Equation" r:id="rId13" imgW="622030" imgH="228501" progId="Equation.DSMT4">
                  <p:embed/>
                </p:oleObj>
              </mc:Choice>
              <mc:Fallback>
                <p:oleObj name="Equation" r:id="rId13" imgW="622030" imgH="228501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000" y="2394000"/>
                        <a:ext cx="121875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789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2886872"/>
            <a:ext cx="6336705" cy="371048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1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4.9</a:t>
            </a:r>
            <a:r>
              <a:rPr lang="zh-TW" altLang="en-US" dirty="0"/>
              <a:t>  </a:t>
            </a:r>
            <a:r>
              <a:rPr lang="zh-TW" altLang="zh-TW" dirty="0"/>
              <a:t>雷射二極體之原理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產生</a:t>
            </a:r>
            <a:r>
              <a:rPr lang="zh-TW" altLang="zh-TW" dirty="0"/>
              <a:t>居量反轉的區域通常是沿著接面區域，稱之為反轉</a:t>
            </a:r>
            <a:r>
              <a:rPr lang="zh-TW" altLang="zh-TW" dirty="0" smtClean="0"/>
              <a:t>層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en-US" altLang="zh-TW" dirty="0"/>
              <a:t>(inversion layer) </a:t>
            </a:r>
            <a:r>
              <a:rPr lang="zh-TW" altLang="zh-TW" dirty="0"/>
              <a:t>或主動區</a:t>
            </a:r>
            <a:r>
              <a:rPr lang="en-US" altLang="zh-TW" dirty="0"/>
              <a:t> (active region)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47" y="2394198"/>
            <a:ext cx="7508077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3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4.9</a:t>
            </a:r>
            <a:r>
              <a:rPr lang="zh-TW" altLang="en-US" dirty="0"/>
              <a:t>  </a:t>
            </a:r>
            <a:r>
              <a:rPr lang="zh-TW" altLang="zh-TW" dirty="0"/>
              <a:t>雷射二極體之原理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為</a:t>
            </a:r>
            <a:r>
              <a:rPr lang="zh-TW" altLang="zh-TW" dirty="0"/>
              <a:t>同質接面雷射二極體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homojunction</a:t>
            </a:r>
            <a:r>
              <a:rPr lang="en-US" altLang="zh-TW" dirty="0"/>
              <a:t> laser diode) </a:t>
            </a:r>
            <a:r>
              <a:rPr lang="zh-TW" altLang="zh-TW" dirty="0" smtClean="0"/>
              <a:t>結構</a:t>
            </a:r>
            <a:endParaRPr lang="en-US" altLang="zh-TW" dirty="0" smtClean="0"/>
          </a:p>
          <a:p>
            <a:r>
              <a:rPr lang="zh-TW" altLang="zh-TW" dirty="0" smtClean="0"/>
              <a:t>示意圖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en-US" dirty="0" smtClean="0"/>
              <a:t>　　　　　　　　　　　</a:t>
            </a:r>
            <a:r>
              <a:rPr lang="en-US" altLang="zh-TW" dirty="0" smtClean="0"/>
              <a:t>(</a:t>
            </a:r>
            <a:r>
              <a:rPr lang="en-US" altLang="zh-TW" dirty="0"/>
              <a:t>4.9.1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 smtClean="0"/>
          </a:p>
          <a:p>
            <a:r>
              <a:rPr lang="zh-TW" altLang="zh-TW" dirty="0"/>
              <a:t>其中，同前，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一整數，</a:t>
            </a:r>
            <a:r>
              <a:rPr lang="zh-TW" altLang="zh-TW" dirty="0" smtClean="0"/>
              <a:t>稱為</a:t>
            </a:r>
            <a:endParaRPr lang="en-US" altLang="zh-TW" dirty="0" smtClean="0"/>
          </a:p>
          <a:p>
            <a:r>
              <a:rPr lang="zh-TW" altLang="zh-TW" dirty="0" smtClean="0"/>
              <a:t>模</a:t>
            </a:r>
            <a:r>
              <a:rPr lang="zh-TW" altLang="zh-TW" dirty="0"/>
              <a:t>數</a:t>
            </a:r>
            <a:r>
              <a:rPr lang="en-US" altLang="zh-TW" dirty="0"/>
              <a:t> (mode number)</a:t>
            </a:r>
            <a:r>
              <a:rPr lang="zh-TW" altLang="zh-TW" dirty="0"/>
              <a:t>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為</a:t>
            </a:r>
            <a:r>
              <a:rPr lang="zh-TW" altLang="zh-TW" dirty="0"/>
              <a:t>半</a:t>
            </a:r>
            <a:r>
              <a:rPr lang="zh-TW" altLang="zh-TW" dirty="0" smtClean="0"/>
              <a:t>導</a:t>
            </a:r>
            <a:endParaRPr lang="en-US" altLang="zh-TW" dirty="0" smtClean="0"/>
          </a:p>
          <a:p>
            <a:r>
              <a:rPr lang="zh-TW" altLang="zh-TW" dirty="0" smtClean="0"/>
              <a:t>體</a:t>
            </a:r>
            <a:r>
              <a:rPr lang="zh-TW" altLang="zh-TW" dirty="0"/>
              <a:t>的折射係數，而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自由</a:t>
            </a:r>
            <a:r>
              <a:rPr lang="zh-TW" altLang="zh-TW" dirty="0" smtClean="0"/>
              <a:t>空間</a:t>
            </a:r>
            <a:endParaRPr lang="en-US" altLang="zh-TW" dirty="0" smtClean="0"/>
          </a:p>
          <a:p>
            <a:r>
              <a:rPr lang="zh-TW" altLang="zh-TW" dirty="0" smtClean="0"/>
              <a:t>之</a:t>
            </a:r>
            <a:r>
              <a:rPr lang="zh-TW" altLang="zh-TW" dirty="0"/>
              <a:t>波長。</a:t>
            </a:r>
            <a:endParaRPr lang="zh-TW" altLang="en-US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85317"/>
            <a:ext cx="3644277" cy="345638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232294"/>
              </p:ext>
            </p:extLst>
          </p:nvPr>
        </p:nvGraphicFramePr>
        <p:xfrm>
          <a:off x="2186625" y="2492976"/>
          <a:ext cx="108923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6" name="Equation" r:id="rId4" imgW="558800" imgH="368300" progId="Equation.DSMT4">
                  <p:embed/>
                </p:oleObj>
              </mc:Choice>
              <mc:Fallback>
                <p:oleObj name="Equation" r:id="rId4" imgW="558800" imgH="368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6625" y="2492976"/>
                        <a:ext cx="1089231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2600738"/>
            <a:ext cx="998308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559865"/>
              </p:ext>
            </p:extLst>
          </p:nvPr>
        </p:nvGraphicFramePr>
        <p:xfrm>
          <a:off x="2243034" y="3429000"/>
          <a:ext cx="3847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7" name="Equation" r:id="rId7" imgW="177569" imgH="152202" progId="Equation.DSMT4">
                  <p:embed/>
                </p:oleObj>
              </mc:Choice>
              <mc:Fallback>
                <p:oleObj name="Equation" r:id="rId7" imgW="177569" imgH="15220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034" y="3429000"/>
                        <a:ext cx="3847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108808"/>
              </p:ext>
            </p:extLst>
          </p:nvPr>
        </p:nvGraphicFramePr>
        <p:xfrm>
          <a:off x="3402963" y="3841200"/>
          <a:ext cx="30494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8" name="Equation" r:id="rId9" imgW="152268" imgH="164957" progId="Equation.DSMT4">
                  <p:embed/>
                </p:oleObj>
              </mc:Choice>
              <mc:Fallback>
                <p:oleObj name="Equation" r:id="rId9" imgW="152268" imgH="164957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963" y="3841200"/>
                        <a:ext cx="304941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132741"/>
              </p:ext>
            </p:extLst>
          </p:nvPr>
        </p:nvGraphicFramePr>
        <p:xfrm>
          <a:off x="2843808" y="424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9" name="Equation" r:id="rId11" imgW="190417" imgH="190417" progId="Equation.DSMT4">
                  <p:embed/>
                </p:oleObj>
              </mc:Choice>
              <mc:Fallback>
                <p:oleObj name="Equation" r:id="rId11" imgW="190417" imgH="190417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24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649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4.9</a:t>
            </a:r>
            <a:r>
              <a:rPr lang="zh-TW" altLang="en-US" dirty="0"/>
              <a:t>  </a:t>
            </a:r>
            <a:r>
              <a:rPr lang="zh-TW" altLang="zh-TW" dirty="0"/>
              <a:t>雷射二極體之原理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743" y="1916832"/>
            <a:ext cx="6872649" cy="367240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6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4.10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異質</a:t>
            </a:r>
            <a:r>
              <a:rPr lang="zh-TW" altLang="zh-TW" dirty="0"/>
              <a:t>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降低</a:t>
            </a:r>
            <a:r>
              <a:rPr lang="zh-TW" altLang="zh-TW" dirty="0"/>
              <a:t>閾值電流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至</a:t>
            </a:r>
            <a:r>
              <a:rPr lang="zh-TW" altLang="zh-TW" dirty="0"/>
              <a:t>實際之可用值可以改善受激發射的</a:t>
            </a:r>
            <a:r>
              <a:rPr lang="zh-TW" altLang="zh-TW" dirty="0" smtClean="0"/>
              <a:t>速</a:t>
            </a:r>
            <a:endParaRPr lang="en-US" altLang="zh-TW" dirty="0" smtClean="0"/>
          </a:p>
          <a:p>
            <a:r>
              <a:rPr lang="zh-TW" altLang="zh-TW" dirty="0" smtClean="0"/>
              <a:t>率</a:t>
            </a:r>
            <a:r>
              <a:rPr lang="zh-TW" altLang="zh-TW" dirty="0"/>
              <a:t>，並且改善光共振腔的效率。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859340"/>
              </p:ext>
            </p:extLst>
          </p:nvPr>
        </p:nvGraphicFramePr>
        <p:xfrm>
          <a:off x="2862000" y="10800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2" name="Equation" r:id="rId3" imgW="241195" imgH="203112" progId="Equation.DSMT4">
                  <p:embed/>
                </p:oleObj>
              </mc:Choice>
              <mc:Fallback>
                <p:oleObj name="Equation" r:id="rId3" imgW="241195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000" y="10800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76" y="1956594"/>
            <a:ext cx="4694196" cy="464075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64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4.10  </a:t>
            </a:r>
            <a:r>
              <a:rPr lang="zh-TW" altLang="zh-TW" dirty="0"/>
              <a:t>異質結構雷射二極體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一般</a:t>
            </a:r>
            <a:r>
              <a:rPr lang="zh-TW" altLang="zh-TW" dirty="0"/>
              <a:t>的雙異質結構雷射二極體</a:t>
            </a:r>
            <a:r>
              <a:rPr lang="en-US" altLang="zh-TW" dirty="0"/>
              <a:t> (double </a:t>
            </a:r>
            <a:r>
              <a:rPr lang="en-US" altLang="zh-TW" dirty="0" err="1"/>
              <a:t>heterostructure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laser </a:t>
            </a:r>
            <a:r>
              <a:rPr lang="en-US" altLang="zh-TW" dirty="0"/>
              <a:t>diode) </a:t>
            </a:r>
            <a:r>
              <a:rPr lang="zh-TW" altLang="zh-TW" dirty="0"/>
              <a:t>之結構與雙異質結構發光二極體</a:t>
            </a:r>
            <a:r>
              <a:rPr lang="zh-TW" altLang="zh-TW" dirty="0" smtClean="0"/>
              <a:t>相似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526" y="2136773"/>
            <a:ext cx="6736571" cy="374049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66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4.10  </a:t>
            </a:r>
            <a:r>
              <a:rPr lang="zh-TW" altLang="zh-TW" dirty="0"/>
              <a:t>異質結構雷射二極體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簡單</a:t>
            </a:r>
            <a:r>
              <a:rPr lang="zh-TW" altLang="zh-TW" dirty="0"/>
              <a:t>雙異質結構雷射二極體結構具有一光學共振腔，</a:t>
            </a:r>
            <a:r>
              <a:rPr lang="zh-TW" altLang="zh-TW" dirty="0" smtClean="0"/>
              <a:t>明確</a:t>
            </a:r>
            <a:endParaRPr lang="en-US" altLang="zh-TW" dirty="0" smtClean="0"/>
          </a:p>
          <a:p>
            <a:r>
              <a:rPr lang="zh-TW" altLang="zh-TW" dirty="0" smtClean="0"/>
              <a:t>以</a:t>
            </a:r>
            <a:r>
              <a:rPr lang="zh-TW" altLang="zh-TW" dirty="0"/>
              <a:t>晶體兩端表面，即刻面為界線。雷射發光放射出現自一</a:t>
            </a:r>
            <a:r>
              <a:rPr lang="zh-TW" altLang="zh-TW" dirty="0" smtClean="0"/>
              <a:t>晶體</a:t>
            </a:r>
            <a:endParaRPr lang="en-US" altLang="zh-TW" dirty="0" smtClean="0"/>
          </a:p>
          <a:p>
            <a:r>
              <a:rPr lang="zh-TW" altLang="zh-TW" dirty="0" smtClean="0"/>
              <a:t>小</a:t>
            </a:r>
            <a:r>
              <a:rPr lang="zh-TW" altLang="zh-TW" dirty="0"/>
              <a:t>面，亦即從垂直於主動區的晶面區域。輻射為從邊緣的</a:t>
            </a:r>
            <a:r>
              <a:rPr lang="zh-TW" altLang="zh-TW" dirty="0" smtClean="0"/>
              <a:t>晶體</a:t>
            </a:r>
            <a:endParaRPr lang="en-US" altLang="zh-TW" dirty="0" smtClean="0"/>
          </a:p>
          <a:p>
            <a:r>
              <a:rPr lang="zh-TW" altLang="zh-TW" dirty="0" smtClean="0"/>
              <a:t>發射</a:t>
            </a:r>
            <a:r>
              <a:rPr lang="zh-TW" altLang="zh-TW" dirty="0"/>
              <a:t>。這些</a:t>
            </a:r>
            <a:r>
              <a:rPr lang="en-US" altLang="zh-TW" dirty="0"/>
              <a:t>DH</a:t>
            </a:r>
            <a:r>
              <a:rPr lang="zh-TW" altLang="zh-TW" dirty="0"/>
              <a:t>元件通常以法布里</a:t>
            </a:r>
            <a:r>
              <a:rPr lang="en-US" altLang="zh-TW" dirty="0"/>
              <a:t> - </a:t>
            </a:r>
            <a:r>
              <a:rPr lang="zh-TW" altLang="zh-TW" dirty="0"/>
              <a:t>珀羅共振腔</a:t>
            </a:r>
            <a:r>
              <a:rPr lang="en-US" altLang="zh-TW" dirty="0"/>
              <a:t> (</a:t>
            </a:r>
            <a:r>
              <a:rPr lang="en-US" altLang="zh-TW" dirty="0" err="1"/>
              <a:t>Fabry</a:t>
            </a:r>
            <a:r>
              <a:rPr lang="en-US" altLang="zh-TW" dirty="0"/>
              <a:t>-Perot </a:t>
            </a:r>
            <a:endParaRPr lang="en-US" altLang="zh-TW" dirty="0" smtClean="0"/>
          </a:p>
          <a:p>
            <a:r>
              <a:rPr lang="en-US" altLang="zh-TW" dirty="0" smtClean="0"/>
              <a:t>cavity</a:t>
            </a:r>
            <a:r>
              <a:rPr lang="en-US" altLang="zh-TW" dirty="0"/>
              <a:t>) </a:t>
            </a:r>
            <a:r>
              <a:rPr lang="zh-TW" altLang="zh-TW" dirty="0"/>
              <a:t>來銷售，亦即邊緣發射</a:t>
            </a:r>
            <a:r>
              <a:rPr lang="en-US" altLang="zh-TW" dirty="0"/>
              <a:t> (edge emitting) </a:t>
            </a:r>
            <a:r>
              <a:rPr lang="zh-TW" altLang="zh-TW" dirty="0"/>
              <a:t>雷射</a:t>
            </a:r>
            <a:r>
              <a:rPr lang="zh-TW" altLang="zh-TW" dirty="0" smtClean="0"/>
              <a:t>二極體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en-US" altLang="zh-TW" dirty="0" smtClean="0"/>
              <a:t>DH</a:t>
            </a:r>
            <a:r>
              <a:rPr lang="zh-TW" altLang="zh-TW" dirty="0"/>
              <a:t>雷射條狀結構之光增益區寬度或稱光增益區之側向</a:t>
            </a:r>
            <a:r>
              <a:rPr lang="zh-TW" altLang="zh-TW" dirty="0" smtClean="0"/>
              <a:t>延</a:t>
            </a:r>
            <a:endParaRPr lang="en-US" altLang="zh-TW" dirty="0" smtClean="0"/>
          </a:p>
          <a:p>
            <a:r>
              <a:rPr lang="zh-TW" altLang="zh-TW" dirty="0" smtClean="0"/>
              <a:t>伸長</a:t>
            </a:r>
            <a:r>
              <a:rPr lang="zh-TW" altLang="zh-TW" dirty="0"/>
              <a:t>度可由電流密度及電流改變量來定義。較為重要的是，</a:t>
            </a:r>
            <a:r>
              <a:rPr lang="zh-TW" altLang="zh-TW" dirty="0" smtClean="0"/>
              <a:t>主</a:t>
            </a:r>
            <a:endParaRPr lang="en-US" altLang="zh-TW" dirty="0" smtClean="0"/>
          </a:p>
          <a:p>
            <a:r>
              <a:rPr lang="zh-TW" altLang="zh-TW" dirty="0" smtClean="0"/>
              <a:t>動</a:t>
            </a:r>
            <a:r>
              <a:rPr lang="zh-TW" altLang="zh-TW" dirty="0"/>
              <a:t>區在側向之光子限制能力較差，這是因為側向之相對</a:t>
            </a:r>
            <a:r>
              <a:rPr lang="zh-TW" altLang="zh-TW" dirty="0" smtClean="0"/>
              <a:t>折射率</a:t>
            </a:r>
            <a:endParaRPr lang="en-US" altLang="zh-TW" dirty="0" smtClean="0"/>
          </a:p>
          <a:p>
            <a:r>
              <a:rPr lang="zh-TW" altLang="zh-TW" dirty="0" smtClean="0"/>
              <a:t>並未</a:t>
            </a:r>
            <a:r>
              <a:rPr lang="zh-TW" altLang="zh-TW" dirty="0"/>
              <a:t>有明顯地改變，所以必須想辦法助長主動區側向對光子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限制</a:t>
            </a:r>
            <a:r>
              <a:rPr lang="zh-TW" altLang="zh-TW" dirty="0"/>
              <a:t>能力，這可藉由類似於垂直方向之限制方式以異質結構</a:t>
            </a:r>
            <a:r>
              <a:rPr lang="zh-TW" altLang="zh-TW" dirty="0" smtClean="0"/>
              <a:t>來</a:t>
            </a:r>
            <a:endParaRPr lang="en-US" altLang="zh-TW" dirty="0" smtClean="0"/>
          </a:p>
          <a:p>
            <a:r>
              <a:rPr lang="zh-TW" altLang="zh-TW" dirty="0" smtClean="0"/>
              <a:t>調</a:t>
            </a:r>
            <a:r>
              <a:rPr lang="zh-TW" altLang="zh-TW" dirty="0"/>
              <a:t>制相對折射率的分布曲線。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8048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4.10  </a:t>
            </a:r>
            <a:r>
              <a:rPr lang="zh-TW" altLang="zh-TW" dirty="0"/>
              <a:t>異質結構雷射二極體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主動</a:t>
            </a:r>
            <a:r>
              <a:rPr lang="zh-TW" altLang="zh-TW" dirty="0"/>
              <a:t>層 </a:t>
            </a:r>
            <a:r>
              <a:rPr lang="en-US" altLang="zh-TW" dirty="0"/>
              <a:t>(</a:t>
            </a:r>
            <a:r>
              <a:rPr lang="en-US" altLang="zh-TW" dirty="0" err="1"/>
              <a:t>GaAs</a:t>
            </a:r>
            <a:r>
              <a:rPr lang="en-US" altLang="zh-TW" dirty="0"/>
              <a:t>) </a:t>
            </a:r>
            <a:r>
              <a:rPr lang="zh-TW" altLang="zh-TW" dirty="0"/>
              <a:t>有效地埋</a:t>
            </a:r>
            <a:r>
              <a:rPr lang="zh-TW" altLang="zh-TW" dirty="0" smtClean="0"/>
              <a:t>入寬</a:t>
            </a:r>
            <a:endParaRPr lang="en-US" altLang="zh-TW" dirty="0" smtClean="0"/>
          </a:p>
          <a:p>
            <a:r>
              <a:rPr lang="zh-TW" altLang="zh-TW" dirty="0" smtClean="0"/>
              <a:t>能</a:t>
            </a:r>
            <a:r>
              <a:rPr lang="zh-TW" altLang="zh-TW" dirty="0"/>
              <a:t>隙材料 </a:t>
            </a:r>
            <a:r>
              <a:rPr lang="en-US" altLang="zh-TW" dirty="0"/>
              <a:t>(</a:t>
            </a:r>
            <a:r>
              <a:rPr lang="en-US" altLang="zh-TW" dirty="0" err="1"/>
              <a:t>AlGaAs</a:t>
            </a:r>
            <a:r>
              <a:rPr lang="en-US" altLang="zh-TW" dirty="0"/>
              <a:t>) </a:t>
            </a:r>
            <a:r>
              <a:rPr lang="zh-TW" altLang="zh-TW" dirty="0"/>
              <a:t>中，</a:t>
            </a:r>
            <a:r>
              <a:rPr lang="zh-TW" altLang="zh-TW" dirty="0" smtClean="0"/>
              <a:t>因此這樣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結構稱之為埋入式雙</a:t>
            </a:r>
            <a:r>
              <a:rPr lang="zh-TW" altLang="zh-TW" dirty="0" smtClean="0"/>
              <a:t>異質結構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buried double </a:t>
            </a:r>
            <a:r>
              <a:rPr lang="en-US" altLang="zh-TW" dirty="0" err="1"/>
              <a:t>heterostructure</a:t>
            </a:r>
            <a:r>
              <a:rPr lang="en-US" altLang="zh-TW" dirty="0"/>
              <a:t>) </a:t>
            </a:r>
            <a:r>
              <a:rPr lang="zh-TW" altLang="zh-TW" dirty="0" smtClean="0"/>
              <a:t>雷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二極體。由於主動層被低</a:t>
            </a:r>
            <a:r>
              <a:rPr lang="zh-TW" altLang="zh-TW" dirty="0" smtClean="0"/>
              <a:t>折射</a:t>
            </a:r>
            <a:endParaRPr lang="en-US" altLang="zh-TW" dirty="0" smtClean="0"/>
          </a:p>
          <a:p>
            <a:r>
              <a:rPr lang="zh-TW" altLang="zh-TW" dirty="0" smtClean="0"/>
              <a:t>率</a:t>
            </a:r>
            <a:r>
              <a:rPr lang="zh-TW" altLang="zh-TW" dirty="0"/>
              <a:t>的材料 </a:t>
            </a:r>
            <a:r>
              <a:rPr lang="en-US" altLang="zh-TW" dirty="0"/>
              <a:t>(</a:t>
            </a:r>
            <a:r>
              <a:rPr lang="en-US" altLang="zh-TW" dirty="0" err="1"/>
              <a:t>AlGaAs</a:t>
            </a:r>
            <a:r>
              <a:rPr lang="en-US" altLang="zh-TW" dirty="0"/>
              <a:t>) </a:t>
            </a:r>
            <a:r>
              <a:rPr lang="zh-TW" altLang="zh-TW" dirty="0"/>
              <a:t>所包圍，它</a:t>
            </a:r>
            <a:r>
              <a:rPr lang="zh-TW" altLang="zh-TW" dirty="0" smtClean="0"/>
              <a:t>表</a:t>
            </a:r>
            <a:endParaRPr lang="en-US" altLang="zh-TW" dirty="0" smtClean="0"/>
          </a:p>
          <a:p>
            <a:r>
              <a:rPr lang="zh-TW" altLang="zh-TW" dirty="0" smtClean="0"/>
              <a:t>現成</a:t>
            </a:r>
            <a:r>
              <a:rPr lang="zh-TW" altLang="zh-TW" dirty="0"/>
              <a:t>一介電質波導，確保光子</a:t>
            </a:r>
            <a:r>
              <a:rPr lang="zh-TW" altLang="zh-TW" dirty="0" smtClean="0"/>
              <a:t>被</a:t>
            </a:r>
            <a:endParaRPr lang="en-US" altLang="zh-TW" dirty="0" smtClean="0"/>
          </a:p>
          <a:p>
            <a:r>
              <a:rPr lang="zh-TW" altLang="zh-TW" dirty="0" smtClean="0"/>
              <a:t>限制</a:t>
            </a:r>
            <a:r>
              <a:rPr lang="zh-TW" altLang="zh-TW" dirty="0"/>
              <a:t>在主動或光學增益區。</a:t>
            </a:r>
            <a:r>
              <a:rPr lang="zh-TW" altLang="zh-TW" dirty="0" smtClean="0"/>
              <a:t>光子</a:t>
            </a:r>
            <a:endParaRPr lang="en-US" altLang="zh-TW" dirty="0" smtClean="0"/>
          </a:p>
          <a:p>
            <a:r>
              <a:rPr lang="zh-TW" altLang="zh-TW" dirty="0" smtClean="0"/>
              <a:t>限制</a:t>
            </a:r>
            <a:r>
              <a:rPr lang="zh-TW" altLang="zh-TW" dirty="0"/>
              <a:t>增加受激發射速率，因而增加二極體的效率。由於光</a:t>
            </a:r>
            <a:r>
              <a:rPr lang="zh-TW" altLang="zh-TW" dirty="0" smtClean="0"/>
              <a:t>功率</a:t>
            </a:r>
            <a:endParaRPr lang="en-US" altLang="zh-TW" dirty="0" smtClean="0"/>
          </a:p>
          <a:p>
            <a:r>
              <a:rPr lang="zh-TW" altLang="zh-TW" dirty="0" smtClean="0"/>
              <a:t>被</a:t>
            </a:r>
            <a:r>
              <a:rPr lang="zh-TW" altLang="zh-TW" dirty="0"/>
              <a:t>限制於折射率變化的波導，這些二極體稱為折射率導引型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index guided)</a:t>
            </a:r>
            <a:r>
              <a:rPr lang="zh-TW" altLang="zh-TW" dirty="0"/>
              <a:t>。此外，與輻射的波長相比，若埋入式異質</a:t>
            </a:r>
            <a:r>
              <a:rPr lang="zh-TW" altLang="zh-TW" dirty="0" smtClean="0"/>
              <a:t>結構</a:t>
            </a:r>
            <a:endParaRPr lang="en-US" altLang="zh-TW" dirty="0" smtClean="0"/>
          </a:p>
          <a:p>
            <a:r>
              <a:rPr lang="zh-TW" altLang="zh-TW" dirty="0" smtClean="0"/>
              <a:t>具有</a:t>
            </a:r>
            <a:r>
              <a:rPr lang="zh-TW" altLang="zh-TW" dirty="0"/>
              <a:t>合適的橫向尺寸，則只有基本橫向模</a:t>
            </a:r>
            <a:r>
              <a:rPr lang="en-US" altLang="zh-TW" dirty="0"/>
              <a:t> (fundamental </a:t>
            </a:r>
            <a:r>
              <a:rPr lang="en-US" altLang="zh-TW" dirty="0" smtClean="0"/>
              <a:t>lateral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mode) </a:t>
            </a:r>
            <a:r>
              <a:rPr lang="zh-TW" altLang="zh-TW" dirty="0"/>
              <a:t>可以存在於此波導</a:t>
            </a:r>
            <a:r>
              <a:rPr lang="zh-TW" altLang="zh-TW" dirty="0" smtClean="0"/>
              <a:t>結構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3833673" cy="338437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9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4.10  </a:t>
            </a:r>
            <a:r>
              <a:rPr lang="zh-TW" altLang="zh-TW" dirty="0"/>
              <a:t>異質結構雷射二極體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雷射</a:t>
            </a:r>
            <a:r>
              <a:rPr lang="zh-TW" altLang="zh-TW" dirty="0"/>
              <a:t>發光的雷射二極體只發生在一個模態中，即縱向和</a:t>
            </a:r>
            <a:r>
              <a:rPr lang="zh-TW" altLang="zh-TW" dirty="0" smtClean="0"/>
              <a:t>橫</a:t>
            </a:r>
            <a:endParaRPr lang="en-US" altLang="zh-TW" dirty="0" smtClean="0"/>
          </a:p>
          <a:p>
            <a:r>
              <a:rPr lang="zh-TW" altLang="zh-TW" dirty="0" smtClean="0"/>
              <a:t>向</a:t>
            </a:r>
            <a:r>
              <a:rPr lang="zh-TW" altLang="zh-TW" dirty="0"/>
              <a:t>，稱為單模雷射二極體</a:t>
            </a:r>
            <a:r>
              <a:rPr lang="en-US" altLang="zh-TW" dirty="0"/>
              <a:t> (single-mode laser diode)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850" y="2060848"/>
            <a:ext cx="3856374" cy="432048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4.10  </a:t>
            </a:r>
            <a:r>
              <a:rPr lang="zh-TW" altLang="zh-TW" dirty="0"/>
              <a:t>異質結構雷射二極體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7" y="1759123"/>
            <a:ext cx="8113585" cy="348758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26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4.10.1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雷射</a:t>
            </a:r>
            <a:r>
              <a:rPr lang="zh-TW" altLang="zh-TW" sz="2800" dirty="0">
                <a:solidFill>
                  <a:srgbClr val="000066"/>
                </a:solidFill>
              </a:rPr>
              <a:t>及光共振腔長度之模態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一個光共振腔長度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之</a:t>
            </a:r>
            <a:r>
              <a:rPr lang="en-US" altLang="zh-TW" sz="2000" dirty="0" err="1"/>
              <a:t>AlGaAs</a:t>
            </a:r>
            <a:r>
              <a:rPr lang="zh-TW" altLang="zh-TW" sz="2000" dirty="0"/>
              <a:t>相關之異質結構雷射二</a:t>
            </a:r>
            <a:r>
              <a:rPr lang="zh-TW" altLang="zh-TW" sz="2000" dirty="0" smtClean="0"/>
              <a:t>極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體</a:t>
            </a:r>
            <a:r>
              <a:rPr lang="zh-TW" altLang="zh-TW" sz="2000" dirty="0"/>
              <a:t>，其發射峰值為</a:t>
            </a:r>
            <a:r>
              <a:rPr lang="en-US" altLang="zh-TW" sz="2000" dirty="0"/>
              <a:t>870 nm</a:t>
            </a:r>
            <a:r>
              <a:rPr lang="zh-TW" altLang="zh-TW" sz="2000" dirty="0"/>
              <a:t>且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之相對折射率約為</a:t>
            </a:r>
            <a:r>
              <a:rPr lang="en-US" altLang="zh-TW" sz="2000" dirty="0"/>
              <a:t>3.6</a:t>
            </a:r>
            <a:r>
              <a:rPr lang="zh-TW" altLang="zh-TW" sz="2000" dirty="0"/>
              <a:t>，試問：發射峰</a:t>
            </a:r>
            <a:r>
              <a:rPr lang="zh-TW" altLang="zh-TW" sz="2000" dirty="0" smtClean="0"/>
              <a:t>值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之</a:t>
            </a:r>
            <a:r>
              <a:rPr lang="zh-TW" altLang="zh-TW" sz="2000" dirty="0"/>
              <a:t>模態</a:t>
            </a:r>
            <a:r>
              <a:rPr lang="zh-TW" altLang="zh-TW" sz="2000" dirty="0" smtClean="0"/>
              <a:t>整數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及共振腔模態間距為何？若光增益與波長特性曲線中</a:t>
            </a:r>
            <a:r>
              <a:rPr lang="zh-TW" altLang="zh-TW" sz="2000" dirty="0" smtClean="0"/>
              <a:t>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FWHM</a:t>
            </a:r>
            <a:r>
              <a:rPr lang="zh-TW" altLang="zh-TW" sz="2000" dirty="0"/>
              <a:t>波長之寬度</a:t>
            </a:r>
            <a:r>
              <a:rPr lang="en-US" altLang="zh-TW" sz="2000" dirty="0"/>
              <a:t>6 nm</a:t>
            </a:r>
            <a:r>
              <a:rPr lang="zh-TW" altLang="zh-TW" sz="2000" dirty="0"/>
              <a:t>，那麼有多少模態存在這個頻寬中？若共振腔</a:t>
            </a:r>
            <a:r>
              <a:rPr lang="zh-TW" altLang="zh-TW" sz="2000" dirty="0" smtClean="0"/>
              <a:t>長度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則存在多少模態呢？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圖</a:t>
            </a:r>
            <a:r>
              <a:rPr lang="en-US" altLang="zh-TW" sz="2000" dirty="0"/>
              <a:t>4.19</a:t>
            </a:r>
            <a:r>
              <a:rPr lang="zh-TW" altLang="zh-TW" sz="2000" dirty="0"/>
              <a:t>畫出共振腔之模態，光增益特性及傳統之雷射輸出頻譜，</a:t>
            </a:r>
            <a:r>
              <a:rPr lang="zh-TW" altLang="zh-TW" sz="2000" dirty="0" smtClean="0"/>
              <a:t>一個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共振</a:t>
            </a:r>
            <a:r>
              <a:rPr lang="zh-TW" altLang="zh-TW" sz="2000" dirty="0"/>
              <a:t>腔模態之波長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與</a:t>
            </a:r>
            <a:r>
              <a:rPr lang="zh-TW" altLang="zh-TW" sz="2000" dirty="0"/>
              <a:t>共振腔長度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之</a:t>
            </a:r>
            <a:r>
              <a:rPr lang="zh-TW" altLang="zh-TW" sz="2000" dirty="0"/>
              <a:t>關係為式</a:t>
            </a:r>
            <a:r>
              <a:rPr lang="en-US" altLang="zh-TW" sz="2000" dirty="0"/>
              <a:t> (4.9.1)</a:t>
            </a:r>
            <a:endParaRPr lang="zh-TW" altLang="zh-TW" sz="2000" dirty="0"/>
          </a:p>
          <a:p>
            <a:pPr>
              <a:lnSpc>
                <a:spcPts val="2000"/>
              </a:lnSpc>
            </a:pPr>
            <a:endParaRPr lang="en-US" altLang="zh-TW" sz="2000" dirty="0" smtClean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為</a:t>
            </a:r>
            <a:r>
              <a:rPr lang="zh-TW" altLang="zh-TW" sz="2000" dirty="0"/>
              <a:t>半導體介質的折射率，所以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296606"/>
              </p:ext>
            </p:extLst>
          </p:nvPr>
        </p:nvGraphicFramePr>
        <p:xfrm>
          <a:off x="3707904" y="1124784"/>
          <a:ext cx="100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37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124784"/>
                        <a:ext cx="100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33556"/>
              </p:ext>
            </p:extLst>
          </p:nvPr>
        </p:nvGraphicFramePr>
        <p:xfrm>
          <a:off x="1691680" y="1890000"/>
          <a:ext cx="3825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38" name="Equation" r:id="rId5" imgW="190417" imgH="152334" progId="Equation.DSMT4">
                  <p:embed/>
                </p:oleObj>
              </mc:Choice>
              <mc:Fallback>
                <p:oleObj name="Equation" r:id="rId5" imgW="190417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890000"/>
                        <a:ext cx="3825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469822"/>
              </p:ext>
            </p:extLst>
          </p:nvPr>
        </p:nvGraphicFramePr>
        <p:xfrm>
          <a:off x="641972" y="2581200"/>
          <a:ext cx="83368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39" name="Equation" r:id="rId7" imgW="418918" imgH="177723" progId="Equation.DSMT4">
                  <p:embed/>
                </p:oleObj>
              </mc:Choice>
              <mc:Fallback>
                <p:oleObj name="Equation" r:id="rId7" imgW="418918" imgH="17772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972" y="2581200"/>
                        <a:ext cx="83368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62924"/>
              </p:ext>
            </p:extLst>
          </p:nvPr>
        </p:nvGraphicFramePr>
        <p:xfrm>
          <a:off x="2473200" y="37008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0" name="Equation" r:id="rId9" imgW="177492" imgH="177492" progId="Equation.DSMT4">
                  <p:embed/>
                </p:oleObj>
              </mc:Choice>
              <mc:Fallback>
                <p:oleObj name="Equation" r:id="rId9" imgW="177492" imgH="17749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200" y="37008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084463"/>
              </p:ext>
            </p:extLst>
          </p:nvPr>
        </p:nvGraphicFramePr>
        <p:xfrm>
          <a:off x="4283968" y="36648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1" name="Equation" r:id="rId11" imgW="177492" imgH="177492" progId="Equation.DSMT4">
                  <p:embed/>
                </p:oleObj>
              </mc:Choice>
              <mc:Fallback>
                <p:oleObj name="Equation" r:id="rId11" imgW="177492" imgH="17749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6648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764606"/>
              </p:ext>
            </p:extLst>
          </p:nvPr>
        </p:nvGraphicFramePr>
        <p:xfrm>
          <a:off x="4119428" y="4077072"/>
          <a:ext cx="905143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2" name="Equation" r:id="rId13" imgW="520474" imgH="330057" progId="Equation.DSMT4">
                  <p:embed/>
                </p:oleObj>
              </mc:Choice>
              <mc:Fallback>
                <p:oleObj name="Equation" r:id="rId13" imgW="520474" imgH="33005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428" y="4077072"/>
                        <a:ext cx="905143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635589"/>
              </p:ext>
            </p:extLst>
          </p:nvPr>
        </p:nvGraphicFramePr>
        <p:xfrm>
          <a:off x="918000" y="4797152"/>
          <a:ext cx="306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3" name="Equation" r:id="rId15" imgW="164885" imgH="164885" progId="Equation.DSMT4">
                  <p:embed/>
                </p:oleObj>
              </mc:Choice>
              <mc:Fallback>
                <p:oleObj name="Equation" r:id="rId15" imgW="164885" imgH="16488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000" y="4797152"/>
                        <a:ext cx="306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352907"/>
              </p:ext>
            </p:extLst>
          </p:nvPr>
        </p:nvGraphicFramePr>
        <p:xfrm>
          <a:off x="2312505" y="5157192"/>
          <a:ext cx="564387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44" name="Equation" r:id="rId17" imgW="3085920" imgH="393480" progId="Equation.DSMT4">
                  <p:embed/>
                </p:oleObj>
              </mc:Choice>
              <mc:Fallback>
                <p:oleObj name="Equation" r:id="rId17" imgW="308592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505" y="5157192"/>
                        <a:ext cx="5643871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81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4.10.1   </a:t>
            </a:r>
            <a:r>
              <a:rPr lang="zh-TW" altLang="zh-TW" sz="2800" dirty="0">
                <a:solidFill>
                  <a:srgbClr val="000066"/>
                </a:solidFill>
              </a:rPr>
              <a:t>雷射及光共振腔長度之</a:t>
            </a:r>
            <a:r>
              <a:rPr lang="zh-TW" altLang="zh-TW" sz="2800" dirty="0" smtClean="0">
                <a:solidFill>
                  <a:srgbClr val="000066"/>
                </a:solidFill>
              </a:rPr>
              <a:t>模態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037851"/>
            <a:ext cx="8640960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圖</a:t>
            </a:r>
            <a:r>
              <a:rPr lang="en-US" altLang="zh-TW" sz="2000" dirty="0"/>
              <a:t>4.19</a:t>
            </a:r>
            <a:r>
              <a:rPr lang="zh-TW" altLang="zh-TW" sz="2000" dirty="0"/>
              <a:t>中，相鄰之共振腔模態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與</a:t>
            </a: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之</a:t>
            </a:r>
            <a:r>
              <a:rPr lang="zh-TW" altLang="zh-TW" sz="2000" dirty="0"/>
              <a:t>波長間距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400"/>
              </a:lnSpc>
            </a:pPr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其中我們假設從一模態至另一模態的折射率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隨</a:t>
            </a:r>
            <a:r>
              <a:rPr lang="zh-TW" altLang="zh-TW" sz="2000" dirty="0"/>
              <a:t>波長沒有明顯地改變。</a:t>
            </a:r>
            <a:r>
              <a:rPr lang="zh-TW" altLang="zh-TW" sz="2000" dirty="0" smtClean="0"/>
              <a:t>因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此</a:t>
            </a:r>
            <a:r>
              <a:rPr lang="zh-TW" altLang="zh-TW" sz="2000" dirty="0"/>
              <a:t>，對於給定之峰值波長，其模態間距會</a:t>
            </a:r>
            <a:r>
              <a:rPr lang="zh-TW" altLang="zh-TW" sz="2000" dirty="0" smtClean="0"/>
              <a:t>隨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的減少而增加，當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5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若光增益存在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頻寬時，則會</a:t>
            </a:r>
            <a:r>
              <a:rPr lang="zh-TW" altLang="zh-TW" sz="2000" dirty="0" smtClean="0"/>
              <a:t>有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個</a:t>
            </a:r>
            <a:r>
              <a:rPr lang="zh-TW" altLang="zh-TW" sz="2000" dirty="0"/>
              <a:t>模態，</a:t>
            </a:r>
            <a:r>
              <a:rPr lang="zh-TW" altLang="zh-TW" sz="2000" dirty="0" smtClean="0"/>
              <a:t>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個</a:t>
            </a:r>
            <a:r>
              <a:rPr lang="zh-TW" altLang="zh-TW" sz="2000" dirty="0"/>
              <a:t>，相當於</a:t>
            </a:r>
            <a:r>
              <a:rPr lang="en-US" altLang="zh-TW" sz="2000" dirty="0"/>
              <a:t>11</a:t>
            </a:r>
            <a:r>
              <a:rPr lang="zh-TW" altLang="zh-TW" sz="2000" dirty="0"/>
              <a:t>個模態。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</a:t>
            </a:r>
            <a:r>
              <a:rPr lang="zh-TW" altLang="zh-TW" sz="2000" dirty="0" smtClean="0"/>
              <a:t>當</a:t>
            </a:r>
            <a:r>
              <a:rPr lang="en-US" altLang="zh-TW" sz="2000" dirty="0" smtClean="0"/>
              <a:t>                  </a:t>
            </a:r>
            <a:r>
              <a:rPr lang="zh-TW" altLang="zh-TW" sz="2000" dirty="0"/>
              <a:t>，模態間距變為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6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因此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在</a:t>
            </a:r>
            <a:r>
              <a:rPr lang="en-US" altLang="zh-TW" sz="2000" dirty="0"/>
              <a:t>870 nm</a:t>
            </a:r>
            <a:r>
              <a:rPr lang="zh-TW" altLang="zh-TW" sz="2000" dirty="0"/>
              <a:t>長度之模態只有一個。事實上，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必</a:t>
            </a:r>
            <a:endParaRPr lang="en-US" altLang="zh-TW" sz="2000" dirty="0" smtClean="0"/>
          </a:p>
          <a:p>
            <a:pPr>
              <a:lnSpc>
                <a:spcPts val="2300"/>
              </a:lnSpc>
            </a:pPr>
            <a:r>
              <a:rPr lang="zh-TW" altLang="zh-TW" sz="2000" dirty="0" smtClean="0"/>
              <a:t>須</a:t>
            </a:r>
            <a:r>
              <a:rPr lang="zh-TW" altLang="zh-TW" sz="2000" dirty="0"/>
              <a:t>為整數，所以選擇最接近的</a:t>
            </a:r>
            <a:r>
              <a:rPr lang="zh-TW" altLang="zh-TW" sz="2000" dirty="0" smtClean="0"/>
              <a:t>整數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得出</a:t>
            </a:r>
            <a:r>
              <a:rPr lang="en-US" altLang="zh-TW" sz="2000" dirty="0" smtClean="0"/>
              <a:t>                       </a:t>
            </a:r>
            <a:r>
              <a:rPr lang="en-US" altLang="zh-TW" sz="2000" dirty="0"/>
              <a:t>( </a:t>
            </a:r>
            <a:r>
              <a:rPr lang="zh-TW" altLang="zh-TW" sz="2000" dirty="0"/>
              <a:t>選擇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300"/>
              </a:lnSpc>
            </a:pPr>
            <a:r>
              <a:rPr lang="zh-TW" altLang="zh-TW" sz="2000" dirty="0" smtClean="0"/>
              <a:t>得出</a:t>
            </a:r>
            <a:r>
              <a:rPr lang="en-US" altLang="zh-TW" sz="2000" dirty="0"/>
              <a:t>872.7 nm )</a:t>
            </a:r>
            <a:r>
              <a:rPr lang="zh-TW" altLang="zh-TW" sz="2000" dirty="0"/>
              <a:t>。很明顯地，縮短共振腔長度會壓制高階模，值得注意的</a:t>
            </a:r>
            <a:r>
              <a:rPr lang="zh-TW" altLang="zh-TW" sz="2000" dirty="0" smtClean="0"/>
              <a:t>光</a:t>
            </a:r>
            <a:endParaRPr lang="en-US" altLang="zh-TW" sz="2000" dirty="0" smtClean="0"/>
          </a:p>
          <a:p>
            <a:pPr>
              <a:lnSpc>
                <a:spcPts val="2300"/>
              </a:lnSpc>
            </a:pPr>
            <a:r>
              <a:rPr lang="zh-TW" altLang="zh-TW" sz="2000" dirty="0" smtClean="0"/>
              <a:t>頻</a:t>
            </a:r>
            <a:r>
              <a:rPr lang="zh-TW" altLang="zh-TW" sz="2000" dirty="0"/>
              <a:t>寬取決於二極體電流。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845981"/>
              </p:ext>
            </p:extLst>
          </p:nvPr>
        </p:nvGraphicFramePr>
        <p:xfrm>
          <a:off x="4104000" y="1170000"/>
          <a:ext cx="360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3" name="Equation" r:id="rId3" imgW="190417" imgH="152334" progId="Equation.DSMT4">
                  <p:embed/>
                </p:oleObj>
              </mc:Choice>
              <mc:Fallback>
                <p:oleObj name="Equation" r:id="rId3" imgW="190417" imgH="15233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4000" y="1170000"/>
                        <a:ext cx="360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395310"/>
              </p:ext>
            </p:extLst>
          </p:nvPr>
        </p:nvGraphicFramePr>
        <p:xfrm>
          <a:off x="4644008" y="1124744"/>
          <a:ext cx="846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4" name="Equation" r:id="rId5" imgW="444114" imgH="177646" progId="Equation.DSMT4">
                  <p:embed/>
                </p:oleObj>
              </mc:Choice>
              <mc:Fallback>
                <p:oleObj name="Equation" r:id="rId5" imgW="444114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124744"/>
                        <a:ext cx="846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30042"/>
              </p:ext>
            </p:extLst>
          </p:nvPr>
        </p:nvGraphicFramePr>
        <p:xfrm>
          <a:off x="6732240" y="1124744"/>
          <a:ext cx="534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5" name="Equation" r:id="rId7" imgW="317225" imgH="190335" progId="Equation.DSMT4">
                  <p:embed/>
                </p:oleObj>
              </mc:Choice>
              <mc:Fallback>
                <p:oleObj name="Equation" r:id="rId7" imgW="317225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1124744"/>
                        <a:ext cx="534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76418"/>
              </p:ext>
            </p:extLst>
          </p:nvPr>
        </p:nvGraphicFramePr>
        <p:xfrm>
          <a:off x="3203848" y="1440000"/>
          <a:ext cx="281773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6" name="Equation" r:id="rId9" imgW="1726451" imgH="355446" progId="Equation.DSMT4">
                  <p:embed/>
                </p:oleObj>
              </mc:Choice>
              <mc:Fallback>
                <p:oleObj name="Equation" r:id="rId9" imgW="1726451" imgH="3554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440000"/>
                        <a:ext cx="2817730" cy="5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908497"/>
              </p:ext>
            </p:extLst>
          </p:nvPr>
        </p:nvGraphicFramePr>
        <p:xfrm>
          <a:off x="5184104" y="21240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7" name="Equation" r:id="rId11" imgW="164885" imgH="164885" progId="Equation.DSMT4">
                  <p:embed/>
                </p:oleObj>
              </mc:Choice>
              <mc:Fallback>
                <p:oleObj name="Equation" r:id="rId11" imgW="164885" imgH="16488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104" y="21240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845614"/>
              </p:ext>
            </p:extLst>
          </p:nvPr>
        </p:nvGraphicFramePr>
        <p:xfrm>
          <a:off x="5202000" y="2448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8" name="Equation" r:id="rId13" imgW="177492" imgH="177492" progId="Equation.DSMT4">
                  <p:embed/>
                </p:oleObj>
              </mc:Choice>
              <mc:Fallback>
                <p:oleObj name="Equation" r:id="rId13" imgW="177492" imgH="17749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000" y="2448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443940"/>
              </p:ext>
            </p:extLst>
          </p:nvPr>
        </p:nvGraphicFramePr>
        <p:xfrm>
          <a:off x="7506000" y="2448000"/>
          <a:ext cx="136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9" name="Equation" r:id="rId15" imgW="685502" imgH="177723" progId="Equation.DSMT4">
                  <p:embed/>
                </p:oleObj>
              </mc:Choice>
              <mc:Fallback>
                <p:oleObj name="Equation" r:id="rId15" imgW="685502" imgH="177723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6000" y="2448000"/>
                        <a:ext cx="136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269698"/>
              </p:ext>
            </p:extLst>
          </p:nvPr>
        </p:nvGraphicFramePr>
        <p:xfrm>
          <a:off x="2339752" y="2772000"/>
          <a:ext cx="5073366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0" name="Equation" r:id="rId17" imgW="3060360" imgH="393480" progId="Equation.DSMT4">
                  <p:embed/>
                </p:oleObj>
              </mc:Choice>
              <mc:Fallback>
                <p:oleObj name="Equation" r:id="rId17" imgW="306036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772000"/>
                        <a:ext cx="5073366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331989"/>
              </p:ext>
            </p:extLst>
          </p:nvPr>
        </p:nvGraphicFramePr>
        <p:xfrm>
          <a:off x="2412000" y="3448800"/>
          <a:ext cx="6318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1" name="Equation" r:id="rId19" imgW="368300" imgH="190500" progId="Equation.DSMT4">
                  <p:embed/>
                </p:oleObj>
              </mc:Choice>
              <mc:Fallback>
                <p:oleObj name="Equation" r:id="rId19" imgW="368300" imgH="1905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2000" y="3448800"/>
                        <a:ext cx="6318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058553"/>
              </p:ext>
            </p:extLst>
          </p:nvPr>
        </p:nvGraphicFramePr>
        <p:xfrm>
          <a:off x="5054576" y="3465040"/>
          <a:ext cx="1101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2" name="Equation" r:id="rId21" imgW="647700" imgH="190500" progId="Equation.DSMT4">
                  <p:embed/>
                </p:oleObj>
              </mc:Choice>
              <mc:Fallback>
                <p:oleObj name="Equation" r:id="rId21" imgW="647700" imgH="1905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576" y="3465040"/>
                        <a:ext cx="1101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848964"/>
              </p:ext>
            </p:extLst>
          </p:nvPr>
        </p:nvGraphicFramePr>
        <p:xfrm>
          <a:off x="7380480" y="3429000"/>
          <a:ext cx="151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3" name="Equation" r:id="rId23" imgW="799753" imgH="177723" progId="Equation.DSMT4">
                  <p:embed/>
                </p:oleObj>
              </mc:Choice>
              <mc:Fallback>
                <p:oleObj name="Equation" r:id="rId23" imgW="799753" imgH="177723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480" y="3429000"/>
                        <a:ext cx="151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112081"/>
              </p:ext>
            </p:extLst>
          </p:nvPr>
        </p:nvGraphicFramePr>
        <p:xfrm>
          <a:off x="377592" y="3794400"/>
          <a:ext cx="52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4" name="Equation" r:id="rId25" imgW="279158" imgH="177646" progId="Equation.DSMT4">
                  <p:embed/>
                </p:oleObj>
              </mc:Choice>
              <mc:Fallback>
                <p:oleObj name="Equation" r:id="rId25" imgW="279158" imgH="177646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92" y="3794400"/>
                        <a:ext cx="52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655630"/>
              </p:ext>
            </p:extLst>
          </p:nvPr>
        </p:nvGraphicFramePr>
        <p:xfrm>
          <a:off x="1080000" y="4165200"/>
          <a:ext cx="123157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5" name="Equation" r:id="rId27" imgW="621760" imgH="177646" progId="Equation.DSMT4">
                  <p:embed/>
                </p:oleObj>
              </mc:Choice>
              <mc:Fallback>
                <p:oleObj name="Equation" r:id="rId27" imgW="621760" imgH="17764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000" y="4165200"/>
                        <a:ext cx="123157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22071"/>
              </p:ext>
            </p:extLst>
          </p:nvPr>
        </p:nvGraphicFramePr>
        <p:xfrm>
          <a:off x="2987824" y="4489200"/>
          <a:ext cx="3034537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6" name="Equation" r:id="rId29" imgW="1828800" imgH="393700" progId="Equation.DSMT4">
                  <p:embed/>
                </p:oleObj>
              </mc:Choice>
              <mc:Fallback>
                <p:oleObj name="Equation" r:id="rId29" imgW="1828800" imgH="3937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489200"/>
                        <a:ext cx="3034537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346251"/>
              </p:ext>
            </p:extLst>
          </p:nvPr>
        </p:nvGraphicFramePr>
        <p:xfrm>
          <a:off x="1403648" y="5148000"/>
          <a:ext cx="19152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7" name="Equation" r:id="rId31" imgW="1066800" imgH="190500" progId="Equation.DSMT4">
                  <p:embed/>
                </p:oleObj>
              </mc:Choice>
              <mc:Fallback>
                <p:oleObj name="Equation" r:id="rId31" imgW="1066800" imgH="1905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148000"/>
                        <a:ext cx="19152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861423"/>
              </p:ext>
            </p:extLst>
          </p:nvPr>
        </p:nvGraphicFramePr>
        <p:xfrm>
          <a:off x="8136000" y="5202000"/>
          <a:ext cx="3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8" name="Equation" r:id="rId33" imgW="164957" imgH="152268" progId="Equation.DSMT4">
                  <p:embed/>
                </p:oleObj>
              </mc:Choice>
              <mc:Fallback>
                <p:oleObj name="Equation" r:id="rId33" imgW="164957" imgH="152268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6000" y="5202000"/>
                        <a:ext cx="3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411501"/>
              </p:ext>
            </p:extLst>
          </p:nvPr>
        </p:nvGraphicFramePr>
        <p:xfrm>
          <a:off x="4194056" y="5533200"/>
          <a:ext cx="882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9" name="Equation" r:id="rId35" imgW="469696" imgH="177723" progId="Equation.DSMT4">
                  <p:embed/>
                </p:oleObj>
              </mc:Choice>
              <mc:Fallback>
                <p:oleObj name="Equation" r:id="rId35" imgW="469696" imgH="177723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056" y="5533200"/>
                        <a:ext cx="882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073155"/>
              </p:ext>
            </p:extLst>
          </p:nvPr>
        </p:nvGraphicFramePr>
        <p:xfrm>
          <a:off x="5796136" y="5551200"/>
          <a:ext cx="1473347" cy="34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10" name="Equation" r:id="rId37" imgW="774028" imgH="177646" progId="Equation.DSMT4">
                  <p:embed/>
                </p:oleObj>
              </mc:Choice>
              <mc:Fallback>
                <p:oleObj name="Equation" r:id="rId37" imgW="774028" imgH="177646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5551200"/>
                        <a:ext cx="1473347" cy="34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739917"/>
              </p:ext>
            </p:extLst>
          </p:nvPr>
        </p:nvGraphicFramePr>
        <p:xfrm>
          <a:off x="7920000" y="5526000"/>
          <a:ext cx="936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11" name="Equation" r:id="rId39" imgW="494870" imgH="177646" progId="Equation.DSMT4">
                  <p:embed/>
                </p:oleObj>
              </mc:Choice>
              <mc:Fallback>
                <p:oleObj name="Equation" r:id="rId39" imgW="494870" imgH="177646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0000" y="5526000"/>
                        <a:ext cx="936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15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4.11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量子</a:t>
            </a:r>
            <a:r>
              <a:rPr lang="zh-TW" altLang="zh-TW" dirty="0"/>
              <a:t>井元件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典型</a:t>
            </a:r>
            <a:r>
              <a:rPr lang="zh-TW" altLang="zh-TW" dirty="0"/>
              <a:t>量子井</a:t>
            </a:r>
            <a:r>
              <a:rPr lang="en-US" altLang="zh-TW" dirty="0"/>
              <a:t> (quantum well) </a:t>
            </a:r>
            <a:r>
              <a:rPr lang="zh-TW" altLang="zh-TW" dirty="0"/>
              <a:t>型的雷射本質上是一異質</a:t>
            </a:r>
            <a:r>
              <a:rPr lang="zh-TW" altLang="zh-TW" dirty="0" smtClean="0"/>
              <a:t>結構</a:t>
            </a:r>
            <a:endParaRPr lang="en-US" altLang="zh-TW" dirty="0" smtClean="0"/>
          </a:p>
          <a:p>
            <a:r>
              <a:rPr lang="zh-TW" altLang="zh-TW" dirty="0" smtClean="0"/>
              <a:t>的元件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76" y="1772816"/>
            <a:ext cx="4694196" cy="464075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7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4.11  </a:t>
            </a:r>
            <a:r>
              <a:rPr lang="zh-TW" altLang="zh-TW" dirty="0"/>
              <a:t>量子井元件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 smtClean="0"/>
              <a:t>單一</a:t>
            </a:r>
            <a:r>
              <a:rPr lang="zh-TW" altLang="zh-TW" dirty="0"/>
              <a:t>量子井</a:t>
            </a:r>
            <a:r>
              <a:rPr lang="en-US" altLang="zh-TW" dirty="0"/>
              <a:t> (single quantum well, SQW) </a:t>
            </a:r>
            <a:r>
              <a:rPr lang="zh-TW" altLang="zh-TW" dirty="0"/>
              <a:t>元件只有一個</a:t>
            </a:r>
            <a:r>
              <a:rPr lang="zh-TW" altLang="zh-TW" dirty="0" smtClean="0"/>
              <a:t>量</a:t>
            </a:r>
            <a:endParaRPr lang="en-US" altLang="zh-TW" dirty="0" smtClean="0"/>
          </a:p>
          <a:p>
            <a:r>
              <a:rPr lang="zh-TW" altLang="zh-TW" dirty="0" smtClean="0"/>
              <a:t>子</a:t>
            </a:r>
            <a:r>
              <a:rPr lang="zh-TW" altLang="zh-TW" dirty="0"/>
              <a:t>井被寬能隙的半導體所</a:t>
            </a:r>
            <a:r>
              <a:rPr lang="zh-TW" altLang="zh-TW" dirty="0" smtClean="0"/>
              <a:t>包圍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570" y="1988840"/>
            <a:ext cx="5521742" cy="45365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86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4.11  </a:t>
            </a:r>
            <a:r>
              <a:rPr lang="zh-TW" altLang="zh-TW" dirty="0"/>
              <a:t>量子井元件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量子</a:t>
            </a:r>
            <a:r>
              <a:rPr lang="zh-TW" altLang="zh-TW" dirty="0"/>
              <a:t>井雷射二極體有兩個顯著的優點。首先，是居量</a:t>
            </a:r>
            <a:r>
              <a:rPr lang="zh-TW" altLang="zh-TW" dirty="0" smtClean="0"/>
              <a:t>反轉</a:t>
            </a:r>
            <a:endParaRPr lang="en-US" altLang="zh-TW" dirty="0" smtClean="0"/>
          </a:p>
          <a:p>
            <a:r>
              <a:rPr lang="zh-TW" altLang="zh-TW" dirty="0" smtClean="0"/>
              <a:t>的</a:t>
            </a:r>
            <a:r>
              <a:rPr lang="zh-TW" altLang="zh-TW" dirty="0"/>
              <a:t>閾值電流和雷射發射相對於塊材半導體元件應該明顯減少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其二</a:t>
            </a:r>
            <a:r>
              <a:rPr lang="zh-TW" altLang="zh-TW" dirty="0"/>
              <a:t>，由於大多數的電子都</a:t>
            </a:r>
            <a:r>
              <a:rPr lang="zh-TW" altLang="zh-TW" dirty="0" smtClean="0"/>
              <a:t>在</a:t>
            </a:r>
            <a:r>
              <a:rPr lang="zh-TW" altLang="en-US" dirty="0"/>
              <a:t> </a:t>
            </a:r>
            <a:r>
              <a:rPr lang="zh-TW" altLang="en-US" dirty="0" smtClean="0"/>
              <a:t>     </a:t>
            </a:r>
            <a:r>
              <a:rPr lang="zh-TW" altLang="zh-TW" dirty="0" smtClean="0"/>
              <a:t>或</a:t>
            </a:r>
            <a:r>
              <a:rPr lang="zh-TW" altLang="zh-TW" dirty="0"/>
              <a:t>其附近，以及電洞</a:t>
            </a:r>
            <a:r>
              <a:rPr lang="zh-TW" altLang="zh-TW" dirty="0" smtClean="0"/>
              <a:t>在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或</a:t>
            </a:r>
            <a:endParaRPr lang="en-US" altLang="zh-TW" dirty="0" smtClean="0"/>
          </a:p>
          <a:p>
            <a:r>
              <a:rPr lang="zh-TW" altLang="zh-TW" dirty="0" smtClean="0"/>
              <a:t>其</a:t>
            </a:r>
            <a:r>
              <a:rPr lang="zh-TW" altLang="zh-TW" dirty="0"/>
              <a:t>附近，發射的光子能量範圍應該非常接近於</a:t>
            </a:r>
            <a:r>
              <a:rPr lang="en-US" altLang="zh-TW" dirty="0"/>
              <a:t> </a:t>
            </a:r>
            <a:r>
              <a:rPr lang="en-US" altLang="zh-TW" dirty="0" smtClean="0"/>
              <a:t>  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170476"/>
              </p:ext>
            </p:extLst>
          </p:nvPr>
        </p:nvGraphicFramePr>
        <p:xfrm>
          <a:off x="4410000" y="1944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6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000" y="1944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045029"/>
              </p:ext>
            </p:extLst>
          </p:nvPr>
        </p:nvGraphicFramePr>
        <p:xfrm>
          <a:off x="7894710" y="1944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7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4710" y="1944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1131"/>
              </p:ext>
            </p:extLst>
          </p:nvPr>
        </p:nvGraphicFramePr>
        <p:xfrm>
          <a:off x="6516216" y="2376000"/>
          <a:ext cx="98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8" name="Equation" r:id="rId7" imgW="457002" imgH="203112" progId="Equation.DSMT4">
                  <p:embed/>
                </p:oleObj>
              </mc:Choice>
              <mc:Fallback>
                <p:oleObj name="Equation" r:id="rId7" imgW="457002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2376000"/>
                        <a:ext cx="98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74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4.11  </a:t>
            </a:r>
            <a:r>
              <a:rPr lang="zh-TW" altLang="zh-TW" dirty="0"/>
              <a:t>量子井元件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758" y="1484784"/>
            <a:ext cx="4709506" cy="4554761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32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 例題</a:t>
            </a:r>
            <a:r>
              <a:rPr lang="en-US" altLang="zh-TW" sz="2800" dirty="0">
                <a:solidFill>
                  <a:srgbClr val="000066"/>
                </a:solidFill>
              </a:rPr>
              <a:t>4.11.1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en-US" altLang="zh-TW" sz="2800" dirty="0" err="1" smtClean="0">
                <a:solidFill>
                  <a:srgbClr val="000066"/>
                </a:solidFill>
              </a:rPr>
              <a:t>GaAs</a:t>
            </a:r>
            <a:r>
              <a:rPr lang="zh-TW" altLang="zh-TW" sz="2800" dirty="0">
                <a:solidFill>
                  <a:srgbClr val="000066"/>
                </a:solidFill>
              </a:rPr>
              <a:t>量子井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一非常薄的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量子井，夾在兩個寬能隙的</a:t>
            </a:r>
            <a:r>
              <a:rPr lang="en-US" altLang="zh-TW" sz="2000" dirty="0" err="1"/>
              <a:t>AlGaAs</a:t>
            </a:r>
            <a:r>
              <a:rPr lang="zh-TW" altLang="zh-TW" sz="2000" dirty="0"/>
              <a:t>半導體層</a:t>
            </a:r>
            <a:r>
              <a:rPr lang="zh-TW" altLang="zh-TW" sz="2000" dirty="0" smtClean="0"/>
              <a:t>之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間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( </a:t>
            </a:r>
            <a:r>
              <a:rPr lang="zh-TW" altLang="zh-TW" sz="2000" dirty="0"/>
              <a:t>在此情況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</a:t>
            </a:r>
            <a:r>
              <a:rPr lang="en-US" altLang="zh-TW" sz="2000" dirty="0"/>
              <a:t>)</a:t>
            </a:r>
            <a:r>
              <a:rPr lang="zh-TW" altLang="zh-TW" sz="2000" dirty="0"/>
              <a:t>。</a:t>
            </a:r>
            <a:r>
              <a:rPr lang="zh-TW" altLang="zh-TW" sz="2000" dirty="0" smtClean="0"/>
              <a:t>距離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和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的</a:t>
            </a:r>
            <a:r>
              <a:rPr lang="en-US" altLang="zh-TW" sz="2000" dirty="0"/>
              <a:t>QW</a:t>
            </a:r>
            <a:r>
              <a:rPr lang="zh-TW" altLang="zh-TW" sz="2000" dirty="0"/>
              <a:t>深度分別約為</a:t>
            </a:r>
            <a:r>
              <a:rPr lang="en-US" altLang="zh-TW" sz="2000" dirty="0"/>
              <a:t>0.28 </a:t>
            </a:r>
            <a:r>
              <a:rPr lang="en-US" altLang="zh-TW" sz="2000" dirty="0" err="1" smtClean="0"/>
              <a:t>eV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和</a:t>
            </a:r>
            <a:r>
              <a:rPr lang="en-US" altLang="zh-TW" sz="2000" dirty="0"/>
              <a:t>0.16 </a:t>
            </a:r>
            <a:r>
              <a:rPr lang="en-US" altLang="zh-TW" sz="2000" dirty="0" err="1"/>
              <a:t>eV</a:t>
            </a:r>
            <a:r>
              <a:rPr lang="zh-TW" altLang="zh-TW" sz="2000" dirty="0"/>
              <a:t>。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中傳導電子的有效</a:t>
            </a:r>
            <a:r>
              <a:rPr lang="zh-TW" altLang="zh-TW" sz="2000" dirty="0" smtClean="0"/>
              <a:t>質量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約</a:t>
            </a:r>
            <a:r>
              <a:rPr lang="zh-TW" altLang="zh-TW" sz="2000" dirty="0"/>
              <a:t>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，其中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為</a:t>
            </a:r>
            <a:r>
              <a:rPr lang="zh-TW" altLang="zh-TW" sz="2000" dirty="0" smtClean="0"/>
              <a:t>真空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中的</a:t>
            </a:r>
            <a:r>
              <a:rPr lang="zh-TW" altLang="zh-TW" sz="2000" dirty="0"/>
              <a:t>電子質量。計算厚度為</a:t>
            </a:r>
            <a:r>
              <a:rPr lang="en-US" altLang="zh-TW" sz="2000" dirty="0"/>
              <a:t>10 nm</a:t>
            </a:r>
            <a:r>
              <a:rPr lang="zh-TW" altLang="zh-TW" sz="2000" dirty="0"/>
              <a:t>之量子井的前兩個電子能階。若電洞的</a:t>
            </a:r>
            <a:r>
              <a:rPr lang="zh-TW" altLang="zh-TW" sz="2000" dirty="0" smtClean="0"/>
              <a:t>有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效</a:t>
            </a:r>
            <a:r>
              <a:rPr lang="zh-TW" altLang="zh-TW" sz="2000" dirty="0"/>
              <a:t>質量</a:t>
            </a:r>
            <a:r>
              <a:rPr lang="en-US" altLang="zh-TW" sz="2000" dirty="0"/>
              <a:t>  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則</a:t>
            </a:r>
            <a:r>
              <a:rPr lang="en-US" altLang="zh-TW" sz="2000" dirty="0"/>
              <a:t>QW</a:t>
            </a:r>
            <a:r>
              <a:rPr lang="zh-TW" altLang="zh-TW" sz="2000" dirty="0"/>
              <a:t>中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高於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電洞能量為何？相對於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塊材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，發射波長的變化為何？假設無限量子井深度來計算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>
                <a:solidFill>
                  <a:srgbClr val="000066"/>
                </a:solidFill>
              </a:rPr>
              <a:t>解</a:t>
            </a:r>
            <a:r>
              <a:rPr lang="zh-TW" altLang="zh-TW" sz="2000" dirty="0">
                <a:solidFill>
                  <a:srgbClr val="000066"/>
                </a:solidFill>
              </a:rPr>
              <a:t>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正如在第</a:t>
            </a:r>
            <a:r>
              <a:rPr lang="en-US" altLang="zh-TW" sz="2000" dirty="0"/>
              <a:t>3</a:t>
            </a:r>
            <a:r>
              <a:rPr lang="zh-TW" altLang="zh-TW" sz="2000" dirty="0"/>
              <a:t>章</a:t>
            </a:r>
            <a:r>
              <a:rPr lang="en-US" altLang="zh-TW" sz="2000" dirty="0"/>
              <a:t> ( </a:t>
            </a:r>
            <a:r>
              <a:rPr lang="zh-TW" altLang="zh-TW" sz="2000" dirty="0"/>
              <a:t>第</a:t>
            </a:r>
            <a:r>
              <a:rPr lang="en-US" altLang="zh-TW" sz="2000" dirty="0"/>
              <a:t>3.12</a:t>
            </a:r>
            <a:r>
              <a:rPr lang="zh-TW" altLang="zh-TW" sz="2000" dirty="0"/>
              <a:t>節</a:t>
            </a:r>
            <a:r>
              <a:rPr lang="en-US" altLang="zh-TW" sz="2000" dirty="0"/>
              <a:t> ) </a:t>
            </a:r>
            <a:r>
              <a:rPr lang="zh-TW" altLang="zh-TW" sz="2000" dirty="0"/>
              <a:t>所見，</a:t>
            </a:r>
            <a:r>
              <a:rPr lang="en-US" altLang="zh-TW" sz="2000" dirty="0"/>
              <a:t>QW</a:t>
            </a:r>
            <a:r>
              <a:rPr lang="zh-TW" altLang="zh-TW" sz="2000" dirty="0"/>
              <a:t>中的電子能階是相對於</a:t>
            </a:r>
            <a:r>
              <a:rPr lang="en-US" altLang="zh-TW" sz="2000" dirty="0" err="1"/>
              <a:t>GaAs</a:t>
            </a:r>
            <a:r>
              <a:rPr lang="zh-TW" altLang="zh-TW" sz="2000" dirty="0" smtClean="0"/>
              <a:t>中的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CB</a:t>
            </a:r>
            <a:r>
              <a:rPr lang="zh-TW" altLang="zh-TW" sz="2000" dirty="0"/>
              <a:t>邊緣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假設圖</a:t>
            </a:r>
            <a:r>
              <a:rPr lang="en-US" altLang="zh-TW" sz="2000" dirty="0"/>
              <a:t>4.40(b) </a:t>
            </a:r>
            <a:r>
              <a:rPr lang="zh-TW" altLang="zh-TW" sz="2000" dirty="0"/>
              <a:t>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相對於</a:t>
            </a:r>
            <a:r>
              <a:rPr lang="en-US" altLang="zh-TW" sz="2000" dirty="0" err="1"/>
              <a:t>GaAs</a:t>
            </a:r>
            <a:r>
              <a:rPr lang="zh-TW" altLang="zh-TW" sz="2000" dirty="0" smtClean="0"/>
              <a:t>中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的電子能量，或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則一維無限位能井中的電子能量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16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是</a:t>
            </a:r>
            <a:r>
              <a:rPr lang="zh-TW" altLang="zh-TW" sz="2000" dirty="0"/>
              <a:t>量子數，</a:t>
            </a:r>
            <a:r>
              <a:rPr lang="en-US" altLang="zh-TW" sz="2000" dirty="0"/>
              <a:t>1</a:t>
            </a:r>
            <a:r>
              <a:rPr lang="zh-TW" altLang="zh-TW" sz="2000" dirty="0"/>
              <a:t>、</a:t>
            </a:r>
            <a:r>
              <a:rPr lang="en-US" altLang="zh-TW" sz="2000" dirty="0"/>
              <a:t>2</a:t>
            </a:r>
            <a:r>
              <a:rPr lang="zh-TW" altLang="zh-TW" sz="2000" dirty="0"/>
              <a:t>、…，我們已經</a:t>
            </a:r>
            <a:r>
              <a:rPr lang="zh-TW" altLang="zh-TW" sz="2000" dirty="0" smtClean="0"/>
              <a:t>使用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、</a:t>
            </a:r>
            <a:r>
              <a:rPr lang="en-US" altLang="zh-TW" sz="2000" dirty="0" smtClean="0"/>
              <a:t>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得到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/>
              <a:t>。同樣的計算，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下一個能階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73018"/>
              </p:ext>
            </p:extLst>
          </p:nvPr>
        </p:nvGraphicFramePr>
        <p:xfrm>
          <a:off x="2160000" y="1476000"/>
          <a:ext cx="151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2" name="Equation" r:id="rId3" imgW="799753" imgH="190417" progId="Equation.DSMT4">
                  <p:embed/>
                </p:oleObj>
              </mc:Choice>
              <mc:Fallback>
                <p:oleObj name="Equation" r:id="rId3" imgW="799753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000" y="1476000"/>
                        <a:ext cx="151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210154"/>
              </p:ext>
            </p:extLst>
          </p:nvPr>
        </p:nvGraphicFramePr>
        <p:xfrm>
          <a:off x="4536000" y="14544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3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6000" y="14544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310357"/>
              </p:ext>
            </p:extLst>
          </p:nvPr>
        </p:nvGraphicFramePr>
        <p:xfrm>
          <a:off x="5148112" y="14544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4" name="Equation" r:id="rId7" imgW="228600" imgH="190500" progId="Equation.DSMT4">
                  <p:embed/>
                </p:oleObj>
              </mc:Choice>
              <mc:Fallback>
                <p:oleObj name="Equation" r:id="rId7" imgW="2286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112" y="14544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12980"/>
              </p:ext>
            </p:extLst>
          </p:nvPr>
        </p:nvGraphicFramePr>
        <p:xfrm>
          <a:off x="4878000" y="1772816"/>
          <a:ext cx="46487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5" name="Equation" r:id="rId9" imgW="253780" imgH="215713" progId="Equation.DSMT4">
                  <p:embed/>
                </p:oleObj>
              </mc:Choice>
              <mc:Fallback>
                <p:oleObj name="Equation" r:id="rId9" imgW="253780" imgH="21571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000" y="1772816"/>
                        <a:ext cx="46487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063954"/>
              </p:ext>
            </p:extLst>
          </p:nvPr>
        </p:nvGraphicFramePr>
        <p:xfrm>
          <a:off x="5850000" y="1836000"/>
          <a:ext cx="79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6" name="Equation" r:id="rId11" imgW="419100" imgH="190500" progId="Equation.DSMT4">
                  <p:embed/>
                </p:oleObj>
              </mc:Choice>
              <mc:Fallback>
                <p:oleObj name="Equation" r:id="rId11" imgW="4191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0000" y="1836000"/>
                        <a:ext cx="79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47630"/>
              </p:ext>
            </p:extLst>
          </p:nvPr>
        </p:nvGraphicFramePr>
        <p:xfrm>
          <a:off x="7344000" y="18180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7" name="Equation" r:id="rId13" imgW="241195" imgH="190417" progId="Equation.DSMT4">
                  <p:embed/>
                </p:oleObj>
              </mc:Choice>
              <mc:Fallback>
                <p:oleObj name="Equation" r:id="rId13" imgW="241195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4000" y="18180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518051"/>
              </p:ext>
            </p:extLst>
          </p:nvPr>
        </p:nvGraphicFramePr>
        <p:xfrm>
          <a:off x="1187624" y="2509200"/>
          <a:ext cx="130278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8" name="Equation" r:id="rId15" imgW="711000" imgH="215640" progId="Equation.DSMT4">
                  <p:embed/>
                </p:oleObj>
              </mc:Choice>
              <mc:Fallback>
                <p:oleObj name="Equation" r:id="rId15" imgW="71100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509200"/>
                        <a:ext cx="1302783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486277"/>
              </p:ext>
            </p:extLst>
          </p:nvPr>
        </p:nvGraphicFramePr>
        <p:xfrm>
          <a:off x="4788072" y="2556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9" name="Equation" r:id="rId17" imgW="228600" imgH="190500" progId="Equation.DSMT4">
                  <p:embed/>
                </p:oleObj>
              </mc:Choice>
              <mc:Fallback>
                <p:oleObj name="Equation" r:id="rId17" imgW="228600" imgH="1905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72" y="2556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222009"/>
              </p:ext>
            </p:extLst>
          </p:nvPr>
        </p:nvGraphicFramePr>
        <p:xfrm>
          <a:off x="7956376" y="2564904"/>
          <a:ext cx="65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0" name="Equation" r:id="rId18" imgW="330120" imgH="203040" progId="Equation.DSMT4">
                  <p:embed/>
                </p:oleObj>
              </mc:Choice>
              <mc:Fallback>
                <p:oleObj name="Equation" r:id="rId18" imgW="330120" imgH="2030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2564904"/>
                        <a:ext cx="65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456844"/>
              </p:ext>
            </p:extLst>
          </p:nvPr>
        </p:nvGraphicFramePr>
        <p:xfrm>
          <a:off x="431640" y="2952000"/>
          <a:ext cx="90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1" name="Equation" r:id="rId20" imgW="444240" imgH="177480" progId="Equation.DSMT4">
                  <p:embed/>
                </p:oleObj>
              </mc:Choice>
              <mc:Fallback>
                <p:oleObj name="Equation" r:id="rId20" imgW="444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31640" y="2952000"/>
                        <a:ext cx="900000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348039"/>
              </p:ext>
            </p:extLst>
          </p:nvPr>
        </p:nvGraphicFramePr>
        <p:xfrm>
          <a:off x="1296000" y="4014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2" name="Equation" r:id="rId22" imgW="190417" imgH="190417" progId="Equation.DSMT4">
                  <p:embed/>
                </p:oleObj>
              </mc:Choice>
              <mc:Fallback>
                <p:oleObj name="Equation" r:id="rId22" imgW="190417" imgH="190417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000" y="4014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055783"/>
              </p:ext>
            </p:extLst>
          </p:nvPr>
        </p:nvGraphicFramePr>
        <p:xfrm>
          <a:off x="3653944" y="40212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3" name="Equation" r:id="rId24" imgW="215713" imgH="190335" progId="Equation.DSMT4">
                  <p:embed/>
                </p:oleObj>
              </mc:Choice>
              <mc:Fallback>
                <p:oleObj name="Equation" r:id="rId24" imgW="215713" imgH="190335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3944" y="40212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818420"/>
              </p:ext>
            </p:extLst>
          </p:nvPr>
        </p:nvGraphicFramePr>
        <p:xfrm>
          <a:off x="5868144" y="40212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4" name="Equation" r:id="rId26" imgW="228600" imgH="190500" progId="Equation.DSMT4">
                  <p:embed/>
                </p:oleObj>
              </mc:Choice>
              <mc:Fallback>
                <p:oleObj name="Equation" r:id="rId26" imgW="228600" imgH="1905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40212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物件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956738"/>
              </p:ext>
            </p:extLst>
          </p:nvPr>
        </p:nvGraphicFramePr>
        <p:xfrm>
          <a:off x="8048823" y="4005263"/>
          <a:ext cx="55562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5" name="Equation" r:id="rId27" imgW="291960" imgH="190440" progId="Equation.DSMT4">
                  <p:embed/>
                </p:oleObj>
              </mc:Choice>
              <mc:Fallback>
                <p:oleObj name="Equation" r:id="rId27" imgW="291960" imgH="1904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823" y="4005263"/>
                        <a:ext cx="55562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22039"/>
              </p:ext>
            </p:extLst>
          </p:nvPr>
        </p:nvGraphicFramePr>
        <p:xfrm>
          <a:off x="419576" y="4381200"/>
          <a:ext cx="33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6" name="Equation" r:id="rId29" imgW="177480" imgH="190440" progId="Equation.DSMT4">
                  <p:embed/>
                </p:oleObj>
              </mc:Choice>
              <mc:Fallback>
                <p:oleObj name="Equation" r:id="rId29" imgW="17748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19576" y="4381200"/>
                        <a:ext cx="336000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201245"/>
              </p:ext>
            </p:extLst>
          </p:nvPr>
        </p:nvGraphicFramePr>
        <p:xfrm>
          <a:off x="1378917" y="4724400"/>
          <a:ext cx="672147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7" name="Equation" r:id="rId31" imgW="4051080" imgH="393480" progId="Equation.DSMT4">
                  <p:embed/>
                </p:oleObj>
              </mc:Choice>
              <mc:Fallback>
                <p:oleObj name="Equation" r:id="rId31" imgW="4051080" imgH="393480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917" y="4724400"/>
                        <a:ext cx="6721475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771792"/>
              </p:ext>
            </p:extLst>
          </p:nvPr>
        </p:nvGraphicFramePr>
        <p:xfrm>
          <a:off x="899592" y="54288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8" name="Equation" r:id="rId33" imgW="164885" imgH="164885" progId="Equation.DSMT4">
                  <p:embed/>
                </p:oleObj>
              </mc:Choice>
              <mc:Fallback>
                <p:oleObj name="Equation" r:id="rId33" imgW="164885" imgH="164885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4288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04486"/>
              </p:ext>
            </p:extLst>
          </p:nvPr>
        </p:nvGraphicFramePr>
        <p:xfrm>
          <a:off x="5220072" y="5355256"/>
          <a:ext cx="1446261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09" name="Equation" r:id="rId35" imgW="837836" imgH="215806" progId="Equation.DSMT4">
                  <p:embed/>
                </p:oleObj>
              </mc:Choice>
              <mc:Fallback>
                <p:oleObj name="Equation" r:id="rId35" imgW="837836" imgH="215806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355256"/>
                        <a:ext cx="1446261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388723"/>
              </p:ext>
            </p:extLst>
          </p:nvPr>
        </p:nvGraphicFramePr>
        <p:xfrm>
          <a:off x="6845080" y="5355256"/>
          <a:ext cx="1183304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10" name="Equation" r:id="rId37" imgW="685502" imgH="215806" progId="Equation.DSMT4">
                  <p:embed/>
                </p:oleObj>
              </mc:Choice>
              <mc:Fallback>
                <p:oleObj name="Equation" r:id="rId37" imgW="685502" imgH="21580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080" y="5355256"/>
                        <a:ext cx="1183304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537516"/>
              </p:ext>
            </p:extLst>
          </p:nvPr>
        </p:nvGraphicFramePr>
        <p:xfrm>
          <a:off x="8172400" y="5389200"/>
          <a:ext cx="632471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11" name="Equation" r:id="rId39" imgW="330120" imgH="152280" progId="Equation.DSMT4">
                  <p:embed/>
                </p:oleObj>
              </mc:Choice>
              <mc:Fallback>
                <p:oleObj name="Equation" r:id="rId39" imgW="330120" imgH="15228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5389200"/>
                        <a:ext cx="632471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453770"/>
              </p:ext>
            </p:extLst>
          </p:nvPr>
        </p:nvGraphicFramePr>
        <p:xfrm>
          <a:off x="954000" y="5742000"/>
          <a:ext cx="144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12" name="Equation" r:id="rId41" imgW="761669" imgH="190417" progId="Equation.DSMT4">
                  <p:embed/>
                </p:oleObj>
              </mc:Choice>
              <mc:Fallback>
                <p:oleObj name="Equation" r:id="rId41" imgW="761669" imgH="190417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00" y="5742000"/>
                        <a:ext cx="144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427853"/>
              </p:ext>
            </p:extLst>
          </p:nvPr>
        </p:nvGraphicFramePr>
        <p:xfrm>
          <a:off x="4105918" y="5788800"/>
          <a:ext cx="68210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13" name="Equation" r:id="rId43" imgW="342603" imgH="177646" progId="Equation.DSMT4">
                  <p:embed/>
                </p:oleObj>
              </mc:Choice>
              <mc:Fallback>
                <p:oleObj name="Equation" r:id="rId43" imgW="342603" imgH="177646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5918" y="5788800"/>
                        <a:ext cx="68210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物件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956180"/>
              </p:ext>
            </p:extLst>
          </p:nvPr>
        </p:nvGraphicFramePr>
        <p:xfrm>
          <a:off x="6516216" y="5733256"/>
          <a:ext cx="145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14" name="Equation" r:id="rId45" imgW="774364" imgH="190417" progId="Equation.DSMT4">
                  <p:embed/>
                </p:oleObj>
              </mc:Choice>
              <mc:Fallback>
                <p:oleObj name="Equation" r:id="rId45" imgW="774364" imgH="190417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5733256"/>
                        <a:ext cx="145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4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4.12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雷射</a:t>
            </a:r>
            <a:r>
              <a:rPr lang="zh-TW" altLang="zh-TW" dirty="0"/>
              <a:t>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雷射</a:t>
            </a:r>
            <a:r>
              <a:rPr lang="zh-TW" altLang="zh-TW" dirty="0"/>
              <a:t>二極體之輸出頻譜取決於兩個因素：用以建立雷射</a:t>
            </a:r>
            <a:r>
              <a:rPr lang="zh-TW" altLang="zh-TW" dirty="0" smtClean="0"/>
              <a:t>振</a:t>
            </a:r>
            <a:endParaRPr lang="en-US" altLang="zh-TW" dirty="0" smtClean="0"/>
          </a:p>
          <a:p>
            <a:r>
              <a:rPr lang="zh-TW" altLang="zh-TW" dirty="0" smtClean="0"/>
              <a:t>盪</a:t>
            </a:r>
            <a:r>
              <a:rPr lang="zh-TW" altLang="zh-TW" dirty="0"/>
              <a:t>之光諧振器的本質與主動區介質之光增益曲線</a:t>
            </a:r>
            <a:r>
              <a:rPr lang="en-US" altLang="zh-TW" dirty="0"/>
              <a:t> ( </a:t>
            </a:r>
            <a:r>
              <a:rPr lang="zh-TW" altLang="zh-TW" dirty="0"/>
              <a:t>線形</a:t>
            </a:r>
            <a:r>
              <a:rPr lang="en-US" altLang="zh-TW" dirty="0"/>
              <a:t> )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170559"/>
            <a:ext cx="7200801" cy="39101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7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存在</a:t>
            </a:r>
            <a:r>
              <a:rPr lang="zh-TW" altLang="zh-TW" dirty="0"/>
              <a:t>雷射二極體輸出頻譜之真實模態取決於光增益，</a:t>
            </a:r>
            <a:r>
              <a:rPr lang="zh-TW" altLang="zh-TW" dirty="0" smtClean="0"/>
              <a:t>嚴格</a:t>
            </a:r>
            <a:endParaRPr lang="en-US" altLang="zh-TW" dirty="0" smtClean="0"/>
          </a:p>
          <a:p>
            <a:r>
              <a:rPr lang="zh-TW" altLang="zh-TW" dirty="0" smtClean="0"/>
              <a:t>來</a:t>
            </a:r>
            <a:r>
              <a:rPr lang="zh-TW" altLang="zh-TW" dirty="0"/>
              <a:t>說，輸出頻譜一詞是指頻譜功率對發射輻射</a:t>
            </a:r>
            <a:r>
              <a:rPr lang="zh-TW" altLang="zh-TW" dirty="0" smtClean="0"/>
              <a:t>的</a:t>
            </a: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smtClean="0"/>
              <a:t> </a:t>
            </a:r>
            <a:r>
              <a:rPr lang="zh-TW" altLang="zh-TW" dirty="0"/>
              <a:t>特徵。頻</a:t>
            </a:r>
            <a:r>
              <a:rPr lang="zh-TW" altLang="zh-TW" dirty="0" smtClean="0"/>
              <a:t>譜</a:t>
            </a:r>
            <a:endParaRPr lang="en-US" altLang="zh-TW" dirty="0" smtClean="0"/>
          </a:p>
          <a:p>
            <a:r>
              <a:rPr lang="zh-TW" altLang="zh-TW" dirty="0" smtClean="0"/>
              <a:t>功率</a:t>
            </a:r>
            <a:r>
              <a:rPr lang="en-US" altLang="zh-TW" dirty="0" smtClean="0"/>
              <a:t> </a:t>
            </a:r>
            <a:r>
              <a:rPr lang="en-US" altLang="zh-TW" dirty="0"/>
              <a:t>(spectral power</a:t>
            </a:r>
            <a:r>
              <a:rPr lang="en-US" altLang="zh-TW" dirty="0" smtClean="0"/>
              <a:t>)</a:t>
            </a:r>
            <a:r>
              <a:rPr lang="en-US" altLang="zh-TW" dirty="0"/>
              <a:t> </a:t>
            </a:r>
            <a:r>
              <a:rPr lang="en-US" altLang="zh-TW" dirty="0" smtClean="0"/>
              <a:t>      </a:t>
            </a:r>
            <a:r>
              <a:rPr lang="en-US" altLang="zh-TW" dirty="0" err="1" smtClean="0"/>
              <a:t>定義為</a:t>
            </a:r>
            <a:r>
              <a:rPr lang="en-US" altLang="zh-TW" dirty="0" smtClean="0"/>
              <a:t>             ，</a:t>
            </a:r>
            <a:r>
              <a:rPr lang="en-US" altLang="zh-TW" dirty="0" err="1" smtClean="0"/>
              <a:t>亦即每單位波長發射</a:t>
            </a:r>
            <a:endParaRPr lang="en-US" altLang="zh-TW" dirty="0" smtClean="0"/>
          </a:p>
          <a:p>
            <a:r>
              <a:rPr lang="en-US" altLang="zh-TW" dirty="0" err="1" smtClean="0"/>
              <a:t>的光功率。典型折射率導引型LD</a:t>
            </a:r>
            <a:r>
              <a:rPr lang="en-US" altLang="zh-TW" dirty="0" smtClean="0"/>
              <a:t>。      與    </a:t>
            </a:r>
            <a:r>
              <a:rPr lang="en-US" altLang="zh-TW" dirty="0" err="1" smtClean="0"/>
              <a:t>頻譜曲線下的面積</a:t>
            </a:r>
            <a:endParaRPr lang="en-US" altLang="zh-TW" dirty="0" smtClean="0"/>
          </a:p>
          <a:p>
            <a:r>
              <a:rPr lang="en-US" altLang="zh-TW" dirty="0" err="1" smtClean="0"/>
              <a:t>表示總發射功率</a:t>
            </a:r>
            <a:r>
              <a:rPr lang="en-US" altLang="zh-TW" dirty="0" smtClean="0"/>
              <a:t>    。</a:t>
            </a:r>
            <a:r>
              <a:rPr lang="en-US" altLang="zh-TW" dirty="0" err="1"/>
              <a:t>頻譜不是多模就是單模，</a:t>
            </a:r>
            <a:r>
              <a:rPr lang="en-US" altLang="zh-TW" dirty="0" err="1" smtClean="0"/>
              <a:t>取決於光學共振</a:t>
            </a:r>
            <a:endParaRPr lang="en-US" altLang="zh-TW" dirty="0" smtClean="0"/>
          </a:p>
          <a:p>
            <a:r>
              <a:rPr lang="en-US" altLang="zh-TW" dirty="0" err="1" smtClean="0"/>
              <a:t>器結構和泵浦電流準位</a:t>
            </a:r>
            <a:r>
              <a:rPr lang="en-US" altLang="zh-TW" dirty="0" smtClean="0"/>
              <a:t>。</a:t>
            </a:r>
            <a:r>
              <a:rPr lang="zh-TW" altLang="zh-TW" dirty="0"/>
              <a:t>峰值發射波長隨電流偏移。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522463"/>
              </p:ext>
            </p:extLst>
          </p:nvPr>
        </p:nvGraphicFramePr>
        <p:xfrm>
          <a:off x="6804248" y="1592832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1" name="Equation" r:id="rId3" imgW="190417" imgH="190417" progId="Equation.DSMT4">
                  <p:embed/>
                </p:oleObj>
              </mc:Choice>
              <mc:Fallback>
                <p:oleObj name="Equation" r:id="rId3" imgW="190417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592832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414453"/>
              </p:ext>
            </p:extLst>
          </p:nvPr>
        </p:nvGraphicFramePr>
        <p:xfrm>
          <a:off x="3275856" y="1916832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2" name="Equation" r:id="rId5" imgW="253780" imgH="203024" progId="Equation.DSMT4">
                  <p:embed/>
                </p:oleObj>
              </mc:Choice>
              <mc:Fallback>
                <p:oleObj name="Equation" r:id="rId5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916832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494358"/>
              </p:ext>
            </p:extLst>
          </p:nvPr>
        </p:nvGraphicFramePr>
        <p:xfrm>
          <a:off x="4644000" y="1933200"/>
          <a:ext cx="1090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3" name="Equation" r:id="rId7" imgW="507780" imgH="203112" progId="Equation.DSMT4">
                  <p:embed/>
                </p:oleObj>
              </mc:Choice>
              <mc:Fallback>
                <p:oleObj name="Equation" r:id="rId7" imgW="507780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0" y="1933200"/>
                        <a:ext cx="1090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995230"/>
              </p:ext>
            </p:extLst>
          </p:nvPr>
        </p:nvGraphicFramePr>
        <p:xfrm>
          <a:off x="5076056" y="2348880"/>
          <a:ext cx="555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4" name="Equation" r:id="rId9" imgW="253780" imgH="203024" progId="Equation.DSMT4">
                  <p:embed/>
                </p:oleObj>
              </mc:Choice>
              <mc:Fallback>
                <p:oleObj name="Equation" r:id="rId9" imgW="253780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2348880"/>
                        <a:ext cx="555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19260"/>
              </p:ext>
            </p:extLst>
          </p:nvPr>
        </p:nvGraphicFramePr>
        <p:xfrm>
          <a:off x="5904000" y="2456928"/>
          <a:ext cx="275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5" name="Equation" r:id="rId10" imgW="164957" imgH="190335" progId="Equation.DSMT4">
                  <p:embed/>
                </p:oleObj>
              </mc:Choice>
              <mc:Fallback>
                <p:oleObj name="Equation" r:id="rId10" imgW="164957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4000" y="2456928"/>
                        <a:ext cx="275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078536"/>
              </p:ext>
            </p:extLst>
          </p:nvPr>
        </p:nvGraphicFramePr>
        <p:xfrm>
          <a:off x="2555776" y="2780928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6" name="Equation" r:id="rId12" imgW="190417" imgH="203112" progId="Equation.DSMT4">
                  <p:embed/>
                </p:oleObj>
              </mc:Choice>
              <mc:Fallback>
                <p:oleObj name="Equation" r:id="rId12" imgW="190417" imgH="203112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780928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202" name="Picture 1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284" y="3645024"/>
            <a:ext cx="5455020" cy="295232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62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en-US" altLang="zh-TW" dirty="0" smtClean="0"/>
              <a:t>LD</a:t>
            </a:r>
            <a:r>
              <a:rPr lang="zh-TW" altLang="zh-TW" dirty="0"/>
              <a:t>輸出為熱敏特性</a:t>
            </a:r>
            <a:r>
              <a:rPr lang="zh-TW" altLang="zh-TW" dirty="0" smtClean="0"/>
              <a:t>，</a:t>
            </a:r>
            <a:r>
              <a:rPr lang="zh-TW" altLang="zh-TW" dirty="0"/>
              <a:t>隨溫度變化光輸出功率與閾值</a:t>
            </a:r>
            <a:r>
              <a:rPr lang="zh-TW" altLang="zh-TW" dirty="0" smtClean="0"/>
              <a:t>電流</a:t>
            </a:r>
            <a:endParaRPr lang="en-US" altLang="zh-TW" dirty="0" smtClean="0"/>
          </a:p>
          <a:p>
            <a:r>
              <a:rPr lang="zh-TW" altLang="zh-TW" dirty="0" smtClean="0"/>
              <a:t>之</a:t>
            </a:r>
            <a:r>
              <a:rPr lang="zh-TW" altLang="zh-TW" dirty="0"/>
              <a:t>特性圖；當溫度上升時，閾值電流亦急速增加，實驗上的</a:t>
            </a:r>
            <a:r>
              <a:rPr lang="zh-TW" altLang="zh-TW" dirty="0" smtClean="0"/>
              <a:t>結</a:t>
            </a:r>
            <a:endParaRPr lang="en-US" altLang="zh-TW" dirty="0" smtClean="0"/>
          </a:p>
          <a:p>
            <a:r>
              <a:rPr lang="zh-TW" altLang="zh-TW" dirty="0" smtClean="0"/>
              <a:t>果</a:t>
            </a:r>
            <a:r>
              <a:rPr lang="zh-TW" altLang="zh-TW" dirty="0"/>
              <a:t>為閾值溫度，為特徵溫度之指數次方，</a:t>
            </a:r>
            <a:r>
              <a:rPr lang="zh-TW" altLang="zh-TW" dirty="0" smtClean="0"/>
              <a:t>亦即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4.12.1</a:t>
            </a:r>
            <a:r>
              <a:rPr lang="en-US" altLang="zh-TW" dirty="0" smtClean="0"/>
              <a:t>)</a:t>
            </a:r>
          </a:p>
          <a:p>
            <a:r>
              <a:rPr lang="zh-TW" altLang="zh-TW" dirty="0" smtClean="0"/>
              <a:t>其中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和</a:t>
            </a:r>
            <a:r>
              <a:rPr lang="en-US" altLang="zh-TW" dirty="0" smtClean="0"/>
              <a:t>     </a:t>
            </a:r>
            <a:r>
              <a:rPr lang="zh-TW" altLang="zh-TW" dirty="0"/>
              <a:t>為常數，單位分別為電流</a:t>
            </a:r>
            <a:r>
              <a:rPr lang="en-US" altLang="zh-TW" dirty="0"/>
              <a:t> (A) </a:t>
            </a:r>
            <a:r>
              <a:rPr lang="zh-TW" altLang="zh-TW" dirty="0"/>
              <a:t>和溫度</a:t>
            </a:r>
            <a:r>
              <a:rPr lang="en-US" altLang="zh-TW" dirty="0"/>
              <a:t> (K)</a:t>
            </a:r>
            <a:r>
              <a:rPr lang="zh-TW" altLang="zh-TW" dirty="0"/>
              <a:t>；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有時</a:t>
            </a:r>
            <a:endParaRPr lang="en-US" altLang="zh-TW" dirty="0" smtClean="0"/>
          </a:p>
          <a:p>
            <a:r>
              <a:rPr lang="zh-TW" altLang="zh-TW" dirty="0" smtClean="0"/>
              <a:t>亦</a:t>
            </a:r>
            <a:r>
              <a:rPr lang="zh-TW" altLang="zh-TW" dirty="0"/>
              <a:t>稱為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  </a:t>
            </a:r>
            <a:r>
              <a:rPr lang="zh-TW" altLang="zh-TW" dirty="0"/>
              <a:t>關係的特徵溫度。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11398"/>
              </p:ext>
            </p:extLst>
          </p:nvPr>
        </p:nvGraphicFramePr>
        <p:xfrm>
          <a:off x="3502414" y="2348880"/>
          <a:ext cx="2221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0" name="Equation" r:id="rId3" imgW="1028254" imgH="203112" progId="Equation.DSMT4">
                  <p:embed/>
                </p:oleObj>
              </mc:Choice>
              <mc:Fallback>
                <p:oleObj name="Equation" r:id="rId3" imgW="1028254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414" y="2348880"/>
                        <a:ext cx="2221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175542"/>
              </p:ext>
            </p:extLst>
          </p:nvPr>
        </p:nvGraphicFramePr>
        <p:xfrm>
          <a:off x="971648" y="2852936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1" name="Equation" r:id="rId5" imgW="190417" imgH="190417" progId="Equation.DSMT4">
                  <p:embed/>
                </p:oleObj>
              </mc:Choice>
              <mc:Fallback>
                <p:oleObj name="Equation" r:id="rId5" imgW="190417" imgH="190417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48" y="2852936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8384506"/>
              </p:ext>
            </p:extLst>
          </p:nvPr>
        </p:nvGraphicFramePr>
        <p:xfrm>
          <a:off x="1691680" y="2844000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2" name="Equation" r:id="rId7" imgW="215713" imgH="203024" progId="Equation.DSMT4">
                  <p:embed/>
                </p:oleObj>
              </mc:Choice>
              <mc:Fallback>
                <p:oleObj name="Equation" r:id="rId7" imgW="215713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844000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654208"/>
              </p:ext>
            </p:extLst>
          </p:nvPr>
        </p:nvGraphicFramePr>
        <p:xfrm>
          <a:off x="7740352" y="2844000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3" name="Equation" r:id="rId9" imgW="190417" imgH="203112" progId="Equation.DSMT4">
                  <p:embed/>
                </p:oleObj>
              </mc:Choice>
              <mc:Fallback>
                <p:oleObj name="Equation" r:id="rId9" imgW="19041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2844000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948012"/>
              </p:ext>
            </p:extLst>
          </p:nvPr>
        </p:nvGraphicFramePr>
        <p:xfrm>
          <a:off x="1331640" y="3284984"/>
          <a:ext cx="473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4" name="Equation" r:id="rId11" imgW="215713" imgH="203024" progId="Equation.DSMT4">
                  <p:embed/>
                </p:oleObj>
              </mc:Choice>
              <mc:Fallback>
                <p:oleObj name="Equation" r:id="rId11" imgW="215713" imgH="203024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284984"/>
                        <a:ext cx="473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05859"/>
              </p:ext>
            </p:extLst>
          </p:nvPr>
        </p:nvGraphicFramePr>
        <p:xfrm>
          <a:off x="2016000" y="3312000"/>
          <a:ext cx="43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5" name="Equation" r:id="rId13" imgW="190417" imgH="190417" progId="Equation.DSMT4">
                  <p:embed/>
                </p:oleObj>
              </mc:Choice>
              <mc:Fallback>
                <p:oleObj name="Equation" r:id="rId13" imgW="190417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000" y="3312000"/>
                        <a:ext cx="43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22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86543"/>
            <a:ext cx="3528392" cy="2973639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35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輸出</a:t>
            </a:r>
            <a:r>
              <a:rPr lang="zh-TW" altLang="zh-TW" dirty="0"/>
              <a:t>頻譜亦隨溫度改變，就單模雷射二極體而言，輸出</a:t>
            </a:r>
            <a:r>
              <a:rPr lang="zh-TW" altLang="zh-TW" dirty="0" smtClean="0"/>
              <a:t>波</a:t>
            </a:r>
            <a:endParaRPr lang="en-US" altLang="zh-TW" dirty="0" smtClean="0"/>
          </a:p>
          <a:p>
            <a:r>
              <a:rPr lang="zh-TW" altLang="zh-TW" dirty="0" smtClean="0"/>
              <a:t>長</a:t>
            </a:r>
            <a:r>
              <a:rPr lang="zh-TW" altLang="zh-TW" dirty="0"/>
              <a:t>之峰值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在</a:t>
            </a:r>
            <a:r>
              <a:rPr lang="zh-TW" altLang="zh-TW" dirty="0"/>
              <a:t>某些特定溫度會有跳躍 </a:t>
            </a:r>
            <a:r>
              <a:rPr lang="en-US" altLang="zh-TW" dirty="0"/>
              <a:t>(jump) </a:t>
            </a:r>
            <a:r>
              <a:rPr lang="zh-TW" altLang="zh-TW" dirty="0" smtClean="0"/>
              <a:t>現象</a:t>
            </a:r>
            <a:r>
              <a:rPr lang="zh-TW" altLang="en-US" dirty="0" smtClean="0"/>
              <a:t>。</a:t>
            </a:r>
            <a:r>
              <a:rPr lang="zh-TW" altLang="zh-TW" dirty="0"/>
              <a:t>跳躍的</a:t>
            </a:r>
            <a:r>
              <a:rPr lang="zh-TW" altLang="zh-TW" dirty="0" smtClean="0"/>
              <a:t>原</a:t>
            </a:r>
            <a:endParaRPr lang="en-US" altLang="zh-TW" dirty="0" smtClean="0"/>
          </a:p>
          <a:p>
            <a:r>
              <a:rPr lang="zh-TW" altLang="zh-TW" dirty="0" smtClean="0"/>
              <a:t>因</a:t>
            </a:r>
            <a:r>
              <a:rPr lang="zh-TW" altLang="zh-TW" dirty="0"/>
              <a:t>主要是輸出之模態跳動</a:t>
            </a:r>
            <a:r>
              <a:rPr lang="en-US" altLang="zh-TW" dirty="0"/>
              <a:t> (mode hop) </a:t>
            </a:r>
            <a:r>
              <a:rPr lang="zh-TW" altLang="zh-TW" dirty="0"/>
              <a:t>所造成，即雷射振盪</a:t>
            </a:r>
            <a:r>
              <a:rPr lang="zh-TW" altLang="zh-TW" dirty="0" smtClean="0"/>
              <a:t>波</a:t>
            </a:r>
            <a:endParaRPr lang="en-US" altLang="zh-TW" dirty="0" smtClean="0"/>
          </a:p>
          <a:p>
            <a:r>
              <a:rPr lang="zh-TW" altLang="zh-TW" dirty="0" smtClean="0"/>
              <a:t>長</a:t>
            </a:r>
            <a:r>
              <a:rPr lang="zh-TW" altLang="zh-TW" dirty="0"/>
              <a:t>之離散</a:t>
            </a:r>
            <a:r>
              <a:rPr lang="zh-TW" altLang="zh-TW" dirty="0" smtClean="0"/>
              <a:t>改變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385031"/>
              </p:ext>
            </p:extLst>
          </p:nvPr>
        </p:nvGraphicFramePr>
        <p:xfrm>
          <a:off x="1656000" y="1556832"/>
          <a:ext cx="4114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0" name="Equation" r:id="rId3" imgW="228501" imgH="203112" progId="Equation.DSMT4">
                  <p:embed/>
                </p:oleObj>
              </mc:Choice>
              <mc:Fallback>
                <p:oleObj name="Equation" r:id="rId3" imgW="228501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000" y="1556832"/>
                        <a:ext cx="41142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74" y="2924944"/>
            <a:ext cx="6824852" cy="316835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81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雷射</a:t>
            </a:r>
            <a:r>
              <a:rPr lang="zh-TW" altLang="zh-TW" dirty="0"/>
              <a:t>發射中的光功率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以高於閾值</a:t>
            </a:r>
            <a:r>
              <a:rPr lang="zh-TW" altLang="zh-TW" dirty="0" smtClean="0"/>
              <a:t>電流</a:t>
            </a:r>
            <a:r>
              <a:rPr lang="en-US" altLang="zh-TW" dirty="0" smtClean="0"/>
              <a:t>      </a:t>
            </a:r>
            <a:r>
              <a:rPr lang="zh-TW" altLang="zh-TW" dirty="0"/>
              <a:t>的二極體</a:t>
            </a:r>
            <a:r>
              <a:rPr lang="zh-TW" altLang="zh-TW" dirty="0" smtClean="0"/>
              <a:t>電</a:t>
            </a:r>
            <a:endParaRPr lang="en-US" altLang="zh-TW" dirty="0" smtClean="0"/>
          </a:p>
          <a:p>
            <a:r>
              <a:rPr lang="zh-TW" altLang="zh-TW" dirty="0" smtClean="0"/>
              <a:t>流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表示</a:t>
            </a:r>
            <a:r>
              <a:rPr lang="zh-TW" altLang="zh-TW" dirty="0"/>
              <a:t>。斜率效率</a:t>
            </a:r>
            <a:r>
              <a:rPr lang="en-US" altLang="zh-TW" dirty="0"/>
              <a:t> (slope efficiency, SE) </a:t>
            </a:r>
            <a:r>
              <a:rPr lang="en-US" altLang="zh-TW" dirty="0" smtClean="0"/>
              <a:t>        </a:t>
            </a:r>
            <a:r>
              <a:rPr lang="zh-TW" altLang="zh-TW" dirty="0" smtClean="0"/>
              <a:t>是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對</a:t>
            </a:r>
            <a:r>
              <a:rPr lang="zh-TW" altLang="zh-TW" dirty="0"/>
              <a:t>高於</a:t>
            </a:r>
            <a:r>
              <a:rPr lang="zh-TW" altLang="zh-TW" dirty="0" smtClean="0"/>
              <a:t>閾</a:t>
            </a:r>
            <a:endParaRPr lang="en-US" altLang="zh-TW" dirty="0" smtClean="0"/>
          </a:p>
          <a:p>
            <a:r>
              <a:rPr lang="zh-TW" altLang="zh-TW" dirty="0" smtClean="0"/>
              <a:t>值</a:t>
            </a:r>
            <a:r>
              <a:rPr lang="zh-TW" altLang="zh-TW" dirty="0"/>
              <a:t>電流之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的</a:t>
            </a:r>
            <a:r>
              <a:rPr lang="zh-TW" altLang="zh-TW" dirty="0"/>
              <a:t>斜率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4.12.2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單位為</a:t>
            </a:r>
            <a:r>
              <a:rPr lang="en-US" altLang="zh-TW" dirty="0"/>
              <a:t> </a:t>
            </a:r>
            <a:r>
              <a:rPr lang="en-US" altLang="zh-TW" dirty="0" smtClean="0"/>
              <a:t>          </a:t>
            </a:r>
            <a:r>
              <a:rPr lang="zh-TW" altLang="zh-TW" dirty="0" smtClean="0"/>
              <a:t>或</a:t>
            </a:r>
            <a:r>
              <a:rPr lang="en-US" altLang="zh-TW" dirty="0" smtClean="0"/>
              <a:t>               </a:t>
            </a:r>
            <a:r>
              <a:rPr lang="zh-TW" altLang="zh-TW" dirty="0" smtClean="0"/>
              <a:t>。</a:t>
            </a:r>
            <a:r>
              <a:rPr lang="zh-TW" altLang="zh-TW" dirty="0"/>
              <a:t>斜率效率取決於</a:t>
            </a:r>
            <a:r>
              <a:rPr lang="en-US" altLang="zh-TW" dirty="0"/>
              <a:t>LD</a:t>
            </a:r>
            <a:r>
              <a:rPr lang="zh-TW" altLang="zh-TW" dirty="0"/>
              <a:t>的結構和</a:t>
            </a:r>
            <a:r>
              <a:rPr lang="zh-TW" altLang="zh-TW" dirty="0" smtClean="0"/>
              <a:t>半導體</a:t>
            </a:r>
            <a:endParaRPr lang="en-US" altLang="zh-TW" dirty="0" smtClean="0"/>
          </a:p>
          <a:p>
            <a:r>
              <a:rPr lang="zh-TW" altLang="zh-TW" dirty="0" smtClean="0"/>
              <a:t>封裝</a:t>
            </a:r>
            <a:r>
              <a:rPr lang="zh-TW" altLang="zh-TW" dirty="0"/>
              <a:t>，常見可用</a:t>
            </a:r>
            <a:r>
              <a:rPr lang="en-US" altLang="zh-TW" dirty="0"/>
              <a:t>LD</a:t>
            </a:r>
            <a:r>
              <a:rPr lang="zh-TW" altLang="zh-TW" dirty="0"/>
              <a:t>的典型值接近</a:t>
            </a:r>
            <a:r>
              <a:rPr lang="en-US" altLang="zh-TW" dirty="0"/>
              <a:t>1 W/A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雷射</a:t>
            </a:r>
            <a:r>
              <a:rPr lang="zh-TW" altLang="zh-TW" dirty="0"/>
              <a:t>二極體的外部量子效率</a:t>
            </a:r>
            <a:r>
              <a:rPr lang="en-US" altLang="zh-TW" dirty="0"/>
              <a:t> </a:t>
            </a:r>
            <a:r>
              <a:rPr lang="en-US" altLang="zh-TW" dirty="0" smtClean="0"/>
              <a:t>        (</a:t>
            </a:r>
            <a:r>
              <a:rPr lang="en-US" altLang="zh-TW" dirty="0"/>
              <a:t>external quantum </a:t>
            </a:r>
            <a:endParaRPr lang="en-US" altLang="zh-TW" dirty="0" smtClean="0"/>
          </a:p>
          <a:p>
            <a:r>
              <a:rPr lang="en-US" altLang="zh-TW" dirty="0" smtClean="0"/>
              <a:t>efficiency</a:t>
            </a:r>
            <a:r>
              <a:rPr lang="en-US" altLang="zh-TW" dirty="0"/>
              <a:t>) </a:t>
            </a:r>
            <a:r>
              <a:rPr lang="zh-TW" altLang="zh-TW" dirty="0"/>
              <a:t>定義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4.12.3)</a:t>
            </a:r>
            <a:endParaRPr lang="zh-TW" altLang="en-US" dirty="0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344290"/>
              </p:ext>
            </p:extLst>
          </p:nvPr>
        </p:nvGraphicFramePr>
        <p:xfrm>
          <a:off x="3762000" y="1080000"/>
          <a:ext cx="411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6" name="Equation" r:id="rId3" imgW="190417" imgH="203112" progId="Equation.DSMT4">
                  <p:embed/>
                </p:oleObj>
              </mc:Choice>
              <mc:Fallback>
                <p:oleObj name="Equation" r:id="rId3" imgW="190417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000" y="1080000"/>
                        <a:ext cx="411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967206"/>
              </p:ext>
            </p:extLst>
          </p:nvPr>
        </p:nvGraphicFramePr>
        <p:xfrm>
          <a:off x="6552000" y="1069200"/>
          <a:ext cx="514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7" name="Equation" r:id="rId5" imgW="241195" imgH="203112" progId="Equation.DSMT4">
                  <p:embed/>
                </p:oleObj>
              </mc:Choice>
              <mc:Fallback>
                <p:oleObj name="Equation" r:id="rId5" imgW="241195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2000" y="1069200"/>
                        <a:ext cx="514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709693"/>
              </p:ext>
            </p:extLst>
          </p:nvPr>
        </p:nvGraphicFramePr>
        <p:xfrm>
          <a:off x="707008" y="1556792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8" name="Equation" r:id="rId7" imgW="164957" imgH="190335" progId="Equation.DSMT4">
                  <p:embed/>
                </p:oleObj>
              </mc:Choice>
              <mc:Fallback>
                <p:oleObj name="Equation" r:id="rId7" imgW="164957" imgH="19033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08" y="1556792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113659"/>
              </p:ext>
            </p:extLst>
          </p:nvPr>
        </p:nvGraphicFramePr>
        <p:xfrm>
          <a:off x="5940152" y="1512000"/>
          <a:ext cx="70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9" name="Equation" r:id="rId9" imgW="368300" imgH="228600" progId="Equation.DSMT4">
                  <p:embed/>
                </p:oleObj>
              </mc:Choice>
              <mc:Fallback>
                <p:oleObj name="Equation" r:id="rId9" imgW="3683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1512000"/>
                        <a:ext cx="70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639454"/>
              </p:ext>
            </p:extLst>
          </p:nvPr>
        </p:nvGraphicFramePr>
        <p:xfrm>
          <a:off x="6886598" y="151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0" name="Equation" r:id="rId11" imgW="228501" imgH="203112" progId="Equation.DSMT4">
                  <p:embed/>
                </p:oleObj>
              </mc:Choice>
              <mc:Fallback>
                <p:oleObj name="Equation" r:id="rId11" imgW="228501" imgH="203112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98" y="151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218684"/>
              </p:ext>
            </p:extLst>
          </p:nvPr>
        </p:nvGraphicFramePr>
        <p:xfrm>
          <a:off x="1674000" y="1988840"/>
          <a:ext cx="3366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1" name="Equation" r:id="rId13" imgW="164957" imgH="190335" progId="Equation.DSMT4">
                  <p:embed/>
                </p:oleObj>
              </mc:Choice>
              <mc:Fallback>
                <p:oleObj name="Equation" r:id="rId13" imgW="164957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1988840"/>
                        <a:ext cx="3366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984585"/>
              </p:ext>
            </p:extLst>
          </p:nvPr>
        </p:nvGraphicFramePr>
        <p:xfrm>
          <a:off x="2627784" y="2348880"/>
          <a:ext cx="323226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2" name="Equation" r:id="rId14" imgW="1676160" imgH="431640" progId="Equation.DSMT4">
                  <p:embed/>
                </p:oleObj>
              </mc:Choice>
              <mc:Fallback>
                <p:oleObj name="Equation" r:id="rId14" imgW="1676160" imgH="4316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348880"/>
                        <a:ext cx="3232267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538076"/>
              </p:ext>
            </p:extLst>
          </p:nvPr>
        </p:nvGraphicFramePr>
        <p:xfrm>
          <a:off x="1331640" y="3168000"/>
          <a:ext cx="88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3" name="Equation" r:id="rId16" imgW="469900" imgH="228600" progId="Equation.DSMT4">
                  <p:embed/>
                </p:oleObj>
              </mc:Choice>
              <mc:Fallback>
                <p:oleObj name="Equation" r:id="rId16" imgW="4699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168000"/>
                        <a:ext cx="88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908407"/>
              </p:ext>
            </p:extLst>
          </p:nvPr>
        </p:nvGraphicFramePr>
        <p:xfrm>
          <a:off x="2483904" y="3168000"/>
          <a:ext cx="122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4" name="Equation" r:id="rId18" imgW="647700" imgH="228600" progId="Equation.DSMT4">
                  <p:embed/>
                </p:oleObj>
              </mc:Choice>
              <mc:Fallback>
                <p:oleObj name="Equation" r:id="rId18" imgW="64770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904" y="3168000"/>
                        <a:ext cx="122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262522"/>
              </p:ext>
            </p:extLst>
          </p:nvPr>
        </p:nvGraphicFramePr>
        <p:xfrm>
          <a:off x="4716016" y="4077072"/>
          <a:ext cx="666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5" name="Equation" r:id="rId20" imgW="355446" imgH="228501" progId="Equation.DSMT4">
                  <p:embed/>
                </p:oleObj>
              </mc:Choice>
              <mc:Fallback>
                <p:oleObj name="Equation" r:id="rId20" imgW="355446" imgH="228501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077072"/>
                        <a:ext cx="666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289186"/>
              </p:ext>
            </p:extLst>
          </p:nvPr>
        </p:nvGraphicFramePr>
        <p:xfrm>
          <a:off x="1475656" y="4941168"/>
          <a:ext cx="549600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36" name="Equation" r:id="rId22" imgW="2908080" imgH="419040" progId="Equation.DSMT4">
                  <p:embed/>
                </p:oleObj>
              </mc:Choice>
              <mc:Fallback>
                <p:oleObj name="Equation" r:id="rId22" imgW="2908080" imgH="4190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941168"/>
                        <a:ext cx="5496000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15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外部</a:t>
            </a:r>
            <a:r>
              <a:rPr lang="zh-TW" altLang="zh-TW" dirty="0"/>
              <a:t>微分量子效率</a:t>
            </a:r>
            <a:r>
              <a:rPr lang="en-US" altLang="zh-TW" dirty="0"/>
              <a:t> (external differential quantum </a:t>
            </a:r>
            <a:endParaRPr lang="en-US" altLang="zh-TW" dirty="0" smtClean="0"/>
          </a:p>
          <a:p>
            <a:r>
              <a:rPr lang="en-US" altLang="zh-TW" dirty="0" smtClean="0"/>
              <a:t>efficiency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>
              <a:lnSpc>
                <a:spcPts val="7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4.12.4a</a:t>
            </a:r>
            <a:r>
              <a:rPr lang="en-US" altLang="zh-TW" dirty="0" smtClean="0"/>
              <a:t>)</a:t>
            </a:r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pt-BR" altLang="zh-TW" dirty="0" smtClean="0"/>
              <a:t>                                                                                              (</a:t>
            </a:r>
            <a:r>
              <a:rPr lang="pt-BR" altLang="zh-TW" dirty="0"/>
              <a:t>4.12.4b</a:t>
            </a:r>
            <a:r>
              <a:rPr lang="pt-BR" altLang="zh-TW" dirty="0" smtClean="0"/>
              <a:t>)</a:t>
            </a:r>
          </a:p>
          <a:p>
            <a:pPr>
              <a:lnSpc>
                <a:spcPts val="700"/>
              </a:lnSpc>
            </a:pPr>
            <a:endParaRPr lang="pt-BR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內部</a:t>
            </a:r>
            <a:r>
              <a:rPr lang="zh-TW" altLang="zh-TW" dirty="0"/>
              <a:t>量子效率</a:t>
            </a:r>
            <a:r>
              <a:rPr lang="pt-BR" altLang="zh-TW" dirty="0"/>
              <a:t> (internal quantum efficiency, IQE</a:t>
            </a:r>
            <a:r>
              <a:rPr lang="pt-BR" altLang="zh-TW" dirty="0" smtClean="0"/>
              <a:t>)</a:t>
            </a:r>
            <a:endParaRPr lang="en-US" altLang="zh-TW" dirty="0" smtClean="0"/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4.12.5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內部</a:t>
            </a:r>
            <a:r>
              <a:rPr lang="zh-TW" altLang="zh-TW" dirty="0"/>
              <a:t>微分量子效率</a:t>
            </a:r>
            <a:r>
              <a:rPr lang="en-US" altLang="zh-TW" dirty="0"/>
              <a:t> (internal differential quantum </a:t>
            </a:r>
            <a:endParaRPr lang="en-US" altLang="zh-TW" dirty="0" smtClean="0"/>
          </a:p>
          <a:p>
            <a:r>
              <a:rPr lang="en-US" altLang="zh-TW" dirty="0" smtClean="0"/>
              <a:t>efficiency</a:t>
            </a:r>
            <a:r>
              <a:rPr lang="en-US" altLang="zh-TW" dirty="0"/>
              <a:t>, IDQE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(</a:t>
            </a:r>
            <a:r>
              <a:rPr lang="en-US" altLang="zh-TW" dirty="0"/>
              <a:t>4.12.6)</a:t>
            </a:r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555646"/>
              </p:ext>
            </p:extLst>
          </p:nvPr>
        </p:nvGraphicFramePr>
        <p:xfrm>
          <a:off x="2106647" y="1916832"/>
          <a:ext cx="4337561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1" name="Equation" r:id="rId3" imgW="2349360" imgH="393480" progId="Equation.DSMT4">
                  <p:embed/>
                </p:oleObj>
              </mc:Choice>
              <mc:Fallback>
                <p:oleObj name="Equation" r:id="rId3" imgW="2349360" imgH="393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6647" y="1916832"/>
                        <a:ext cx="4337561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953340"/>
              </p:ext>
            </p:extLst>
          </p:nvPr>
        </p:nvGraphicFramePr>
        <p:xfrm>
          <a:off x="2576041" y="2636912"/>
          <a:ext cx="39401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2" name="Equation" r:id="rId5" imgW="2412720" imgH="482400" progId="Equation.DSMT4">
                  <p:embed/>
                </p:oleObj>
              </mc:Choice>
              <mc:Fallback>
                <p:oleObj name="Equation" r:id="rId5" imgW="241272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041" y="2636912"/>
                        <a:ext cx="3940175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372178"/>
              </p:ext>
            </p:extLst>
          </p:nvPr>
        </p:nvGraphicFramePr>
        <p:xfrm>
          <a:off x="7452320" y="3474000"/>
          <a:ext cx="55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3" name="Equation" r:id="rId7" imgW="291973" imgH="228501" progId="Equation.DSMT4">
                  <p:embed/>
                </p:oleObj>
              </mc:Choice>
              <mc:Fallback>
                <p:oleObj name="Equation" r:id="rId7" imgW="291973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3474000"/>
                        <a:ext cx="55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764639"/>
              </p:ext>
            </p:extLst>
          </p:nvPr>
        </p:nvGraphicFramePr>
        <p:xfrm>
          <a:off x="1763688" y="3933144"/>
          <a:ext cx="545190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4" name="Equation" r:id="rId9" imgW="2819160" imgH="406080" progId="Equation.DSMT4">
                  <p:embed/>
                </p:oleObj>
              </mc:Choice>
              <mc:Fallback>
                <p:oleObj name="Equation" r:id="rId9" imgW="2819160" imgH="4060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933144"/>
                        <a:ext cx="5451907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556749"/>
              </p:ext>
            </p:extLst>
          </p:nvPr>
        </p:nvGraphicFramePr>
        <p:xfrm>
          <a:off x="2051720" y="5661248"/>
          <a:ext cx="428487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5" name="Equation" r:id="rId11" imgW="2323800" imgH="393480" progId="Equation.DSMT4">
                  <p:embed/>
                </p:oleObj>
              </mc:Choice>
              <mc:Fallback>
                <p:oleObj name="Equation" r:id="rId11" imgW="232380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661248"/>
                        <a:ext cx="4284878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3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提取</a:t>
            </a:r>
            <a:r>
              <a:rPr lang="zh-TW" altLang="zh-TW" dirty="0"/>
              <a:t>效率 </a:t>
            </a:r>
            <a:r>
              <a:rPr lang="en-US" altLang="zh-TW" dirty="0"/>
              <a:t>(extraction efficiency, EE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4.12.7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</a:t>
            </a:r>
            <a:r>
              <a:rPr lang="zh-TW" altLang="zh-TW" dirty="0" smtClean="0"/>
              <a:t>為</a:t>
            </a:r>
            <a:r>
              <a:rPr lang="zh-TW" altLang="zh-TW" dirty="0"/>
              <a:t>總損耗。</a:t>
            </a:r>
            <a:r>
              <a:rPr lang="en-US" altLang="zh-TW" dirty="0" smtClean="0"/>
              <a:t> </a:t>
            </a:r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功率</a:t>
            </a:r>
            <a:r>
              <a:rPr lang="zh-TW" altLang="zh-TW" dirty="0"/>
              <a:t>轉換效率</a:t>
            </a:r>
            <a:r>
              <a:rPr lang="en-US" altLang="zh-TW" dirty="0"/>
              <a:t> (power conversion efficiency) 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，</a:t>
            </a:r>
            <a:r>
              <a:rPr lang="zh-TW" altLang="zh-TW" dirty="0"/>
              <a:t>或</a:t>
            </a:r>
            <a:r>
              <a:rPr lang="zh-TW" altLang="zh-TW" dirty="0" smtClean="0"/>
              <a:t>外部</a:t>
            </a:r>
            <a:endParaRPr lang="en-US" altLang="zh-TW" dirty="0" smtClean="0"/>
          </a:p>
          <a:p>
            <a:r>
              <a:rPr lang="zh-TW" altLang="zh-TW" dirty="0" smtClean="0"/>
              <a:t>功率</a:t>
            </a:r>
            <a:r>
              <a:rPr lang="zh-TW" altLang="zh-TW" dirty="0"/>
              <a:t>效率</a:t>
            </a:r>
            <a:r>
              <a:rPr lang="en-US" altLang="zh-TW" dirty="0"/>
              <a:t> (external power efficiency</a:t>
            </a:r>
            <a:r>
              <a:rPr lang="en-US" altLang="zh-TW" dirty="0" smtClean="0"/>
              <a:t>)</a:t>
            </a:r>
            <a:endParaRPr lang="en-US" altLang="zh-TW" dirty="0"/>
          </a:p>
          <a:p>
            <a:pPr>
              <a:lnSpc>
                <a:spcPts val="12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4.12.8)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644380"/>
              </p:ext>
            </p:extLst>
          </p:nvPr>
        </p:nvGraphicFramePr>
        <p:xfrm>
          <a:off x="5724128" y="1052736"/>
          <a:ext cx="637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0" name="Equation" r:id="rId3" imgW="291973" imgH="203112" progId="Equation.DSMT4">
                  <p:embed/>
                </p:oleObj>
              </mc:Choice>
              <mc:Fallback>
                <p:oleObj name="Equation" r:id="rId3" imgW="291973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1052736"/>
                        <a:ext cx="637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47318"/>
              </p:ext>
            </p:extLst>
          </p:nvPr>
        </p:nvGraphicFramePr>
        <p:xfrm>
          <a:off x="2123728" y="1556792"/>
          <a:ext cx="4130341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1" name="Equation" r:id="rId5" imgW="2133360" imgH="393480" progId="Equation.DSMT4">
                  <p:embed/>
                </p:oleObj>
              </mc:Choice>
              <mc:Fallback>
                <p:oleObj name="Equation" r:id="rId5" imgW="213336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556792"/>
                        <a:ext cx="4130341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415564"/>
              </p:ext>
            </p:extLst>
          </p:nvPr>
        </p:nvGraphicFramePr>
        <p:xfrm>
          <a:off x="3018857" y="2348880"/>
          <a:ext cx="3106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2" name="Equation" r:id="rId7" imgW="1435100" imgH="203200" progId="Equation.DSMT4">
                  <p:embed/>
                </p:oleObj>
              </mc:Choice>
              <mc:Fallback>
                <p:oleObj name="Equation" r:id="rId7" imgW="1435100" imgH="20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8857" y="2348880"/>
                        <a:ext cx="3106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310510"/>
              </p:ext>
            </p:extLst>
          </p:nvPr>
        </p:nvGraphicFramePr>
        <p:xfrm>
          <a:off x="1003057" y="2800800"/>
          <a:ext cx="536914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3" name="Equation" r:id="rId9" imgW="2489200" imgH="203200" progId="Equation.DSMT4">
                  <p:embed/>
                </p:oleObj>
              </mc:Choice>
              <mc:Fallback>
                <p:oleObj name="Equation" r:id="rId9" imgW="2489200" imgH="203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057" y="2800800"/>
                        <a:ext cx="5369143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001361"/>
              </p:ext>
            </p:extLst>
          </p:nvPr>
        </p:nvGraphicFramePr>
        <p:xfrm>
          <a:off x="6732240" y="3213000"/>
          <a:ext cx="678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4" name="Equation" r:id="rId11" imgW="317225" imgH="203024" progId="Equation.DSMT4">
                  <p:embed/>
                </p:oleObj>
              </mc:Choice>
              <mc:Fallback>
                <p:oleObj name="Equation" r:id="rId11" imgW="317225" imgH="203024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3213000"/>
                        <a:ext cx="678857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107332"/>
              </p:ext>
            </p:extLst>
          </p:nvPr>
        </p:nvGraphicFramePr>
        <p:xfrm>
          <a:off x="2483768" y="4113160"/>
          <a:ext cx="375824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95" name="Equation" r:id="rId13" imgW="2197080" imgH="444240" progId="Equation.DSMT4">
                  <p:embed/>
                </p:oleObj>
              </mc:Choice>
              <mc:Fallback>
                <p:oleObj name="Equation" r:id="rId13" imgW="2197080" imgH="4442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113160"/>
                        <a:ext cx="3758245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900" y="1871861"/>
            <a:ext cx="6957500" cy="363601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5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4.12  </a:t>
            </a:r>
            <a:r>
              <a:rPr lang="zh-TW" altLang="zh-TW" dirty="0"/>
              <a:t>雷射二極體之基本特性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5716318" cy="36004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97152"/>
            <a:ext cx="6134482" cy="178138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07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雷射</a:t>
            </a:r>
            <a:r>
              <a:rPr lang="zh-TW" altLang="zh-TW" sz="2800" dirty="0">
                <a:solidFill>
                  <a:srgbClr val="000066"/>
                </a:solidFill>
              </a:rPr>
              <a:t>輸出波長隨溫度的變化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en-US" altLang="zh-TW" sz="2000" dirty="0" err="1" smtClean="0"/>
              <a:t>GaAs</a:t>
            </a:r>
            <a:r>
              <a:rPr lang="zh-TW" altLang="zh-TW" sz="2000" dirty="0"/>
              <a:t>的折射率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約</a:t>
            </a:r>
            <a:r>
              <a:rPr lang="zh-TW" altLang="zh-TW" sz="2000" dirty="0"/>
              <a:t>為</a:t>
            </a:r>
            <a:r>
              <a:rPr lang="en-US" altLang="zh-TW" sz="2000" dirty="0"/>
              <a:t>3.6</a:t>
            </a:r>
            <a:r>
              <a:rPr lang="zh-TW" altLang="zh-TW" sz="2000" dirty="0"/>
              <a:t>，它具有溫度相依</a:t>
            </a:r>
            <a:r>
              <a:rPr lang="zh-TW" altLang="zh-TW" sz="2000" dirty="0" smtClean="0"/>
              <a:t>關係</a:t>
            </a:r>
            <a:r>
              <a:rPr lang="en-US" altLang="zh-TW" sz="2000" dirty="0" smtClean="0"/>
              <a:t>                                   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估計</a:t>
            </a:r>
            <a:r>
              <a:rPr lang="zh-TW" altLang="zh-TW" sz="2000" dirty="0"/>
              <a:t>一給定模態之溫度改變每度在</a:t>
            </a:r>
            <a:r>
              <a:rPr lang="en-US" altLang="zh-TW" sz="2000" dirty="0"/>
              <a:t>870 nm</a:t>
            </a:r>
            <a:r>
              <a:rPr lang="zh-TW" altLang="zh-TW" sz="2000" dirty="0"/>
              <a:t>附近的發射波長變化。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考慮一</a:t>
            </a:r>
            <a:r>
              <a:rPr lang="zh-TW" altLang="zh-TW" sz="2000" dirty="0" smtClean="0"/>
              <a:t>波長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的特定給定模態</a:t>
            </a:r>
          </a:p>
          <a:p>
            <a:endParaRPr lang="en-US" altLang="zh-TW" sz="2000" dirty="0" smtClean="0"/>
          </a:p>
          <a:p>
            <a:pPr>
              <a:lnSpc>
                <a:spcPts val="2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若以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對</a:t>
            </a:r>
            <a:r>
              <a:rPr lang="zh-TW" altLang="zh-TW" sz="2000" dirty="0"/>
              <a:t>溫度微分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其中我們忽略共振長度隨溫度的變化。以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代替</a:t>
            </a: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864402"/>
              </p:ext>
            </p:extLst>
          </p:nvPr>
        </p:nvGraphicFramePr>
        <p:xfrm>
          <a:off x="2555808" y="1160784"/>
          <a:ext cx="288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8" name="Equation" r:id="rId3" imgW="164885" imgH="164885" progId="Equation.DSMT4">
                  <p:embed/>
                </p:oleObj>
              </mc:Choice>
              <mc:Fallback>
                <p:oleObj name="Equation" r:id="rId3" imgW="164885" imgH="16488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08" y="1160784"/>
                        <a:ext cx="288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5404"/>
              </p:ext>
            </p:extLst>
          </p:nvPr>
        </p:nvGraphicFramePr>
        <p:xfrm>
          <a:off x="6204954" y="1052736"/>
          <a:ext cx="225547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9" name="Equation" r:id="rId5" imgW="1244060" imgH="215806" progId="Equation.DSMT4">
                  <p:embed/>
                </p:oleObj>
              </mc:Choice>
              <mc:Fallback>
                <p:oleObj name="Equation" r:id="rId5" imgW="1244060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4954" y="1052736"/>
                        <a:ext cx="2255478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384427"/>
              </p:ext>
            </p:extLst>
          </p:nvPr>
        </p:nvGraphicFramePr>
        <p:xfrm>
          <a:off x="2214000" y="2204864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0" name="Equation" r:id="rId7" imgW="241195" imgH="190417" progId="Equation.DSMT4">
                  <p:embed/>
                </p:oleObj>
              </mc:Choice>
              <mc:Fallback>
                <p:oleObj name="Equation" r:id="rId7" imgW="241195" imgH="19041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00" y="2204864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519878"/>
              </p:ext>
            </p:extLst>
          </p:nvPr>
        </p:nvGraphicFramePr>
        <p:xfrm>
          <a:off x="4090226" y="2564976"/>
          <a:ext cx="1129846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1" name="Equation" r:id="rId9" imgW="647700" imgH="368300" progId="Equation.DSMT4">
                  <p:embed/>
                </p:oleObj>
              </mc:Choice>
              <mc:Fallback>
                <p:oleObj name="Equation" r:id="rId9" imgW="647700" imgH="368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0226" y="2564976"/>
                        <a:ext cx="1129846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420120"/>
              </p:ext>
            </p:extLst>
          </p:nvPr>
        </p:nvGraphicFramePr>
        <p:xfrm>
          <a:off x="936000" y="3284538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2" name="Equation" r:id="rId11" imgW="241195" imgH="190417" progId="Equation.DSMT4">
                  <p:embed/>
                </p:oleObj>
              </mc:Choice>
              <mc:Fallback>
                <p:oleObj name="Equation" r:id="rId11" imgW="241195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000" y="3284538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512070"/>
              </p:ext>
            </p:extLst>
          </p:nvPr>
        </p:nvGraphicFramePr>
        <p:xfrm>
          <a:off x="3198590" y="3661200"/>
          <a:ext cx="252553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3" name="Equation" r:id="rId12" imgW="1447800" imgH="368300" progId="Equation.DSMT4">
                  <p:embed/>
                </p:oleObj>
              </mc:Choice>
              <mc:Fallback>
                <p:oleObj name="Equation" r:id="rId12" imgW="1447800" imgH="3683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590" y="3661200"/>
                        <a:ext cx="2525538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651725"/>
              </p:ext>
            </p:extLst>
          </p:nvPr>
        </p:nvGraphicFramePr>
        <p:xfrm>
          <a:off x="5004048" y="4365144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4" name="Equation" r:id="rId14" imgW="241195" imgH="190417" progId="Equation.DSMT4">
                  <p:embed/>
                </p:oleObj>
              </mc:Choice>
              <mc:Fallback>
                <p:oleObj name="Equation" r:id="rId14" imgW="241195" imgH="190417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4365144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180956"/>
              </p:ext>
            </p:extLst>
          </p:nvPr>
        </p:nvGraphicFramePr>
        <p:xfrm>
          <a:off x="5868144" y="4365104"/>
          <a:ext cx="62526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5" name="Equation" r:id="rId15" imgW="317087" imgH="177569" progId="Equation.DSMT4">
                  <p:embed/>
                </p:oleObj>
              </mc:Choice>
              <mc:Fallback>
                <p:oleObj name="Equation" r:id="rId15" imgW="317087" imgH="177569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4365104"/>
                        <a:ext cx="62526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831871"/>
              </p:ext>
            </p:extLst>
          </p:nvPr>
        </p:nvGraphicFramePr>
        <p:xfrm>
          <a:off x="2262173" y="4725144"/>
          <a:ext cx="5406171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6" name="Equation" r:id="rId17" imgW="2781300" imgH="330200" progId="Equation.DSMT4">
                  <p:embed/>
                </p:oleObj>
              </mc:Choice>
              <mc:Fallback>
                <p:oleObj name="Equation" r:id="rId17" imgW="2781300" imgH="3302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173" y="4725144"/>
                        <a:ext cx="5406171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289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4.12.1   </a:t>
            </a:r>
            <a:r>
              <a:rPr lang="zh-TW" altLang="zh-TW" sz="2800" dirty="0">
                <a:solidFill>
                  <a:srgbClr val="000066"/>
                </a:solidFill>
              </a:rPr>
              <a:t>雷射輸出波長隨溫度的</a:t>
            </a:r>
            <a:r>
              <a:rPr lang="zh-TW" altLang="zh-TW" sz="2800" dirty="0" smtClean="0">
                <a:solidFill>
                  <a:srgbClr val="000066"/>
                </a:solidFill>
              </a:rPr>
              <a:t>變化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注意</a:t>
            </a:r>
            <a:r>
              <a:rPr lang="zh-TW" altLang="zh-TW" sz="2000" dirty="0"/>
              <a:t>，我們已經使用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表示</a:t>
            </a:r>
            <a:r>
              <a:rPr lang="zh-TW" altLang="zh-TW" sz="2000" dirty="0"/>
              <a:t>被動共振腔，而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以上</a:t>
            </a:r>
            <a:r>
              <a:rPr lang="zh-TW" altLang="zh-TW" sz="2000" dirty="0"/>
              <a:t>應該是主動共振</a:t>
            </a:r>
            <a:r>
              <a:rPr lang="zh-TW" altLang="zh-TW" sz="2000" dirty="0" smtClean="0"/>
              <a:t>腔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有效折射率，這也將取決於介質的光學增益，因此其溫度關係可能會</a:t>
            </a:r>
            <a:r>
              <a:rPr lang="zh-TW" altLang="zh-TW" sz="2000" dirty="0" smtClean="0"/>
              <a:t>略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高於</a:t>
            </a:r>
            <a:r>
              <a:rPr lang="zh-TW" altLang="zh-TW" sz="2000" dirty="0"/>
              <a:t>我們使用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值。讀者可證明由於共振腔長度隨溫度的膨脹</a:t>
            </a:r>
            <a:r>
              <a:rPr lang="zh-TW" altLang="zh-TW" sz="2000" dirty="0" smtClean="0"/>
              <a:t>導致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變化遠小於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導致</a:t>
            </a:r>
            <a:r>
              <a:rPr lang="zh-TW" altLang="zh-TW" sz="2000" dirty="0"/>
              <a:t>的變化。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的線膨脹係數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62555"/>
              </p:ext>
            </p:extLst>
          </p:nvPr>
        </p:nvGraphicFramePr>
        <p:xfrm>
          <a:off x="3203848" y="1170000"/>
          <a:ext cx="288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5" name="Equation" r:id="rId3" imgW="164885" imgH="164885" progId="Equation.DSMT4">
                  <p:embed/>
                </p:oleObj>
              </mc:Choice>
              <mc:Fallback>
                <p:oleObj name="Equation" r:id="rId3" imgW="164885" imgH="16488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170000"/>
                        <a:ext cx="288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35194"/>
              </p:ext>
            </p:extLst>
          </p:nvPr>
        </p:nvGraphicFramePr>
        <p:xfrm>
          <a:off x="5760000" y="1170000"/>
          <a:ext cx="288925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6" name="Equation" r:id="rId5" imgW="164885" imgH="164885" progId="Equation.DSMT4">
                  <p:embed/>
                </p:oleObj>
              </mc:Choice>
              <mc:Fallback>
                <p:oleObj name="Equation" r:id="rId5" imgW="164885" imgH="164885" progId="Equation.DSMT4">
                  <p:embed/>
                  <p:pic>
                    <p:nvPicPr>
                      <p:cNvPr id="0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000" y="1170000"/>
                        <a:ext cx="288925" cy="287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363216"/>
              </p:ext>
            </p:extLst>
          </p:nvPr>
        </p:nvGraphicFramePr>
        <p:xfrm>
          <a:off x="2195736" y="1844824"/>
          <a:ext cx="92842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7" name="Equation" r:id="rId6" imgW="469696" imgH="177723" progId="Equation.DSMT4">
                  <p:embed/>
                </p:oleObj>
              </mc:Choice>
              <mc:Fallback>
                <p:oleObj name="Equation" r:id="rId6" imgW="469696" imgH="17772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844824"/>
                        <a:ext cx="92842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37780"/>
              </p:ext>
            </p:extLst>
          </p:nvPr>
        </p:nvGraphicFramePr>
        <p:xfrm>
          <a:off x="377584" y="2204904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8" name="Equation" r:id="rId8" imgW="241195" imgH="190417" progId="Equation.DSMT4">
                  <p:embed/>
                </p:oleObj>
              </mc:Choice>
              <mc:Fallback>
                <p:oleObj name="Equation" r:id="rId8" imgW="241195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584" y="2204904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753903"/>
              </p:ext>
            </p:extLst>
          </p:nvPr>
        </p:nvGraphicFramePr>
        <p:xfrm>
          <a:off x="2080800" y="2232000"/>
          <a:ext cx="89052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9" name="Equation" r:id="rId10" imgW="444114" imgH="177646" progId="Equation.DSMT4">
                  <p:embed/>
                </p:oleObj>
              </mc:Choice>
              <mc:Fallback>
                <p:oleObj name="Equation" r:id="rId10" imgW="444114" imgH="17764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0800" y="2232000"/>
                        <a:ext cx="89052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531104"/>
              </p:ext>
            </p:extLst>
          </p:nvPr>
        </p:nvGraphicFramePr>
        <p:xfrm>
          <a:off x="6804248" y="2150904"/>
          <a:ext cx="1242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0" name="Equation" r:id="rId12" imgW="660113" imgH="215806" progId="Equation.DSMT4">
                  <p:embed/>
                </p:oleObj>
              </mc:Choice>
              <mc:Fallback>
                <p:oleObj name="Equation" r:id="rId12" imgW="660113" imgH="21580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2150904"/>
                        <a:ext cx="1242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529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4.12.2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天藍</a:t>
            </a:r>
            <a:r>
              <a:rPr lang="zh-TW" altLang="zh-TW" sz="2800" dirty="0">
                <a:solidFill>
                  <a:srgbClr val="000066"/>
                </a:solidFill>
              </a:rPr>
              <a:t>色光</a:t>
            </a:r>
            <a:r>
              <a:rPr lang="en-US" altLang="zh-TW" sz="2800" dirty="0">
                <a:solidFill>
                  <a:srgbClr val="000066"/>
                </a:solidFill>
              </a:rPr>
              <a:t>LD</a:t>
            </a:r>
            <a:r>
              <a:rPr lang="zh-TW" altLang="zh-TW" sz="2800" dirty="0">
                <a:solidFill>
                  <a:srgbClr val="000066"/>
                </a:solidFill>
              </a:rPr>
              <a:t>雷射二極體的效率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zh-TW" altLang="zh-TW" sz="2000" dirty="0"/>
              <a:t>一個</a:t>
            </a:r>
            <a:r>
              <a:rPr lang="en-US" altLang="zh-TW" sz="2000" dirty="0"/>
              <a:t>60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的藍光</a:t>
            </a:r>
            <a:r>
              <a:rPr lang="en-US" altLang="zh-TW" sz="2000" dirty="0"/>
              <a:t>LD ( </a:t>
            </a:r>
            <a:r>
              <a:rPr lang="zh-TW" altLang="zh-TW" sz="2000" dirty="0"/>
              <a:t>日亞</a:t>
            </a:r>
            <a:r>
              <a:rPr lang="en-US" altLang="zh-TW" sz="2000" dirty="0"/>
              <a:t>-</a:t>
            </a:r>
            <a:r>
              <a:rPr lang="zh-TW" altLang="zh-TW" sz="2000" dirty="0"/>
              <a:t>天藍色光</a:t>
            </a:r>
            <a:r>
              <a:rPr lang="en-US" altLang="zh-TW" sz="2000" dirty="0"/>
              <a:t>NDS4113 )</a:t>
            </a:r>
            <a:r>
              <a:rPr lang="zh-TW" altLang="zh-TW" sz="2000" dirty="0"/>
              <a:t>，發射的峰值</a:t>
            </a:r>
            <a:r>
              <a:rPr lang="zh-TW" altLang="zh-TW" sz="2000" dirty="0" smtClean="0"/>
              <a:t>波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長</a:t>
            </a:r>
            <a:r>
              <a:rPr lang="zh-TW" altLang="zh-TW" sz="2000" dirty="0"/>
              <a:t>為</a:t>
            </a:r>
            <a:r>
              <a:rPr lang="en-US" altLang="zh-TW" sz="2000" dirty="0"/>
              <a:t>488 nm</a:t>
            </a:r>
            <a:r>
              <a:rPr lang="zh-TW" altLang="zh-TW" sz="2000" dirty="0"/>
              <a:t>。閾值電流為</a:t>
            </a:r>
            <a:r>
              <a:rPr lang="en-US" altLang="zh-TW" sz="2000" dirty="0"/>
              <a:t>30 mA</a:t>
            </a:r>
            <a:r>
              <a:rPr lang="zh-TW" altLang="zh-TW" sz="2000" dirty="0"/>
              <a:t>。順向電流為</a:t>
            </a:r>
            <a:r>
              <a:rPr lang="en-US" altLang="zh-TW" sz="2000" dirty="0"/>
              <a:t>100 mA</a:t>
            </a:r>
            <a:r>
              <a:rPr lang="zh-TW" altLang="zh-TW" sz="2000" dirty="0"/>
              <a:t>且電壓為</a:t>
            </a:r>
            <a:r>
              <a:rPr lang="en-US" altLang="zh-TW" sz="2000" dirty="0"/>
              <a:t>5.6 V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輸出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功率</a:t>
            </a:r>
            <a:r>
              <a:rPr lang="zh-TW" altLang="zh-TW" sz="2000" dirty="0"/>
              <a:t>為</a:t>
            </a:r>
            <a:r>
              <a:rPr lang="en-US" altLang="zh-TW" sz="2000" dirty="0"/>
              <a:t>60 </a:t>
            </a:r>
            <a:r>
              <a:rPr lang="en-US" altLang="zh-TW" sz="2000" dirty="0" err="1"/>
              <a:t>mW</a:t>
            </a:r>
            <a:r>
              <a:rPr lang="zh-TW" altLang="zh-TW" sz="2000" dirty="0"/>
              <a:t>。求出斜率效率、</a:t>
            </a:r>
            <a:r>
              <a:rPr lang="en-US" altLang="zh-TW" sz="2000" dirty="0"/>
              <a:t>PCE</a:t>
            </a:r>
            <a:r>
              <a:rPr lang="zh-TW" altLang="zh-TW" sz="2000" dirty="0"/>
              <a:t>、</a:t>
            </a:r>
            <a:r>
              <a:rPr lang="en-US" altLang="zh-TW" sz="2000" dirty="0"/>
              <a:t>EQE</a:t>
            </a:r>
            <a:r>
              <a:rPr lang="zh-TW" altLang="zh-TW" sz="2000" dirty="0"/>
              <a:t>、</a:t>
            </a:r>
            <a:r>
              <a:rPr lang="en-US" altLang="zh-TW" sz="2000" dirty="0"/>
              <a:t>EDQE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(4.12.2) </a:t>
            </a:r>
            <a:r>
              <a:rPr lang="zh-TW" altLang="zh-TW" sz="2000" dirty="0"/>
              <a:t>中的定義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根據式</a:t>
            </a:r>
            <a:r>
              <a:rPr lang="en-US" altLang="zh-TW" sz="2000" dirty="0"/>
              <a:t> (4.12.8)</a:t>
            </a:r>
            <a:r>
              <a:rPr lang="zh-TW" altLang="zh-TW" sz="2000" dirty="0"/>
              <a:t>，</a:t>
            </a:r>
            <a:r>
              <a:rPr lang="en-US" altLang="zh-TW" sz="2000" dirty="0"/>
              <a:t>PCE</a:t>
            </a:r>
            <a:r>
              <a:rPr lang="zh-TW" altLang="zh-TW" sz="2000" dirty="0"/>
              <a:t>為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根據式</a:t>
            </a:r>
            <a:r>
              <a:rPr lang="en-US" altLang="zh-TW" sz="2000" dirty="0"/>
              <a:t> (4.12.3) </a:t>
            </a:r>
            <a:r>
              <a:rPr lang="zh-TW" altLang="zh-TW" sz="2000" dirty="0"/>
              <a:t>可以求出</a:t>
            </a:r>
            <a:r>
              <a:rPr lang="en-US" altLang="zh-TW" sz="2000" dirty="0"/>
              <a:t>EQE</a:t>
            </a:r>
            <a:r>
              <a:rPr lang="zh-TW" altLang="zh-TW" sz="2000" dirty="0"/>
              <a:t>，但我們需要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其</a:t>
            </a:r>
            <a:r>
              <a:rPr lang="zh-TW" altLang="zh-TW" sz="2000" dirty="0" smtClean="0"/>
              <a:t>等於</a:t>
            </a:r>
            <a:r>
              <a:rPr lang="en-US" altLang="zh-TW" sz="2000" dirty="0" smtClean="0"/>
              <a:t>           </a:t>
            </a:r>
            <a:r>
              <a:rPr lang="zh-TW" altLang="zh-TW" sz="2000" dirty="0"/>
              <a:t>。單位為</a:t>
            </a:r>
            <a:r>
              <a:rPr lang="en-US" altLang="zh-TW" sz="2000" dirty="0" err="1"/>
              <a:t>eV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EQE</a:t>
            </a:r>
            <a:r>
              <a:rPr lang="zh-TW" altLang="zh-TW" sz="2000" dirty="0"/>
              <a:t>由式</a:t>
            </a:r>
            <a:r>
              <a:rPr lang="en-US" altLang="zh-TW" sz="2000" dirty="0"/>
              <a:t> (4.12.3) </a:t>
            </a:r>
            <a:r>
              <a:rPr lang="zh-TW" altLang="zh-TW" sz="2000" dirty="0"/>
              <a:t>求出</a:t>
            </a:r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304413"/>
              </p:ext>
            </p:extLst>
          </p:nvPr>
        </p:nvGraphicFramePr>
        <p:xfrm>
          <a:off x="1875352" y="2888984"/>
          <a:ext cx="5865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6" name="Equation" r:id="rId3" imgW="3238500" imgH="228600" progId="Equation.DSMT4">
                  <p:embed/>
                </p:oleObj>
              </mc:Choice>
              <mc:Fallback>
                <p:oleObj name="Equation" r:id="rId3" imgW="32385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5352" y="2888984"/>
                        <a:ext cx="5865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522738"/>
              </p:ext>
            </p:extLst>
          </p:nvPr>
        </p:nvGraphicFramePr>
        <p:xfrm>
          <a:off x="1372876" y="3699072"/>
          <a:ext cx="65835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7" name="Equation" r:id="rId5" imgW="3314520" imgH="190440" progId="Equation.DSMT4">
                  <p:embed/>
                </p:oleObj>
              </mc:Choice>
              <mc:Fallback>
                <p:oleObj name="Equation" r:id="rId5" imgW="3314520" imgH="1904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2876" y="3699072"/>
                        <a:ext cx="65835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361991"/>
              </p:ext>
            </p:extLst>
          </p:nvPr>
        </p:nvGraphicFramePr>
        <p:xfrm>
          <a:off x="5184000" y="4149080"/>
          <a:ext cx="43578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8" name="Equation" r:id="rId7" imgW="215619" imgH="177569" progId="Equation.DSMT4">
                  <p:embed/>
                </p:oleObj>
              </mc:Choice>
              <mc:Fallback>
                <p:oleObj name="Equation" r:id="rId7" imgW="215619" imgH="177569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000" y="4149080"/>
                        <a:ext cx="43578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104604"/>
              </p:ext>
            </p:extLst>
          </p:nvPr>
        </p:nvGraphicFramePr>
        <p:xfrm>
          <a:off x="6534000" y="4149120"/>
          <a:ext cx="68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9" name="Equation" r:id="rId9" imgW="342603" imgH="177646" progId="Equation.DSMT4">
                  <p:embed/>
                </p:oleObj>
              </mc:Choice>
              <mc:Fallback>
                <p:oleObj name="Equation" r:id="rId9" imgW="342603" imgH="177646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000" y="4149120"/>
                        <a:ext cx="68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186260"/>
              </p:ext>
            </p:extLst>
          </p:nvPr>
        </p:nvGraphicFramePr>
        <p:xfrm>
          <a:off x="1968887" y="4525200"/>
          <a:ext cx="490736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20" name="Equation" r:id="rId11" imgW="2462731" imgH="177723" progId="Equation.DSMT4">
                  <p:embed/>
                </p:oleObj>
              </mc:Choice>
              <mc:Fallback>
                <p:oleObj name="Equation" r:id="rId11" imgW="2462731" imgH="177723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887" y="4525200"/>
                        <a:ext cx="490736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510663"/>
              </p:ext>
            </p:extLst>
          </p:nvPr>
        </p:nvGraphicFramePr>
        <p:xfrm>
          <a:off x="749077" y="5265288"/>
          <a:ext cx="778336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21" name="Equation" r:id="rId13" imgW="4317840" imgH="419040" progId="Equation.DSMT4">
                  <p:embed/>
                </p:oleObj>
              </mc:Choice>
              <mc:Fallback>
                <p:oleObj name="Equation" r:id="rId13" imgW="4317840" imgH="419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077" y="5265288"/>
                        <a:ext cx="7783363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697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4.12.2   </a:t>
            </a:r>
            <a:r>
              <a:rPr lang="zh-TW" altLang="zh-TW" sz="2800" dirty="0">
                <a:solidFill>
                  <a:srgbClr val="000066"/>
                </a:solidFill>
              </a:rPr>
              <a:t>天藍色光</a:t>
            </a:r>
            <a:r>
              <a:rPr lang="en-US" altLang="zh-TW" sz="2800" dirty="0">
                <a:solidFill>
                  <a:srgbClr val="000066"/>
                </a:solidFill>
              </a:rPr>
              <a:t>LD</a:t>
            </a:r>
            <a:r>
              <a:rPr lang="zh-TW" altLang="zh-TW" sz="2800" dirty="0">
                <a:solidFill>
                  <a:srgbClr val="000066"/>
                </a:solidFill>
              </a:rPr>
              <a:t>雷射二極體的</a:t>
            </a:r>
            <a:r>
              <a:rPr lang="zh-TW" altLang="zh-TW" sz="2800" dirty="0" smtClean="0">
                <a:solidFill>
                  <a:srgbClr val="000066"/>
                </a:solidFill>
              </a:rPr>
              <a:t>效率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同理，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由</a:t>
            </a:r>
            <a:r>
              <a:rPr lang="zh-TW" altLang="zh-TW" sz="2000" dirty="0"/>
              <a:t>式</a:t>
            </a:r>
            <a:r>
              <a:rPr lang="en-US" altLang="zh-TW" sz="2000" dirty="0"/>
              <a:t> (4.12.4b) </a:t>
            </a:r>
            <a:r>
              <a:rPr lang="zh-TW" altLang="zh-TW" sz="2000" dirty="0"/>
              <a:t>求出，高於閾值電流</a:t>
            </a:r>
          </a:p>
          <a:p>
            <a:endParaRPr lang="en-US" altLang="zh-TW" sz="2000" dirty="0"/>
          </a:p>
          <a:p>
            <a:endParaRPr lang="en-US" altLang="zh-TW" sz="2000" dirty="0" smtClean="0"/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EDQE</a:t>
            </a:r>
            <a:r>
              <a:rPr lang="zh-TW" altLang="zh-TW" sz="2000" dirty="0"/>
              <a:t>高於</a:t>
            </a:r>
            <a:r>
              <a:rPr lang="en-US" altLang="zh-TW" sz="2000" dirty="0"/>
              <a:t>EQE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因為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以上</a:t>
            </a:r>
            <a:r>
              <a:rPr lang="zh-TW" altLang="zh-TW" sz="2000" dirty="0"/>
              <a:t>的大部分注入電子用於受激復合。</a:t>
            </a:r>
            <a:r>
              <a:rPr lang="en-US" altLang="zh-TW" sz="2000" dirty="0"/>
              <a:t>EQE</a:t>
            </a:r>
            <a:r>
              <a:rPr lang="zh-TW" altLang="zh-TW" sz="2000" dirty="0" smtClean="0"/>
              <a:t>測量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從</a:t>
            </a:r>
            <a:r>
              <a:rPr lang="zh-TW" altLang="zh-TW" sz="2000" dirty="0"/>
              <a:t>電流所帶來的全部注入電子到同調輸出光子的總轉換效率，但是</a:t>
            </a:r>
            <a:r>
              <a:rPr lang="zh-TW" altLang="zh-TW" sz="2000" dirty="0" smtClean="0"/>
              <a:t>一部分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的</a:t>
            </a:r>
            <a:r>
              <a:rPr lang="zh-TW" altLang="zh-TW" sz="2000" dirty="0"/>
              <a:t>電流使於泵浦增益介質。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230870"/>
              </p:ext>
            </p:extLst>
          </p:nvPr>
        </p:nvGraphicFramePr>
        <p:xfrm>
          <a:off x="1152000" y="1098000"/>
          <a:ext cx="63428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1" name="Equation" r:id="rId3" imgW="355292" imgH="203024" progId="Equation.DSMT4">
                  <p:embed/>
                </p:oleObj>
              </mc:Choice>
              <mc:Fallback>
                <p:oleObj name="Equation" r:id="rId3" imgW="355292" imgH="20302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000" y="1098000"/>
                        <a:ext cx="63428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063124"/>
              </p:ext>
            </p:extLst>
          </p:nvPr>
        </p:nvGraphicFramePr>
        <p:xfrm>
          <a:off x="1156120" y="1556792"/>
          <a:ext cx="7088288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2" name="Equation" r:id="rId5" imgW="4000320" imgH="609480" progId="Equation.DSMT4">
                  <p:embed/>
                </p:oleObj>
              </mc:Choice>
              <mc:Fallback>
                <p:oleObj name="Equation" r:id="rId5" imgW="4000320" imgH="609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6120" y="1556792"/>
                        <a:ext cx="7088288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569344"/>
              </p:ext>
            </p:extLst>
          </p:nvPr>
        </p:nvGraphicFramePr>
        <p:xfrm>
          <a:off x="2952000" y="270892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3" name="Equation" r:id="rId7" imgW="228600" imgH="190500" progId="Equation.DSMT4">
                  <p:embed/>
                </p:oleObj>
              </mc:Choice>
              <mc:Fallback>
                <p:oleObj name="Equation" r:id="rId7" imgW="2286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000" y="2708920"/>
                        <a:ext cx="432000" cy="360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62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4.12.3  </a:t>
            </a:r>
            <a:r>
              <a:rPr lang="en-US" altLang="zh-TW" sz="2800" dirty="0" smtClean="0">
                <a:solidFill>
                  <a:srgbClr val="000066"/>
                </a:solidFill>
              </a:rPr>
              <a:t> </a:t>
            </a:r>
            <a:r>
              <a:rPr lang="zh-TW" altLang="zh-TW" sz="2800" dirty="0" smtClean="0">
                <a:solidFill>
                  <a:srgbClr val="000066"/>
                </a:solidFill>
              </a:rPr>
              <a:t>雷射</a:t>
            </a:r>
            <a:r>
              <a:rPr lang="zh-TW" altLang="zh-TW" sz="2800" dirty="0">
                <a:solidFill>
                  <a:srgbClr val="000066"/>
                </a:solidFill>
              </a:rPr>
              <a:t>二極體效率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en-US" altLang="zh-TW" sz="2000" dirty="0" err="1"/>
              <a:t>InGaAs</a:t>
            </a:r>
            <a:r>
              <a:rPr lang="zh-TW" altLang="zh-TW" sz="2000" dirty="0"/>
              <a:t>的</a:t>
            </a:r>
            <a:r>
              <a:rPr lang="en-US" altLang="zh-TW" sz="2000" dirty="0"/>
              <a:t>FP</a:t>
            </a:r>
            <a:r>
              <a:rPr lang="zh-TW" altLang="zh-TW" sz="2000" dirty="0"/>
              <a:t>半導體雷射二極體，其發射在</a:t>
            </a:r>
            <a:r>
              <a:rPr lang="en-US" altLang="zh-TW" sz="2000" dirty="0"/>
              <a:t>1310 nm</a:t>
            </a:r>
            <a:r>
              <a:rPr lang="zh-TW" altLang="zh-TW" sz="2000" dirty="0"/>
              <a:t>的連續輻射</a:t>
            </a:r>
            <a:r>
              <a:rPr lang="zh-TW" altLang="zh-TW" sz="2000" dirty="0" smtClean="0"/>
              <a:t>。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共振</a:t>
            </a:r>
            <a:r>
              <a:rPr lang="zh-TW" altLang="zh-TW" sz="2000" dirty="0"/>
              <a:t>腔</a:t>
            </a:r>
            <a:r>
              <a:rPr lang="zh-TW" altLang="zh-TW" sz="2000" dirty="0" smtClean="0"/>
              <a:t>長度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。</a:t>
            </a:r>
            <a:r>
              <a:rPr lang="en-US" altLang="zh-TW" sz="2000" dirty="0" smtClean="0"/>
              <a:t>     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內部損耗係數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( </a:t>
            </a:r>
            <a:r>
              <a:rPr lang="zh-TW" altLang="zh-TW" sz="2000" dirty="0" smtClean="0"/>
              <a:t>劈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開端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)</a:t>
            </a:r>
            <a:r>
              <a:rPr lang="zh-TW" altLang="zh-TW" sz="2000" dirty="0"/>
              <a:t>。假設內部微分量子效率</a:t>
            </a:r>
            <a:r>
              <a:rPr lang="en-US" altLang="zh-TW" sz="2000" dirty="0"/>
              <a:t>IDQE</a:t>
            </a:r>
            <a:r>
              <a:rPr lang="zh-TW" altLang="zh-TW" sz="2000" dirty="0"/>
              <a:t>接近於</a:t>
            </a:r>
            <a:r>
              <a:rPr lang="en-US" altLang="zh-TW" sz="2000" dirty="0"/>
              <a:t>1</a:t>
            </a:r>
            <a:r>
              <a:rPr lang="zh-TW" altLang="zh-TW" sz="2000" dirty="0"/>
              <a:t>。閾值電流為</a:t>
            </a:r>
            <a:r>
              <a:rPr lang="en-US" altLang="zh-TW" sz="2000" dirty="0"/>
              <a:t>5 mA</a:t>
            </a:r>
            <a:r>
              <a:rPr lang="zh-TW" altLang="zh-TW" sz="2000" dirty="0"/>
              <a:t>。則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      </a:t>
            </a:r>
            <a:r>
              <a:rPr lang="zh-TW" altLang="zh-TW" sz="2000" dirty="0" smtClean="0"/>
              <a:t>時</a:t>
            </a:r>
            <a:r>
              <a:rPr lang="zh-TW" altLang="zh-TW" sz="2000" dirty="0"/>
              <a:t>的輸出功率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en-US" altLang="zh-TW" sz="2000" dirty="0" smtClean="0"/>
              <a:t> </a:t>
            </a:r>
            <a:r>
              <a:rPr lang="zh-TW" altLang="zh-TW" sz="2000" dirty="0" smtClean="0"/>
              <a:t>為何</a:t>
            </a:r>
            <a:r>
              <a:rPr lang="zh-TW" altLang="zh-TW" sz="2000" dirty="0"/>
              <a:t>？順向電壓約為</a:t>
            </a:r>
            <a:r>
              <a:rPr lang="en-US" altLang="zh-TW" sz="2000" dirty="0"/>
              <a:t>1.3 V</a:t>
            </a:r>
            <a:r>
              <a:rPr lang="zh-TW" altLang="zh-TW" sz="2000" dirty="0"/>
              <a:t>，</a:t>
            </a:r>
            <a:r>
              <a:rPr lang="en-US" altLang="zh-TW" sz="2000" dirty="0"/>
              <a:t>EDQE</a:t>
            </a:r>
            <a:r>
              <a:rPr lang="zh-TW" altLang="zh-TW" sz="2000" dirty="0"/>
              <a:t>和轉換效率</a:t>
            </a:r>
            <a:r>
              <a:rPr lang="zh-TW" altLang="zh-TW" sz="2000" dirty="0" smtClean="0"/>
              <a:t>為何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？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(4.12.6) </a:t>
            </a:r>
            <a:r>
              <a:rPr lang="zh-TW" altLang="zh-TW" sz="2000" dirty="0"/>
              <a:t>中的</a:t>
            </a:r>
            <a:r>
              <a:rPr lang="en-US" altLang="zh-TW" sz="2000" dirty="0"/>
              <a:t>IDQE</a:t>
            </a:r>
            <a:r>
              <a:rPr lang="zh-TW" altLang="zh-TW" sz="2000" dirty="0"/>
              <a:t>定義，高於閾值電流，每秒產生的內部</a:t>
            </a:r>
            <a:r>
              <a:rPr lang="zh-TW" altLang="zh-TW" sz="2000" dirty="0" smtClean="0"/>
              <a:t>同調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光子</a:t>
            </a:r>
            <a:r>
              <a:rPr lang="zh-TW" altLang="zh-TW" sz="2000" dirty="0"/>
              <a:t>數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          </a:t>
            </a:r>
            <a:r>
              <a:rPr lang="zh-TW" altLang="zh-TW" sz="2000" dirty="0"/>
              <a:t>。因此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提取效率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</a:t>
            </a:r>
            <a:r>
              <a:rPr lang="zh-TW" altLang="zh-TW" sz="2000" dirty="0" smtClean="0"/>
              <a:t>則</a:t>
            </a:r>
            <a:r>
              <a:rPr lang="zh-TW" altLang="zh-TW" sz="2000" dirty="0"/>
              <a:t>將一部分的光功率耦合到輸出輻射。輸出</a:t>
            </a:r>
            <a:r>
              <a:rPr lang="zh-TW" altLang="zh-TW" sz="2000" dirty="0" smtClean="0"/>
              <a:t>功率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則是</a:t>
            </a:r>
            <a:r>
              <a:rPr lang="en-US" altLang="zh-TW" sz="2000" dirty="0"/>
              <a:t>  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因此</a:t>
            </a:r>
          </a:p>
          <a:p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                                         (</a:t>
            </a:r>
            <a:r>
              <a:rPr lang="en-US" altLang="zh-TW" sz="2000" dirty="0"/>
              <a:t>4.12.9)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根據</a:t>
            </a:r>
            <a:r>
              <a:rPr lang="zh-TW" altLang="zh-TW" sz="2000" dirty="0"/>
              <a:t>式</a:t>
            </a:r>
            <a:r>
              <a:rPr lang="en-US" altLang="zh-TW" sz="2000" dirty="0"/>
              <a:t> (4.12.2)</a:t>
            </a:r>
            <a:r>
              <a:rPr lang="zh-TW" altLang="zh-TW" sz="2000" dirty="0"/>
              <a:t>，斜率效率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r>
              <a:rPr lang="en-US" altLang="zh-TW" sz="2000" dirty="0" smtClean="0"/>
              <a:t>                                                                                                                    (</a:t>
            </a:r>
            <a:r>
              <a:rPr lang="en-US" altLang="zh-TW" sz="2000" dirty="0"/>
              <a:t>4.12.10)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695300"/>
              </p:ext>
            </p:extLst>
          </p:nvPr>
        </p:nvGraphicFramePr>
        <p:xfrm>
          <a:off x="1691680" y="1484784"/>
          <a:ext cx="503999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98" name="Equation" r:id="rId3" imgW="266353" imgH="177569" progId="Equation.DSMT4">
                  <p:embed/>
                </p:oleObj>
              </mc:Choice>
              <mc:Fallback>
                <p:oleObj name="Equation" r:id="rId3" imgW="266353" imgH="17756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484784"/>
                        <a:ext cx="503999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964102"/>
              </p:ext>
            </p:extLst>
          </p:nvPr>
        </p:nvGraphicFramePr>
        <p:xfrm>
          <a:off x="2381548" y="1484784"/>
          <a:ext cx="96631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99" name="Equation" r:id="rId5" imgW="482181" imgH="177646" progId="Equation.DSMT4">
                  <p:embed/>
                </p:oleObj>
              </mc:Choice>
              <mc:Fallback>
                <p:oleObj name="Equation" r:id="rId5" imgW="482181" imgH="17764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548" y="1484784"/>
                        <a:ext cx="96631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23502"/>
              </p:ext>
            </p:extLst>
          </p:nvPr>
        </p:nvGraphicFramePr>
        <p:xfrm>
          <a:off x="3491880" y="1412776"/>
          <a:ext cx="136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0" name="Equation" r:id="rId7" imgW="723586" imgH="215806" progId="Equation.DSMT4">
                  <p:embed/>
                </p:oleObj>
              </mc:Choice>
              <mc:Fallback>
                <p:oleObj name="Equation" r:id="rId7" imgW="723586" imgH="21580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412776"/>
                        <a:ext cx="136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015498"/>
              </p:ext>
            </p:extLst>
          </p:nvPr>
        </p:nvGraphicFramePr>
        <p:xfrm>
          <a:off x="6854400" y="1476000"/>
          <a:ext cx="14535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1" name="Equation" r:id="rId9" imgW="812447" imgH="190417" progId="Equation.DSMT4">
                  <p:embed/>
                </p:oleObj>
              </mc:Choice>
              <mc:Fallback>
                <p:oleObj name="Equation" r:id="rId9" imgW="812447" imgH="190417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4400" y="1476000"/>
                        <a:ext cx="14535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120274"/>
              </p:ext>
            </p:extLst>
          </p:nvPr>
        </p:nvGraphicFramePr>
        <p:xfrm>
          <a:off x="8028384" y="1844675"/>
          <a:ext cx="4794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2" name="Equation" r:id="rId11" imgW="241200" imgH="177480" progId="Equation.DSMT4">
                  <p:embed/>
                </p:oleObj>
              </mc:Choice>
              <mc:Fallback>
                <p:oleObj name="Equation" r:id="rId11" imgW="241200" imgH="177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844675"/>
                        <a:ext cx="4794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383795"/>
              </p:ext>
            </p:extLst>
          </p:nvPr>
        </p:nvGraphicFramePr>
        <p:xfrm>
          <a:off x="430338" y="2221200"/>
          <a:ext cx="757286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3" name="Equation" r:id="rId13" imgW="393480" imgH="177480" progId="Equation.DSMT4">
                  <p:embed/>
                </p:oleObj>
              </mc:Choice>
              <mc:Fallback>
                <p:oleObj name="Equation" r:id="rId13" imgW="393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0338" y="2221200"/>
                        <a:ext cx="757286" cy="34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798328"/>
              </p:ext>
            </p:extLst>
          </p:nvPr>
        </p:nvGraphicFramePr>
        <p:xfrm>
          <a:off x="2718000" y="2188800"/>
          <a:ext cx="4347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4" name="Equation" r:id="rId15" imgW="215713" imgH="190335" progId="Equation.DSMT4">
                  <p:embed/>
                </p:oleObj>
              </mc:Choice>
              <mc:Fallback>
                <p:oleObj name="Equation" r:id="rId15" imgW="215713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8000" y="2188800"/>
                        <a:ext cx="4347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468533"/>
              </p:ext>
            </p:extLst>
          </p:nvPr>
        </p:nvGraphicFramePr>
        <p:xfrm>
          <a:off x="1475656" y="3645064"/>
          <a:ext cx="15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5" name="Equation" r:id="rId17" imgW="863225" imgH="203112" progId="Equation.DSMT4">
                  <p:embed/>
                </p:oleObj>
              </mc:Choice>
              <mc:Fallback>
                <p:oleObj name="Equation" r:id="rId17" imgW="863225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645064"/>
                        <a:ext cx="15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412241"/>
              </p:ext>
            </p:extLst>
          </p:nvPr>
        </p:nvGraphicFramePr>
        <p:xfrm>
          <a:off x="2627784" y="4059112"/>
          <a:ext cx="4176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6" name="Equation" r:id="rId19" imgW="2209680" imgH="203040" progId="Equation.DSMT4">
                  <p:embed/>
                </p:oleObj>
              </mc:Choice>
              <mc:Fallback>
                <p:oleObj name="Equation" r:id="rId19" imgW="2209680" imgH="203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059112"/>
                        <a:ext cx="4176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3949683"/>
              </p:ext>
            </p:extLst>
          </p:nvPr>
        </p:nvGraphicFramePr>
        <p:xfrm>
          <a:off x="1458000" y="4428000"/>
          <a:ext cx="50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7" name="Equation" r:id="rId21" imgW="266469" imgH="190335" progId="Equation.DSMT4">
                  <p:embed/>
                </p:oleObj>
              </mc:Choice>
              <mc:Fallback>
                <p:oleObj name="Equation" r:id="rId21" imgW="266469" imgH="190335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000" y="4428000"/>
                        <a:ext cx="50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939441"/>
              </p:ext>
            </p:extLst>
          </p:nvPr>
        </p:nvGraphicFramePr>
        <p:xfrm>
          <a:off x="7290000" y="4437063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8" name="Equation" r:id="rId23" imgW="215713" imgH="190335" progId="Equation.DSMT4">
                  <p:embed/>
                </p:oleObj>
              </mc:Choice>
              <mc:Fallback>
                <p:oleObj name="Equation" r:id="rId23" imgW="215713" imgH="190335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000" y="4437063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物件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56737"/>
              </p:ext>
            </p:extLst>
          </p:nvPr>
        </p:nvGraphicFramePr>
        <p:xfrm>
          <a:off x="8172400" y="4428000"/>
          <a:ext cx="561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9" name="Equation" r:id="rId24" imgW="330120" imgH="190440" progId="Equation.DSMT4">
                  <p:embed/>
                </p:oleObj>
              </mc:Choice>
              <mc:Fallback>
                <p:oleObj name="Equation" r:id="rId24" imgW="330120" imgH="1904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4428000"/>
                        <a:ext cx="561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966025"/>
              </p:ext>
            </p:extLst>
          </p:nvPr>
        </p:nvGraphicFramePr>
        <p:xfrm>
          <a:off x="427252" y="4797152"/>
          <a:ext cx="1912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10" name="Equation" r:id="rId26" imgW="1079280" imgH="203040" progId="Equation.DSMT4">
                  <p:embed/>
                </p:oleObj>
              </mc:Choice>
              <mc:Fallback>
                <p:oleObj name="Equation" r:id="rId26" imgW="1079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27252" y="4797152"/>
                        <a:ext cx="1912500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099343"/>
              </p:ext>
            </p:extLst>
          </p:nvPr>
        </p:nvGraphicFramePr>
        <p:xfrm>
          <a:off x="3255557" y="5184000"/>
          <a:ext cx="246857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11" name="Equation" r:id="rId28" imgW="1371600" imgH="203200" progId="Equation.DSMT4">
                  <p:embed/>
                </p:oleObj>
              </mc:Choice>
              <mc:Fallback>
                <p:oleObj name="Equation" r:id="rId28" imgW="1371600" imgH="203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557" y="5184000"/>
                        <a:ext cx="246857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284404"/>
              </p:ext>
            </p:extLst>
          </p:nvPr>
        </p:nvGraphicFramePr>
        <p:xfrm>
          <a:off x="2915816" y="6012000"/>
          <a:ext cx="308571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12" name="Equation" r:id="rId30" imgW="1714500" imgH="203200" progId="Equation.DSMT4">
                  <p:embed/>
                </p:oleObj>
              </mc:Choice>
              <mc:Fallback>
                <p:oleObj name="Equation" r:id="rId30" imgW="1714500" imgH="2032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6012000"/>
                        <a:ext cx="308571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944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4.12.3   </a:t>
            </a:r>
            <a:r>
              <a:rPr lang="zh-TW" altLang="zh-TW" sz="2800" dirty="0">
                <a:solidFill>
                  <a:srgbClr val="000066"/>
                </a:solidFill>
              </a:rPr>
              <a:t>雷射二極體</a:t>
            </a:r>
            <a:r>
              <a:rPr lang="zh-TW" altLang="zh-TW" sz="2800" dirty="0" smtClean="0">
                <a:solidFill>
                  <a:srgbClr val="000066"/>
                </a:solidFill>
              </a:rPr>
              <a:t>效率</a:t>
            </a:r>
            <a:r>
              <a:rPr lang="en-US" altLang="zh-TW" sz="2800" dirty="0" smtClean="0">
                <a:solidFill>
                  <a:srgbClr val="000066"/>
                </a:solidFill>
              </a:rPr>
              <a:t> (</a:t>
            </a:r>
            <a:r>
              <a:rPr lang="zh-TW" altLang="en-US" sz="2800" dirty="0" smtClean="0">
                <a:solidFill>
                  <a:srgbClr val="000066"/>
                </a:solidFill>
              </a:rPr>
              <a:t>續</a:t>
            </a:r>
            <a:r>
              <a:rPr lang="en-US" altLang="zh-TW" sz="2800" dirty="0" smtClean="0">
                <a:solidFill>
                  <a:srgbClr val="000066"/>
                </a:solidFill>
              </a:rPr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另外</a:t>
            </a:r>
            <a:r>
              <a:rPr lang="zh-TW" altLang="zh-TW" sz="2000" dirty="0"/>
              <a:t>，根據</a:t>
            </a:r>
            <a:r>
              <a:rPr lang="en-US" altLang="zh-TW" sz="2000" dirty="0"/>
              <a:t>EDQE</a:t>
            </a:r>
            <a:r>
              <a:rPr lang="zh-TW" altLang="zh-TW" sz="2000" dirty="0"/>
              <a:t>的定義，式</a:t>
            </a:r>
            <a:r>
              <a:rPr lang="en-US" altLang="zh-TW" sz="2000" dirty="0"/>
              <a:t> (4.12.9)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r>
              <a:rPr lang="en-US" altLang="zh-TW" sz="2000" dirty="0" smtClean="0"/>
              <a:t>                                                                                                                    (</a:t>
            </a:r>
            <a:r>
              <a:rPr lang="en-US" altLang="zh-TW" sz="2000" dirty="0"/>
              <a:t>4.12.11</a:t>
            </a:r>
            <a:r>
              <a:rPr lang="en-US" altLang="zh-TW" sz="2000" dirty="0" smtClean="0"/>
              <a:t>)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現在，我們可以計算出需要的量。總損失係數為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提取效率為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因此，使用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</a:t>
            </a:r>
            <a:r>
              <a:rPr lang="zh-TW" altLang="zh-TW" sz="2000" dirty="0" smtClean="0"/>
              <a:t>和</a:t>
            </a:r>
            <a:r>
              <a:rPr lang="zh-TW" altLang="zh-TW" sz="2000" dirty="0"/>
              <a:t>式</a:t>
            </a:r>
            <a:r>
              <a:rPr lang="en-US" altLang="zh-TW" sz="2000" dirty="0"/>
              <a:t> (4.12.9) </a:t>
            </a:r>
            <a:r>
              <a:rPr lang="zh-TW" altLang="zh-TW" sz="2000" dirty="0"/>
              <a:t>中的</a:t>
            </a:r>
            <a:r>
              <a:rPr lang="en-US" altLang="zh-TW" sz="2000" dirty="0"/>
              <a:t> </a:t>
            </a:r>
            <a:endParaRPr lang="zh-TW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根據式</a:t>
            </a:r>
            <a:r>
              <a:rPr lang="en-US" altLang="zh-TW" sz="2000" dirty="0"/>
              <a:t> (4.12.10)</a:t>
            </a:r>
            <a:r>
              <a:rPr lang="zh-TW" altLang="zh-TW" sz="2000" dirty="0"/>
              <a:t>，斜率效率為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根據式</a:t>
            </a:r>
            <a:r>
              <a:rPr lang="en-US" altLang="zh-TW" sz="2000" dirty="0"/>
              <a:t> (4.12.10)</a:t>
            </a:r>
            <a:r>
              <a:rPr lang="zh-TW" altLang="zh-TW" sz="2000" dirty="0"/>
              <a:t>，</a:t>
            </a:r>
            <a:r>
              <a:rPr lang="en-US" altLang="zh-TW" sz="2000" dirty="0"/>
              <a:t>EDQE</a:t>
            </a:r>
            <a:r>
              <a:rPr lang="zh-TW" altLang="zh-TW" sz="2000" dirty="0"/>
              <a:t>為</a:t>
            </a:r>
          </a:p>
          <a:p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功率轉換效率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                          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20%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032545"/>
              </p:ext>
            </p:extLst>
          </p:nvPr>
        </p:nvGraphicFramePr>
        <p:xfrm>
          <a:off x="1619672" y="1466824"/>
          <a:ext cx="5850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3" name="Equation" r:id="rId3" imgW="3098800" imgH="203200" progId="Equation.DSMT4">
                  <p:embed/>
                </p:oleObj>
              </mc:Choice>
              <mc:Fallback>
                <p:oleObj name="Equation" r:id="rId3" imgW="3098800" imgH="203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466824"/>
                        <a:ext cx="5850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988530"/>
              </p:ext>
            </p:extLst>
          </p:nvPr>
        </p:nvGraphicFramePr>
        <p:xfrm>
          <a:off x="971600" y="2246400"/>
          <a:ext cx="7247739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4" name="Equation" r:id="rId5" imgW="4203700" imgH="215900" progId="Equation.DSMT4">
                  <p:embed/>
                </p:oleObj>
              </mc:Choice>
              <mc:Fallback>
                <p:oleObj name="Equation" r:id="rId5" imgW="4203700" imgH="215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246400"/>
                        <a:ext cx="7247739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451584"/>
              </p:ext>
            </p:extLst>
          </p:nvPr>
        </p:nvGraphicFramePr>
        <p:xfrm>
          <a:off x="683568" y="2988000"/>
          <a:ext cx="7753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5" name="Equation" r:id="rId7" imgW="4292280" imgH="215640" progId="Equation.DSMT4">
                  <p:embed/>
                </p:oleObj>
              </mc:Choice>
              <mc:Fallback>
                <p:oleObj name="Equation" r:id="rId7" imgW="4292280" imgH="215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88000"/>
                        <a:ext cx="7753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966590"/>
              </p:ext>
            </p:extLst>
          </p:nvPr>
        </p:nvGraphicFramePr>
        <p:xfrm>
          <a:off x="1674000" y="3456000"/>
          <a:ext cx="126947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6" name="Equation" r:id="rId9" imgW="634449" imgH="177646" progId="Equation.DSMT4">
                  <p:embed/>
                </p:oleObj>
              </mc:Choice>
              <mc:Fallback>
                <p:oleObj name="Equation" r:id="rId9" imgW="634449" imgH="177646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00" y="3456000"/>
                        <a:ext cx="1269474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09150"/>
              </p:ext>
            </p:extLst>
          </p:nvPr>
        </p:nvGraphicFramePr>
        <p:xfrm>
          <a:off x="429326" y="3789040"/>
          <a:ext cx="824713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7" name="Equation" r:id="rId11" imgW="4559300" imgH="215900" progId="Equation.DSMT4">
                  <p:embed/>
                </p:oleObj>
              </mc:Choice>
              <mc:Fallback>
                <p:oleObj name="Equation" r:id="rId11" imgW="4559300" imgH="2159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326" y="3789040"/>
                        <a:ext cx="824713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418245"/>
              </p:ext>
            </p:extLst>
          </p:nvPr>
        </p:nvGraphicFramePr>
        <p:xfrm>
          <a:off x="1619672" y="4581128"/>
          <a:ext cx="58575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8" name="Equation" r:id="rId13" imgW="3378200" imgH="228600" progId="Equation.DSMT4">
                  <p:embed/>
                </p:oleObj>
              </mc:Choice>
              <mc:Fallback>
                <p:oleObj name="Equation" r:id="rId13" imgW="33782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581128"/>
                        <a:ext cx="58575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175519"/>
              </p:ext>
            </p:extLst>
          </p:nvPr>
        </p:nvGraphicFramePr>
        <p:xfrm>
          <a:off x="2699792" y="5364000"/>
          <a:ext cx="338571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9" name="Equation" r:id="rId15" imgW="1879560" imgH="203040" progId="Equation.DSMT4">
                  <p:embed/>
                </p:oleObj>
              </mc:Choice>
              <mc:Fallback>
                <p:oleObj name="Equation" r:id="rId15" imgW="1879560" imgH="2030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5364000"/>
                        <a:ext cx="3385713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16943"/>
              </p:ext>
            </p:extLst>
          </p:nvPr>
        </p:nvGraphicFramePr>
        <p:xfrm>
          <a:off x="1980240" y="5778000"/>
          <a:ext cx="475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20" name="Equation" r:id="rId17" imgW="2514600" imgH="190500" progId="Equation.DSMT4">
                  <p:embed/>
                </p:oleObj>
              </mc:Choice>
              <mc:Fallback>
                <p:oleObj name="Equation" r:id="rId17" imgW="2514600" imgH="1905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240" y="5778000"/>
                        <a:ext cx="475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47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000" y="234000"/>
            <a:ext cx="8712968" cy="648072"/>
          </a:xfrm>
        </p:spPr>
        <p:txBody>
          <a:bodyPr/>
          <a:lstStyle/>
          <a:p>
            <a:r>
              <a:rPr lang="en-US" altLang="zh-TW" sz="3000" dirty="0" smtClean="0"/>
              <a:t>4.13</a:t>
            </a:r>
            <a:r>
              <a:rPr lang="en-US" altLang="zh-TW" sz="3000" dirty="0"/>
              <a:t> </a:t>
            </a:r>
            <a:r>
              <a:rPr lang="en-US" altLang="zh-TW" sz="3000" dirty="0" smtClean="0"/>
              <a:t> </a:t>
            </a:r>
            <a:r>
              <a:rPr lang="zh-TW" altLang="zh-TW" sz="3000" dirty="0" smtClean="0"/>
              <a:t>穩</a:t>
            </a:r>
            <a:r>
              <a:rPr lang="zh-TW" altLang="zh-TW" sz="3000" dirty="0"/>
              <a:t>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雷射</a:t>
            </a:r>
            <a:r>
              <a:rPr lang="zh-TW" altLang="zh-TW" sz="2800" dirty="0"/>
              <a:t>二極體</a:t>
            </a:r>
            <a:r>
              <a:rPr lang="zh-TW" altLang="zh-TW" sz="2800" dirty="0" smtClean="0"/>
              <a:t>方程式</a:t>
            </a:r>
            <a:endParaRPr lang="en-US" altLang="zh-TW" sz="2800" dirty="0" smtClean="0"/>
          </a:p>
          <a:p>
            <a:endParaRPr lang="zh-TW" alt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91555"/>
            <a:ext cx="8134778" cy="4329733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30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34000"/>
            <a:ext cx="8712968" cy="648072"/>
          </a:xfrm>
        </p:spPr>
        <p:txBody>
          <a:bodyPr/>
          <a:lstStyle/>
          <a:p>
            <a:r>
              <a:rPr lang="en-US" altLang="zh-TW" sz="3000" dirty="0"/>
              <a:t>4.13  </a:t>
            </a:r>
            <a:r>
              <a:rPr lang="zh-TW" altLang="zh-TW" sz="3000" dirty="0"/>
              <a:t>穩態半導體之速率方程式：雷射二極體方程式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一</a:t>
            </a:r>
            <a:r>
              <a:rPr lang="zh-TW" altLang="zh-TW" dirty="0"/>
              <a:t>輻射限制因子 </a:t>
            </a:r>
            <a:r>
              <a:rPr lang="en-US" altLang="zh-TW" dirty="0"/>
              <a:t>(radiation confinement factor)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是用來</a:t>
            </a:r>
            <a:endParaRPr lang="en-US" altLang="zh-TW" dirty="0" smtClean="0"/>
          </a:p>
          <a:p>
            <a:r>
              <a:rPr lang="zh-TW" altLang="zh-TW" dirty="0" smtClean="0"/>
              <a:t>表示</a:t>
            </a:r>
            <a:r>
              <a:rPr lang="zh-TW" altLang="zh-TW" dirty="0"/>
              <a:t>主動層內少部分的同調輻射，完美光學限制為</a:t>
            </a:r>
            <a:r>
              <a:rPr lang="en-US" altLang="zh-TW" dirty="0"/>
              <a:t>1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3200"/>
              </a:lnSpc>
            </a:pPr>
            <a:endParaRPr lang="en-US" altLang="zh-TW" dirty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4.13.1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自發輻射復合的平均時間，簡稱為輻射生命期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 err="1"/>
              <a:t>radiative</a:t>
            </a:r>
            <a:r>
              <a:rPr lang="en-US" altLang="zh-TW" dirty="0"/>
              <a:t> lifetime)</a:t>
            </a:r>
            <a:r>
              <a:rPr lang="zh-TW" altLang="zh-TW" dirty="0"/>
              <a:t>，且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為</a:t>
            </a:r>
            <a:r>
              <a:rPr lang="zh-TW" altLang="zh-TW" dirty="0"/>
              <a:t>受激發射的比例常數</a:t>
            </a:r>
            <a:r>
              <a:rPr lang="en-US" altLang="zh-TW" dirty="0"/>
              <a:t> ( </a:t>
            </a:r>
            <a:r>
              <a:rPr lang="zh-TW" altLang="zh-TW" dirty="0"/>
              <a:t>有點</a:t>
            </a:r>
            <a:r>
              <a:rPr lang="zh-TW" altLang="zh-TW" dirty="0" smtClean="0"/>
              <a:t>像</a:t>
            </a:r>
            <a:r>
              <a:rPr lang="en-US" altLang="zh-TW" dirty="0" smtClean="0"/>
              <a:t>       )</a:t>
            </a:r>
          </a:p>
          <a:p>
            <a:r>
              <a:rPr lang="zh-TW" altLang="zh-TW" dirty="0" smtClean="0"/>
              <a:t>等</a:t>
            </a:r>
            <a:r>
              <a:rPr lang="zh-TW" altLang="zh-TW" dirty="0"/>
              <a:t>因素的影響，包括每單位光子刺激電子經過輻射躍遷時間</a:t>
            </a:r>
            <a:r>
              <a:rPr lang="zh-TW" altLang="zh-TW" dirty="0" smtClean="0"/>
              <a:t>的</a:t>
            </a:r>
            <a:endParaRPr lang="en-US" altLang="zh-TW" dirty="0" smtClean="0"/>
          </a:p>
          <a:p>
            <a:r>
              <a:rPr lang="zh-TW" altLang="zh-TW" dirty="0" smtClean="0"/>
              <a:t>機率</a:t>
            </a:r>
            <a:r>
              <a:rPr lang="zh-TW" altLang="zh-TW" dirty="0"/>
              <a:t>。右邊第二項表示受激發射率，其取決於導帶中的電子</a:t>
            </a:r>
            <a:r>
              <a:rPr lang="zh-TW" altLang="zh-TW" dirty="0" smtClean="0"/>
              <a:t>濃</a:t>
            </a:r>
            <a:endParaRPr lang="en-US" altLang="zh-TW" dirty="0" smtClean="0"/>
          </a:p>
          <a:p>
            <a:r>
              <a:rPr lang="zh-TW" altLang="zh-TW" dirty="0" smtClean="0"/>
              <a:t>度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r>
              <a:rPr lang="zh-TW" altLang="zh-TW" dirty="0"/>
              <a:t>以及主動層中的同調光子</a:t>
            </a:r>
            <a:r>
              <a:rPr lang="zh-TW" altLang="zh-TW" dirty="0" smtClean="0"/>
              <a:t>濃度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。</a:t>
            </a:r>
            <a:r>
              <a:rPr lang="en-US" altLang="zh-TW" dirty="0" smtClean="0"/>
              <a:t>      </a:t>
            </a:r>
            <a:r>
              <a:rPr lang="zh-TW" altLang="zh-TW" dirty="0" smtClean="0"/>
              <a:t>只</a:t>
            </a:r>
            <a:r>
              <a:rPr lang="zh-TW" altLang="zh-TW" dirty="0"/>
              <a:t>包括由光學</a:t>
            </a:r>
            <a:r>
              <a:rPr lang="zh-TW" altLang="zh-TW" dirty="0" smtClean="0"/>
              <a:t>共</a:t>
            </a:r>
            <a:endParaRPr lang="en-US" altLang="zh-TW" dirty="0" smtClean="0"/>
          </a:p>
          <a:p>
            <a:r>
              <a:rPr lang="zh-TW" altLang="zh-TW" dirty="0" smtClean="0"/>
              <a:t>振</a:t>
            </a:r>
            <a:r>
              <a:rPr lang="zh-TW" altLang="zh-TW" dirty="0"/>
              <a:t>腔激發的那些同調光子，亦即共振腔的模態。當電流增加</a:t>
            </a:r>
            <a:r>
              <a:rPr lang="zh-TW" altLang="zh-TW" dirty="0" smtClean="0"/>
              <a:t>時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更多的泵浦作用伴隨產生，</a:t>
            </a:r>
            <a:r>
              <a:rPr lang="en-US" altLang="zh-TW" dirty="0"/>
              <a:t>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亦</a:t>
            </a:r>
            <a:r>
              <a:rPr lang="zh-TW" altLang="zh-TW" dirty="0"/>
              <a:t>隨之</a:t>
            </a:r>
            <a:r>
              <a:rPr lang="zh-TW" altLang="zh-TW" dirty="0" smtClean="0"/>
              <a:t>增加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274416"/>
              </p:ext>
            </p:extLst>
          </p:nvPr>
        </p:nvGraphicFramePr>
        <p:xfrm>
          <a:off x="7218000" y="1152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4" name="Equation" r:id="rId3" imgW="190417" imgH="190417" progId="Equation.DSMT4">
                  <p:embed/>
                </p:oleObj>
              </mc:Choice>
              <mc:Fallback>
                <p:oleObj name="Equation" r:id="rId3" imgW="190417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8000" y="1152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424555"/>
              </p:ext>
            </p:extLst>
          </p:nvPr>
        </p:nvGraphicFramePr>
        <p:xfrm>
          <a:off x="1115616" y="1980000"/>
          <a:ext cx="737828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5" name="Equation" r:id="rId5" imgW="3416040" imgH="203040" progId="Equation.DSMT4">
                  <p:embed/>
                </p:oleObj>
              </mc:Choice>
              <mc:Fallback>
                <p:oleObj name="Equation" r:id="rId5" imgW="341604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980000"/>
                        <a:ext cx="7378286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645627"/>
              </p:ext>
            </p:extLst>
          </p:nvPr>
        </p:nvGraphicFramePr>
        <p:xfrm>
          <a:off x="3419872" y="2420888"/>
          <a:ext cx="2228651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6" name="Equation" r:id="rId7" imgW="1155199" imgH="406224" progId="Equation.DSMT4">
                  <p:embed/>
                </p:oleObj>
              </mc:Choice>
              <mc:Fallback>
                <p:oleObj name="Equation" r:id="rId7" imgW="1155199" imgH="4062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420888"/>
                        <a:ext cx="2228651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504729"/>
              </p:ext>
            </p:extLst>
          </p:nvPr>
        </p:nvGraphicFramePr>
        <p:xfrm>
          <a:off x="1041942" y="3249024"/>
          <a:ext cx="43371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7" name="Equation" r:id="rId9" imgW="215713" imgH="203024" progId="Equation.DSMT4">
                  <p:embed/>
                </p:oleObj>
              </mc:Choice>
              <mc:Fallback>
                <p:oleObj name="Equation" r:id="rId9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942" y="3249024"/>
                        <a:ext cx="433714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049404"/>
              </p:ext>
            </p:extLst>
          </p:nvPr>
        </p:nvGraphicFramePr>
        <p:xfrm>
          <a:off x="3474000" y="3708000"/>
          <a:ext cx="4158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8" name="Equation" r:id="rId11" imgW="203112" imgH="190417" progId="Equation.DSMT4">
                  <p:embed/>
                </p:oleObj>
              </mc:Choice>
              <mc:Fallback>
                <p:oleObj name="Equation" r:id="rId11" imgW="20311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4000" y="3708000"/>
                        <a:ext cx="4158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267767"/>
              </p:ext>
            </p:extLst>
          </p:nvPr>
        </p:nvGraphicFramePr>
        <p:xfrm>
          <a:off x="8046000" y="3672000"/>
          <a:ext cx="5965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9" name="Equation" r:id="rId13" imgW="279279" imgH="203112" progId="Equation.DSMT4">
                  <p:embed/>
                </p:oleObj>
              </mc:Choice>
              <mc:Fallback>
                <p:oleObj name="Equation" r:id="rId13" imgW="279279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000" y="3672000"/>
                        <a:ext cx="596571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689737"/>
              </p:ext>
            </p:extLst>
          </p:nvPr>
        </p:nvGraphicFramePr>
        <p:xfrm>
          <a:off x="702000" y="5049216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00" name="Equation" r:id="rId15" imgW="152268" imgH="152268" progId="Equation.DSMT4">
                  <p:embed/>
                </p:oleObj>
              </mc:Choice>
              <mc:Fallback>
                <p:oleObj name="Equation" r:id="rId15" imgW="152268" imgH="152268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00" y="5049216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655150"/>
              </p:ext>
            </p:extLst>
          </p:nvPr>
        </p:nvGraphicFramePr>
        <p:xfrm>
          <a:off x="5292080" y="5004000"/>
          <a:ext cx="45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01" name="Equation" r:id="rId17" imgW="241300" imgH="228600" progId="Equation.DSMT4">
                  <p:embed/>
                </p:oleObj>
              </mc:Choice>
              <mc:Fallback>
                <p:oleObj name="Equation" r:id="rId17" imgW="2413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5004000"/>
                        <a:ext cx="450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728191"/>
              </p:ext>
            </p:extLst>
          </p:nvPr>
        </p:nvGraphicFramePr>
        <p:xfrm>
          <a:off x="5958000" y="5004000"/>
          <a:ext cx="52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02" name="Equation" r:id="rId19" imgW="279400" imgH="228600" progId="Equation.DSMT4">
                  <p:embed/>
                </p:oleObj>
              </mc:Choice>
              <mc:Fallback>
                <p:oleObj name="Equation" r:id="rId19" imgW="2794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000" y="5004000"/>
                        <a:ext cx="52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72642"/>
              </p:ext>
            </p:extLst>
          </p:nvPr>
        </p:nvGraphicFramePr>
        <p:xfrm>
          <a:off x="4374000" y="5821200"/>
          <a:ext cx="522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03" name="Equation" r:id="rId21" imgW="279400" imgH="228600" progId="Equation.DSMT4">
                  <p:embed/>
                </p:oleObj>
              </mc:Choice>
              <mc:Fallback>
                <p:oleObj name="Equation" r:id="rId21" imgW="279400" imgH="2286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4000" y="5821200"/>
                        <a:ext cx="522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51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000" y="234000"/>
            <a:ext cx="8784976" cy="648072"/>
          </a:xfrm>
        </p:spPr>
        <p:txBody>
          <a:bodyPr/>
          <a:lstStyle/>
          <a:p>
            <a:r>
              <a:rPr lang="en-US" altLang="zh-TW" sz="3000" dirty="0"/>
              <a:t>4.13  </a:t>
            </a:r>
            <a:r>
              <a:rPr lang="zh-TW" altLang="zh-TW" sz="3000" dirty="0"/>
              <a:t>穩態半導體之速率方程式：雷射二極體方程式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考慮</a:t>
            </a:r>
            <a:r>
              <a:rPr lang="zh-TW" altLang="zh-TW" dirty="0"/>
              <a:t>共振腔中同調輻射之光子</a:t>
            </a:r>
            <a:r>
              <a:rPr lang="zh-TW" altLang="zh-TW" dirty="0" smtClean="0"/>
              <a:t>濃度</a:t>
            </a:r>
            <a:r>
              <a:rPr lang="en-US" altLang="zh-TW" dirty="0" smtClean="0"/>
              <a:t>      </a:t>
            </a:r>
            <a:r>
              <a:rPr lang="zh-TW" altLang="zh-TW" dirty="0"/>
              <a:t>，在穩態下</a:t>
            </a:r>
          </a:p>
          <a:p>
            <a:pPr>
              <a:lnSpc>
                <a:spcPts val="3200"/>
              </a:lnSpc>
            </a:pPr>
            <a:endParaRPr lang="en-US" altLang="zh-TW" dirty="0" smtClean="0"/>
          </a:p>
          <a:p>
            <a:pPr>
              <a:lnSpc>
                <a:spcPts val="800"/>
              </a:lnSpc>
            </a:pPr>
            <a:r>
              <a:rPr lang="en-US" altLang="zh-TW" dirty="0"/>
              <a:t>	 </a:t>
            </a:r>
            <a:endParaRPr lang="zh-TW" altLang="zh-TW" dirty="0"/>
          </a:p>
          <a:p>
            <a:r>
              <a:rPr lang="zh-TW" altLang="zh-TW" dirty="0" smtClean="0"/>
              <a:t>即</a:t>
            </a: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(</a:t>
            </a:r>
            <a:r>
              <a:rPr lang="en-US" altLang="zh-TW" dirty="0"/>
              <a:t>4.13.2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zh-TW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是</a:t>
            </a:r>
            <a:r>
              <a:rPr lang="zh-TW" altLang="zh-TW" dirty="0"/>
              <a:t>通過端面發送，以及被半導體腔的吸收和散射導致</a:t>
            </a:r>
            <a:r>
              <a:rPr lang="zh-TW" altLang="zh-TW" dirty="0" smtClean="0"/>
              <a:t>共</a:t>
            </a:r>
            <a:endParaRPr lang="en-US" altLang="zh-TW" dirty="0" smtClean="0"/>
          </a:p>
          <a:p>
            <a:r>
              <a:rPr lang="zh-TW" altLang="zh-TW" dirty="0" smtClean="0"/>
              <a:t>振</a:t>
            </a:r>
            <a:r>
              <a:rPr lang="zh-TW" altLang="zh-TW" dirty="0"/>
              <a:t>腔失去光子的平均時間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4.13.3</a:t>
            </a:r>
            <a:r>
              <a:rPr lang="en-US" altLang="zh-TW" dirty="0" smtClean="0"/>
              <a:t>)</a:t>
            </a:r>
          </a:p>
          <a:p>
            <a:pPr>
              <a:lnSpc>
                <a:spcPts val="1000"/>
              </a:lnSpc>
            </a:pPr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en-US" altLang="zh-TW" dirty="0" smtClean="0"/>
              <a:t>            時，</a:t>
            </a:r>
            <a:r>
              <a:rPr lang="zh-TW" altLang="zh-TW" dirty="0"/>
              <a:t>令</a:t>
            </a:r>
            <a:r>
              <a:rPr lang="en-US" altLang="zh-TW" dirty="0"/>
              <a:t> 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4.13.4)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555070"/>
              </p:ext>
            </p:extLst>
          </p:nvPr>
        </p:nvGraphicFramePr>
        <p:xfrm>
          <a:off x="5652176" y="1116000"/>
          <a:ext cx="50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1" name="Equation" r:id="rId3" imgW="266584" imgH="228501" progId="Equation.DSMT4">
                  <p:embed/>
                </p:oleObj>
              </mc:Choice>
              <mc:Fallback>
                <p:oleObj name="Equation" r:id="rId3" imgW="266584" imgH="228501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76" y="1116000"/>
                        <a:ext cx="50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165408"/>
              </p:ext>
            </p:extLst>
          </p:nvPr>
        </p:nvGraphicFramePr>
        <p:xfrm>
          <a:off x="1692328" y="1556792"/>
          <a:ext cx="58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2" name="Equation" r:id="rId5" imgW="3085920" imgH="190440" progId="Equation.DSMT4">
                  <p:embed/>
                </p:oleObj>
              </mc:Choice>
              <mc:Fallback>
                <p:oleObj name="Equation" r:id="rId5" imgW="3085920" imgH="1904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328" y="1556792"/>
                        <a:ext cx="58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485771"/>
              </p:ext>
            </p:extLst>
          </p:nvPr>
        </p:nvGraphicFramePr>
        <p:xfrm>
          <a:off x="3715256" y="1988840"/>
          <a:ext cx="13608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3" name="Equation" r:id="rId7" imgW="774364" imgH="431613" progId="Equation.DSMT4">
                  <p:embed/>
                </p:oleObj>
              </mc:Choice>
              <mc:Fallback>
                <p:oleObj name="Equation" r:id="rId7" imgW="774364" imgH="43161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5256" y="1988840"/>
                        <a:ext cx="13608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829738"/>
              </p:ext>
            </p:extLst>
          </p:nvPr>
        </p:nvGraphicFramePr>
        <p:xfrm>
          <a:off x="1013656" y="2780928"/>
          <a:ext cx="462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4" name="Equation" r:id="rId9" imgW="266584" imgH="228501" progId="Equation.DSMT4">
                  <p:embed/>
                </p:oleObj>
              </mc:Choice>
              <mc:Fallback>
                <p:oleObj name="Equation" r:id="rId9" imgW="266584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656" y="2780928"/>
                        <a:ext cx="462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807989"/>
              </p:ext>
            </p:extLst>
          </p:nvPr>
        </p:nvGraphicFramePr>
        <p:xfrm>
          <a:off x="3779912" y="3672000"/>
          <a:ext cx="1116818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5" name="Equation" r:id="rId11" imgW="622030" imgH="418918" progId="Equation.DSMT4">
                  <p:embed/>
                </p:oleObj>
              </mc:Choice>
              <mc:Fallback>
                <p:oleObj name="Equation" r:id="rId11" imgW="622030" imgH="418918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672000"/>
                        <a:ext cx="1116818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420006"/>
              </p:ext>
            </p:extLst>
          </p:nvPr>
        </p:nvGraphicFramePr>
        <p:xfrm>
          <a:off x="1314000" y="4464000"/>
          <a:ext cx="98742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6" name="Equation" r:id="rId13" imgW="457002" imgH="203112" progId="Equation.DSMT4">
                  <p:embed/>
                </p:oleObj>
              </mc:Choice>
              <mc:Fallback>
                <p:oleObj name="Equation" r:id="rId13" imgW="457002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000" y="4464000"/>
                        <a:ext cx="987429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898698"/>
              </p:ext>
            </p:extLst>
          </p:nvPr>
        </p:nvGraphicFramePr>
        <p:xfrm>
          <a:off x="3168000" y="4500000"/>
          <a:ext cx="918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7" name="Equation" r:id="rId15" imgW="482391" imgH="228501" progId="Equation.DSMT4">
                  <p:embed/>
                </p:oleObj>
              </mc:Choice>
              <mc:Fallback>
                <p:oleObj name="Equation" r:id="rId15" imgW="482391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000" y="4500000"/>
                        <a:ext cx="918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599119"/>
              </p:ext>
            </p:extLst>
          </p:nvPr>
        </p:nvGraphicFramePr>
        <p:xfrm>
          <a:off x="3655328" y="4977256"/>
          <a:ext cx="1564744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88" name="Equation" r:id="rId17" imgW="850531" imgH="406224" progId="Equation.DSMT4">
                  <p:embed/>
                </p:oleObj>
              </mc:Choice>
              <mc:Fallback>
                <p:oleObj name="Equation" r:id="rId17" imgW="850531" imgH="406224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5328" y="4977256"/>
                        <a:ext cx="1564744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271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000" y="234000"/>
            <a:ext cx="8784976" cy="648072"/>
          </a:xfrm>
        </p:spPr>
        <p:txBody>
          <a:bodyPr/>
          <a:lstStyle/>
          <a:p>
            <a:r>
              <a:rPr lang="en-US" altLang="zh-TW" sz="3000" dirty="0"/>
              <a:t>4.13  </a:t>
            </a:r>
            <a:r>
              <a:rPr lang="zh-TW" altLang="zh-TW" sz="3000" dirty="0"/>
              <a:t>穩態半導體之速率方程式：雷射二極體方程式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4.13.5</a:t>
            </a:r>
            <a:r>
              <a:rPr lang="en-US" altLang="zh-TW" dirty="0" smtClean="0"/>
              <a:t>)</a:t>
            </a:r>
          </a:p>
          <a:p>
            <a:pPr>
              <a:lnSpc>
                <a:spcPts val="2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4.13.6</a:t>
            </a:r>
            <a:r>
              <a:rPr lang="en-US" altLang="zh-TW" dirty="0" smtClean="0"/>
              <a:t>)</a:t>
            </a:r>
          </a:p>
          <a:p>
            <a:pPr>
              <a:lnSpc>
                <a:spcPts val="12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輸出</a:t>
            </a:r>
            <a:r>
              <a:rPr lang="zh-TW" altLang="zh-TW" dirty="0"/>
              <a:t>光功率</a:t>
            </a:r>
            <a:r>
              <a:rPr lang="en-US" altLang="zh-TW" dirty="0"/>
              <a:t> </a:t>
            </a:r>
          </a:p>
          <a:p>
            <a:endParaRPr lang="en-US" altLang="zh-TW" dirty="0" smtClean="0"/>
          </a:p>
          <a:p>
            <a:pPr>
              <a:lnSpc>
                <a:spcPts val="2000"/>
              </a:lnSpc>
            </a:pPr>
            <a:endParaRPr lang="en-US" altLang="zh-TW" dirty="0"/>
          </a:p>
          <a:p>
            <a:r>
              <a:rPr lang="zh-TW" altLang="zh-TW" dirty="0"/>
              <a:t>雷射二極體方程式</a:t>
            </a:r>
            <a:r>
              <a:rPr lang="en-US" altLang="zh-TW" dirty="0"/>
              <a:t> (laser diode equation</a:t>
            </a:r>
            <a:r>
              <a:rPr lang="en-US" altLang="zh-TW" dirty="0" smtClean="0"/>
              <a:t>)</a:t>
            </a:r>
          </a:p>
          <a:p>
            <a:pPr>
              <a:lnSpc>
                <a:spcPts val="1800"/>
              </a:lnSpc>
            </a:pPr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4.13.7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4.13.8)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566609"/>
              </p:ext>
            </p:extLst>
          </p:nvPr>
        </p:nvGraphicFramePr>
        <p:xfrm>
          <a:off x="3419872" y="1052736"/>
          <a:ext cx="2486512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0" name="Equation" r:id="rId3" imgW="1282700" imgH="406400" progId="Equation.DSMT4">
                  <p:embed/>
                </p:oleObj>
              </mc:Choice>
              <mc:Fallback>
                <p:oleObj name="Equation" r:id="rId3" imgW="1282700" imgH="406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052736"/>
                        <a:ext cx="2486512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320944"/>
              </p:ext>
            </p:extLst>
          </p:nvPr>
        </p:nvGraphicFramePr>
        <p:xfrm>
          <a:off x="3491880" y="1808904"/>
          <a:ext cx="24003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1" name="Equation" r:id="rId5" imgW="1206500" imgH="381000" progId="Equation.DSMT4">
                  <p:embed/>
                </p:oleObj>
              </mc:Choice>
              <mc:Fallback>
                <p:oleObj name="Equation" r:id="rId5" imgW="1206500" imgH="381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808904"/>
                        <a:ext cx="24003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05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1953038"/>
            <a:ext cx="988615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816545"/>
              </p:ext>
            </p:extLst>
          </p:nvPr>
        </p:nvGraphicFramePr>
        <p:xfrm>
          <a:off x="2538000" y="2682000"/>
          <a:ext cx="49371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2" name="Equation" r:id="rId8" imgW="228501" imgH="203112" progId="Equation.DSMT4">
                  <p:embed/>
                </p:oleObj>
              </mc:Choice>
              <mc:Fallback>
                <p:oleObj name="Equation" r:id="rId8" imgW="228501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000" y="2682000"/>
                        <a:ext cx="493714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10271"/>
              </p:ext>
            </p:extLst>
          </p:nvPr>
        </p:nvGraphicFramePr>
        <p:xfrm>
          <a:off x="2030488" y="3140968"/>
          <a:ext cx="5083024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3" name="Equation" r:id="rId10" imgW="2628720" imgH="393480" progId="Equation.DSMT4">
                  <p:embed/>
                </p:oleObj>
              </mc:Choice>
              <mc:Fallback>
                <p:oleObj name="Equation" r:id="rId10" imgW="262872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488" y="3140968"/>
                        <a:ext cx="5083024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789173"/>
              </p:ext>
            </p:extLst>
          </p:nvPr>
        </p:nvGraphicFramePr>
        <p:xfrm>
          <a:off x="2865312" y="4365104"/>
          <a:ext cx="2930824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4" name="Equation" r:id="rId12" imgW="1651000" imgH="482600" progId="Equation.DSMT4">
                  <p:embed/>
                </p:oleObj>
              </mc:Choice>
              <mc:Fallback>
                <p:oleObj name="Equation" r:id="rId12" imgW="1651000" imgH="482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312" y="4365104"/>
                        <a:ext cx="2930824" cy="8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741447"/>
              </p:ext>
            </p:extLst>
          </p:nvPr>
        </p:nvGraphicFramePr>
        <p:xfrm>
          <a:off x="2938724" y="5256000"/>
          <a:ext cx="2857412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5" name="Equation" r:id="rId14" imgW="1676400" imgH="482600" progId="Equation.DSMT4">
                  <p:embed/>
                </p:oleObj>
              </mc:Choice>
              <mc:Fallback>
                <p:oleObj name="Equation" r:id="rId14" imgW="1676400" imgH="482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724" y="5256000"/>
                        <a:ext cx="2857412" cy="8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3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000" y="234000"/>
            <a:ext cx="8784976" cy="648072"/>
          </a:xfrm>
        </p:spPr>
        <p:txBody>
          <a:bodyPr/>
          <a:lstStyle/>
          <a:p>
            <a:r>
              <a:rPr lang="en-US" altLang="zh-TW" sz="3000" dirty="0"/>
              <a:t>4.13  </a:t>
            </a:r>
            <a:r>
              <a:rPr lang="zh-TW" altLang="zh-TW" sz="3000" dirty="0"/>
              <a:t>穩態半導體之速率方程式：雷射二極體方程式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光學</a:t>
            </a:r>
            <a:r>
              <a:rPr lang="zh-TW" altLang="zh-TW" sz="2800" dirty="0"/>
              <a:t>增益曲線、閾值和透明度</a:t>
            </a:r>
            <a:r>
              <a:rPr lang="zh-TW" altLang="zh-TW" sz="2800" dirty="0" smtClean="0"/>
              <a:t>條件</a:t>
            </a:r>
            <a:endParaRPr lang="en-US" altLang="zh-TW" sz="2800" dirty="0" smtClean="0"/>
          </a:p>
          <a:p>
            <a:pPr>
              <a:lnSpc>
                <a:spcPts val="1700"/>
              </a:lnSpc>
            </a:pP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                                           (</a:t>
            </a:r>
            <a:r>
              <a:rPr lang="en-US" altLang="zh-TW" dirty="0"/>
              <a:t>4.13.9</a:t>
            </a:r>
            <a:r>
              <a:rPr lang="en-US" altLang="zh-TW" dirty="0" smtClean="0"/>
              <a:t>)</a:t>
            </a:r>
          </a:p>
          <a:p>
            <a:pPr>
              <a:lnSpc>
                <a:spcPts val="1500"/>
              </a:lnSpc>
            </a:pPr>
            <a:endParaRPr lang="en-US" altLang="zh-TW" dirty="0"/>
          </a:p>
          <a:p>
            <a:r>
              <a:rPr lang="zh-TW" altLang="zh-TW" dirty="0"/>
              <a:t>其中，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表示</a:t>
            </a:r>
            <a:r>
              <a:rPr lang="zh-TW" altLang="zh-TW" dirty="0"/>
              <a:t>主動區內同調光輻射的比例。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31528"/>
              </p:ext>
            </p:extLst>
          </p:nvPr>
        </p:nvGraphicFramePr>
        <p:xfrm>
          <a:off x="2771800" y="1556880"/>
          <a:ext cx="3050043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45" name="Equation" r:id="rId3" imgW="1726451" imgH="444307" progId="Equation.DSMT4">
                  <p:embed/>
                </p:oleObj>
              </mc:Choice>
              <mc:Fallback>
                <p:oleObj name="Equation" r:id="rId3" imgW="1726451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556880"/>
                        <a:ext cx="3050043" cy="79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76600"/>
              </p:ext>
            </p:extLst>
          </p:nvPr>
        </p:nvGraphicFramePr>
        <p:xfrm>
          <a:off x="1331640" y="2564904"/>
          <a:ext cx="30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46" name="Equation" r:id="rId5" imgW="164957" imgH="190335" progId="Equation.DSMT4">
                  <p:embed/>
                </p:oleObj>
              </mc:Choice>
              <mc:Fallback>
                <p:oleObj name="Equation" r:id="rId5" imgW="164957" imgH="19033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564904"/>
                        <a:ext cx="30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" y="1700864"/>
            <a:ext cx="966387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5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000" y="234000"/>
            <a:ext cx="8784976" cy="648072"/>
          </a:xfrm>
        </p:spPr>
        <p:txBody>
          <a:bodyPr/>
          <a:lstStyle/>
          <a:p>
            <a:r>
              <a:rPr lang="en-US" altLang="zh-TW" sz="3000" dirty="0"/>
              <a:t>4.13  </a:t>
            </a:r>
            <a:r>
              <a:rPr lang="zh-TW" altLang="zh-TW" sz="3000" dirty="0"/>
              <a:t>穩態半導體之速率方程式：雷射二極體方程式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718" y="1268760"/>
            <a:ext cx="6798564" cy="5040560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262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93432"/>
          </a:xfrm>
        </p:spPr>
        <p:txBody>
          <a:bodyPr/>
          <a:lstStyle/>
          <a:p>
            <a:r>
              <a:rPr lang="zh-TW" altLang="zh-TW" sz="2400" dirty="0">
                <a:solidFill>
                  <a:srgbClr val="000066"/>
                </a:solidFill>
              </a:rPr>
              <a:t>例題</a:t>
            </a:r>
            <a:r>
              <a:rPr lang="en-US" altLang="zh-TW" sz="2400" dirty="0">
                <a:solidFill>
                  <a:srgbClr val="000066"/>
                </a:solidFill>
              </a:rPr>
              <a:t>4.13.1 </a:t>
            </a:r>
            <a:r>
              <a:rPr lang="en-US" altLang="zh-TW" sz="2400" dirty="0" smtClean="0">
                <a:solidFill>
                  <a:srgbClr val="000066"/>
                </a:solidFill>
              </a:rPr>
              <a:t>  </a:t>
            </a:r>
            <a:r>
              <a:rPr lang="zh-TW" altLang="zh-TW" sz="2400" dirty="0" smtClean="0">
                <a:solidFill>
                  <a:srgbClr val="000066"/>
                </a:solidFill>
              </a:rPr>
              <a:t>法</a:t>
            </a:r>
            <a:r>
              <a:rPr lang="zh-TW" altLang="zh-TW" sz="2400" dirty="0">
                <a:solidFill>
                  <a:srgbClr val="000066"/>
                </a:solidFill>
              </a:rPr>
              <a:t>布里</a:t>
            </a:r>
            <a:r>
              <a:rPr lang="en-US" altLang="zh-TW" sz="2400" dirty="0">
                <a:solidFill>
                  <a:srgbClr val="000066"/>
                </a:solidFill>
              </a:rPr>
              <a:t> - </a:t>
            </a:r>
            <a:r>
              <a:rPr lang="zh-TW" altLang="zh-TW" sz="2400" dirty="0">
                <a:solidFill>
                  <a:srgbClr val="000066"/>
                </a:solidFill>
              </a:rPr>
              <a:t>珀羅異質結構雷射二極體的閾值電流和光輸出功率</a:t>
            </a:r>
            <a:endParaRPr lang="zh-TW" altLang="en-US" sz="24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en-US" altLang="zh-TW" sz="2000" dirty="0"/>
              <a:t>860 nm</a:t>
            </a:r>
            <a:r>
              <a:rPr lang="zh-TW" altLang="zh-TW" sz="2000" dirty="0"/>
              <a:t>發光的</a:t>
            </a:r>
            <a:r>
              <a:rPr lang="en-US" altLang="zh-TW" sz="2000" dirty="0" err="1"/>
              <a:t>GaAs</a:t>
            </a:r>
            <a:r>
              <a:rPr lang="en-US" altLang="zh-TW" sz="2000" dirty="0"/>
              <a:t> DH</a:t>
            </a:r>
            <a:r>
              <a:rPr lang="zh-TW" altLang="zh-TW" sz="2000" dirty="0"/>
              <a:t>雷射二極體，其主動層</a:t>
            </a:r>
            <a:r>
              <a:rPr lang="en-US" altLang="zh-TW" sz="2000" dirty="0"/>
              <a:t> ( </a:t>
            </a:r>
            <a:r>
              <a:rPr lang="zh-TW" altLang="zh-TW" sz="2000" dirty="0"/>
              <a:t>腔</a:t>
            </a:r>
            <a:r>
              <a:rPr lang="en-US" altLang="zh-TW" sz="2000" dirty="0"/>
              <a:t> ) </a:t>
            </a:r>
            <a:r>
              <a:rPr lang="zh-TW" altLang="zh-TW" sz="2000" dirty="0"/>
              <a:t>長度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250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主動層的厚度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</a:t>
            </a:r>
            <a:r>
              <a:rPr lang="zh-TW" altLang="zh-TW" sz="2000" dirty="0"/>
              <a:t>，寬度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折射率為</a:t>
            </a:r>
            <a:r>
              <a:rPr lang="en-US" altLang="zh-TW" sz="2000" dirty="0"/>
              <a:t>3.6</a:t>
            </a:r>
            <a:r>
              <a:rPr lang="zh-TW" altLang="zh-TW" sz="2000" dirty="0"/>
              <a:t>，而</a:t>
            </a:r>
            <a:r>
              <a:rPr lang="zh-TW" altLang="zh-TW" sz="2000" dirty="0" smtClean="0"/>
              <a:t>共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振</a:t>
            </a:r>
            <a:r>
              <a:rPr lang="zh-TW" altLang="zh-TW" sz="2000" dirty="0"/>
              <a:t>腔內部的衰減係數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</a:t>
            </a:r>
            <a:r>
              <a:rPr lang="zh-TW" altLang="zh-TW" sz="2000" dirty="0"/>
              <a:t>。所需的閾值增益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對應</a:t>
            </a:r>
            <a:r>
              <a:rPr lang="zh-TW" altLang="zh-TW" sz="2000" dirty="0"/>
              <a:t>於閾值載子</a:t>
            </a:r>
            <a:r>
              <a:rPr lang="zh-TW" altLang="zh-TW" sz="2000" dirty="0" smtClean="0"/>
              <a:t>濃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度</a:t>
            </a:r>
            <a:r>
              <a:rPr lang="en-US" altLang="zh-TW" sz="2000" dirty="0" smtClean="0"/>
              <a:t>                            </a:t>
            </a:r>
            <a:r>
              <a:rPr lang="zh-TW" altLang="zh-TW" sz="2000" dirty="0"/>
              <a:t>。</a:t>
            </a:r>
            <a:r>
              <a:rPr lang="zh-TW" altLang="zh-TW" sz="2000" dirty="0" smtClean="0"/>
              <a:t>使用</a:t>
            </a:r>
            <a:r>
              <a:rPr lang="en-US" altLang="zh-TW" sz="2000" dirty="0" smtClean="0"/>
              <a:t>                   </a:t>
            </a:r>
            <a:r>
              <a:rPr lang="zh-TW" altLang="zh-TW" sz="2000" dirty="0"/>
              <a:t>可以求出主動區的輻射生命期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( </a:t>
            </a:r>
            <a:r>
              <a:rPr lang="zh-TW" altLang="zh-TW" sz="2000" dirty="0" smtClean="0"/>
              <a:t>至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少</a:t>
            </a:r>
            <a:r>
              <a:rPr lang="zh-TW" altLang="zh-TW" sz="2000" dirty="0"/>
              <a:t>為近似值</a:t>
            </a:r>
            <a:r>
              <a:rPr lang="en-US" altLang="zh-TW" sz="2000" dirty="0"/>
              <a:t> )</a:t>
            </a:r>
            <a:r>
              <a:rPr lang="zh-TW" altLang="zh-TW" sz="2000" dirty="0"/>
              <a:t>，</a:t>
            </a:r>
            <a:r>
              <a:rPr lang="zh-TW" altLang="zh-TW" sz="2000" dirty="0" smtClean="0"/>
              <a:t>其中</a:t>
            </a:r>
            <a:r>
              <a:rPr lang="en-US" altLang="zh-TW" sz="2000" dirty="0" smtClean="0"/>
              <a:t>    </a:t>
            </a:r>
            <a:r>
              <a:rPr lang="zh-TW" altLang="zh-TW" sz="2000" dirty="0"/>
              <a:t>是直接復合係數，假設雷射二極體為強注入的情況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[ </a:t>
            </a:r>
            <a:r>
              <a:rPr lang="zh-TW" altLang="zh-TW" sz="2000" dirty="0"/>
              <a:t>見第</a:t>
            </a:r>
            <a:r>
              <a:rPr lang="en-US" altLang="zh-TW" sz="2000" dirty="0"/>
              <a:t>3</a:t>
            </a:r>
            <a:r>
              <a:rPr lang="zh-TW" altLang="zh-TW" sz="2000" dirty="0"/>
              <a:t>章的式</a:t>
            </a:r>
            <a:r>
              <a:rPr lang="en-US" altLang="zh-TW" sz="2000" dirty="0"/>
              <a:t> (3.8.7) ]</a:t>
            </a:r>
            <a:r>
              <a:rPr lang="zh-TW" altLang="zh-TW" sz="2000" dirty="0"/>
              <a:t>。對於</a:t>
            </a:r>
            <a:r>
              <a:rPr lang="en-US" altLang="zh-TW" sz="2000" dirty="0" err="1"/>
              <a:t>GaAs</a:t>
            </a:r>
            <a:r>
              <a:rPr lang="zh-TW" altLang="zh-TW" sz="2000" dirty="0"/>
              <a:t>，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閾值電流密度和</a:t>
            </a:r>
            <a:r>
              <a:rPr lang="zh-TW" altLang="zh-TW" sz="2000" dirty="0" smtClean="0"/>
              <a:t>閾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值</a:t>
            </a:r>
            <a:r>
              <a:rPr lang="zh-TW" altLang="zh-TW" sz="2000" dirty="0"/>
              <a:t>電流為何？求出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輸出光功率，和外部斜率</a:t>
            </a:r>
            <a:r>
              <a:rPr lang="zh-TW" altLang="zh-TW" sz="2000" dirty="0" smtClean="0"/>
              <a:t>效率</a:t>
            </a:r>
            <a:r>
              <a:rPr lang="en-US" altLang="zh-TW" sz="2000" dirty="0" smtClean="0"/>
              <a:t>        </a:t>
            </a:r>
            <a:r>
              <a:rPr lang="zh-TW" altLang="zh-TW" sz="2000" dirty="0"/>
              <a:t>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會</a:t>
            </a:r>
            <a:r>
              <a:rPr lang="zh-TW" altLang="zh-TW" sz="2000" dirty="0"/>
              <a:t>如何影響計算？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共振腔每一端的反射率是相同的</a:t>
            </a:r>
            <a:r>
              <a:rPr lang="en-US" altLang="zh-TW" sz="2000" dirty="0"/>
              <a:t> ( </a:t>
            </a:r>
            <a:r>
              <a:rPr lang="zh-TW" altLang="zh-TW" sz="2000" dirty="0"/>
              <a:t>假設共振腔的兩端沒有其他的</a:t>
            </a:r>
            <a:r>
              <a:rPr lang="zh-TW" altLang="zh-TW" sz="2000" dirty="0" smtClean="0"/>
              <a:t>薄膜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塗層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)</a:t>
            </a:r>
            <a:r>
              <a:rPr lang="zh-TW" altLang="zh-TW" sz="2000" dirty="0"/>
              <a:t>，因此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        </a:t>
            </a:r>
            <a:r>
              <a:rPr lang="zh-TW" altLang="zh-TW" sz="2000" dirty="0"/>
              <a:t>。假設式</a:t>
            </a:r>
            <a:r>
              <a:rPr lang="en-US" altLang="zh-TW" sz="2000" dirty="0"/>
              <a:t> (4.13.9) </a:t>
            </a:r>
            <a:r>
              <a:rPr lang="zh-TW" altLang="zh-TW" sz="2000" dirty="0"/>
              <a:t>中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則總</a:t>
            </a:r>
            <a:r>
              <a:rPr lang="zh-TW" altLang="zh-TW" sz="2000" dirty="0" smtClean="0"/>
              <a:t>衰減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係數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因此閾值增益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為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en-US" altLang="zh-TW" sz="2000" dirty="0"/>
              <a:t>	 </a:t>
            </a:r>
            <a:endParaRPr lang="zh-TW" altLang="zh-TW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36242"/>
              </p:ext>
            </p:extLst>
          </p:nvPr>
        </p:nvGraphicFramePr>
        <p:xfrm>
          <a:off x="7776000" y="1124744"/>
          <a:ext cx="378000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0" name="Equation" r:id="rId3" imgW="177492" imgH="177492" progId="Equation.DSMT4">
                  <p:embed/>
                </p:oleObj>
              </mc:Choice>
              <mc:Fallback>
                <p:oleObj name="Equation" r:id="rId3" imgW="177492" imgH="17749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6000" y="1124744"/>
                        <a:ext cx="378000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477553"/>
              </p:ext>
            </p:extLst>
          </p:nvPr>
        </p:nvGraphicFramePr>
        <p:xfrm>
          <a:off x="827584" y="1526400"/>
          <a:ext cx="43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1" name="Equation" r:id="rId5" imgW="228501" imgH="152334" progId="Equation.DSMT4">
                  <p:embed/>
                </p:oleObj>
              </mc:Choice>
              <mc:Fallback>
                <p:oleObj name="Equation" r:id="rId5" imgW="228501" imgH="15233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526400"/>
                        <a:ext cx="432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021469"/>
              </p:ext>
            </p:extLst>
          </p:nvPr>
        </p:nvGraphicFramePr>
        <p:xfrm>
          <a:off x="2941200" y="1484824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2" name="Equation" r:id="rId7" imgW="177492" imgH="177492" progId="Equation.DSMT4">
                  <p:embed/>
                </p:oleObj>
              </mc:Choice>
              <mc:Fallback>
                <p:oleObj name="Equation" r:id="rId7" imgW="177492" imgH="17749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200" y="1484824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348570"/>
              </p:ext>
            </p:extLst>
          </p:nvPr>
        </p:nvGraphicFramePr>
        <p:xfrm>
          <a:off x="3423773" y="1484784"/>
          <a:ext cx="100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3" name="Equation" r:id="rId9" imgW="507780" imgH="177723" progId="Equation.DSMT4">
                  <p:embed/>
                </p:oleObj>
              </mc:Choice>
              <mc:Fallback>
                <p:oleObj name="Equation" r:id="rId9" imgW="507780" imgH="177723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3773" y="1484784"/>
                        <a:ext cx="100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310829"/>
              </p:ext>
            </p:extLst>
          </p:nvPr>
        </p:nvGraphicFramePr>
        <p:xfrm>
          <a:off x="5126400" y="1484824"/>
          <a:ext cx="43578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4" name="Equation" r:id="rId11" imgW="215619" imgH="177569" progId="Equation.DSMT4">
                  <p:embed/>
                </p:oleObj>
              </mc:Choice>
              <mc:Fallback>
                <p:oleObj name="Equation" r:id="rId11" imgW="215619" imgH="17756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400" y="1484824"/>
                        <a:ext cx="43578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73632"/>
              </p:ext>
            </p:extLst>
          </p:nvPr>
        </p:nvGraphicFramePr>
        <p:xfrm>
          <a:off x="5652120" y="1484824"/>
          <a:ext cx="68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5" name="Equation" r:id="rId13" imgW="342603" imgH="177646" progId="Equation.DSMT4">
                  <p:embed/>
                </p:oleObj>
              </mc:Choice>
              <mc:Fallback>
                <p:oleObj name="Equation" r:id="rId13" imgW="342603" imgH="177646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484824"/>
                        <a:ext cx="68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248664"/>
              </p:ext>
            </p:extLst>
          </p:nvPr>
        </p:nvGraphicFramePr>
        <p:xfrm>
          <a:off x="2736000" y="18144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6" name="Equation" r:id="rId15" imgW="215713" imgH="190335" progId="Equation.DSMT4">
                  <p:embed/>
                </p:oleObj>
              </mc:Choice>
              <mc:Fallback>
                <p:oleObj name="Equation" r:id="rId15" imgW="215713" imgH="19033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000" y="18144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999157"/>
              </p:ext>
            </p:extLst>
          </p:nvPr>
        </p:nvGraphicFramePr>
        <p:xfrm>
          <a:off x="3330735" y="1772816"/>
          <a:ext cx="80921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7" name="Equation" r:id="rId17" imgW="444114" imgH="215713" progId="Equation.DSMT4">
                  <p:embed/>
                </p:oleObj>
              </mc:Choice>
              <mc:Fallback>
                <p:oleObj name="Equation" r:id="rId17" imgW="444114" imgH="2157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735" y="1772816"/>
                        <a:ext cx="80921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267460"/>
              </p:ext>
            </p:extLst>
          </p:nvPr>
        </p:nvGraphicFramePr>
        <p:xfrm>
          <a:off x="6156176" y="1844824"/>
          <a:ext cx="437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8" name="Equation" r:id="rId19" imgW="253890" imgH="190417" progId="Equation.DSMT4">
                  <p:embed/>
                </p:oleObj>
              </mc:Choice>
              <mc:Fallback>
                <p:oleObj name="Equation" r:id="rId19" imgW="253890" imgH="190417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844824"/>
                        <a:ext cx="437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992336"/>
              </p:ext>
            </p:extLst>
          </p:nvPr>
        </p:nvGraphicFramePr>
        <p:xfrm>
          <a:off x="684000" y="2149200"/>
          <a:ext cx="177617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9" name="Equation" r:id="rId21" imgW="977760" imgH="215640" progId="Equation.DSMT4">
                  <p:embed/>
                </p:oleObj>
              </mc:Choice>
              <mc:Fallback>
                <p:oleObj name="Equation" r:id="rId21" imgW="977760" imgH="2156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00" y="2149200"/>
                        <a:ext cx="177617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160335"/>
              </p:ext>
            </p:extLst>
          </p:nvPr>
        </p:nvGraphicFramePr>
        <p:xfrm>
          <a:off x="3203848" y="2169500"/>
          <a:ext cx="12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0" name="Equation" r:id="rId23" imgW="660113" imgH="190417" progId="Equation.DSMT4">
                  <p:embed/>
                </p:oleObj>
              </mc:Choice>
              <mc:Fallback>
                <p:oleObj name="Equation" r:id="rId23" imgW="660113" imgH="190417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169500"/>
                        <a:ext cx="12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961446"/>
              </p:ext>
            </p:extLst>
          </p:nvPr>
        </p:nvGraphicFramePr>
        <p:xfrm>
          <a:off x="7740352" y="220490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1" name="Equation" r:id="rId25" imgW="203112" imgH="190417" progId="Equation.DSMT4">
                  <p:embed/>
                </p:oleObj>
              </mc:Choice>
              <mc:Fallback>
                <p:oleObj name="Equation" r:id="rId25" imgW="203112" imgH="190417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220490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626138"/>
              </p:ext>
            </p:extLst>
          </p:nvPr>
        </p:nvGraphicFramePr>
        <p:xfrm>
          <a:off x="2555776" y="2564904"/>
          <a:ext cx="37894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2" name="Equation" r:id="rId27" imgW="190335" imgH="177646" progId="Equation.DSMT4">
                  <p:embed/>
                </p:oleObj>
              </mc:Choice>
              <mc:Fallback>
                <p:oleObj name="Equation" r:id="rId27" imgW="190335" imgH="177646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564904"/>
                        <a:ext cx="378948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935214"/>
              </p:ext>
            </p:extLst>
          </p:nvPr>
        </p:nvGraphicFramePr>
        <p:xfrm>
          <a:off x="4457931" y="2888984"/>
          <a:ext cx="184226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3" name="Equation" r:id="rId29" imgW="1015559" imgH="215806" progId="Equation.DSMT4">
                  <p:embed/>
                </p:oleObj>
              </mc:Choice>
              <mc:Fallback>
                <p:oleObj name="Equation" r:id="rId29" imgW="1015559" imgH="215806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931" y="2888984"/>
                        <a:ext cx="184226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970818"/>
              </p:ext>
            </p:extLst>
          </p:nvPr>
        </p:nvGraphicFramePr>
        <p:xfrm>
          <a:off x="2448000" y="3285024"/>
          <a:ext cx="108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4" name="Equation" r:id="rId31" imgW="571252" imgH="190417" progId="Equation.DSMT4">
                  <p:embed/>
                </p:oleObj>
              </mc:Choice>
              <mc:Fallback>
                <p:oleObj name="Equation" r:id="rId31" imgW="571252" imgH="190417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8000" y="3285024"/>
                        <a:ext cx="108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464114"/>
              </p:ext>
            </p:extLst>
          </p:nvPr>
        </p:nvGraphicFramePr>
        <p:xfrm>
          <a:off x="7056000" y="3285024"/>
          <a:ext cx="5314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5" name="Equation" r:id="rId33" imgW="291973" imgH="203112" progId="Equation.DSMT4">
                  <p:embed/>
                </p:oleObj>
              </mc:Choice>
              <mc:Fallback>
                <p:oleObj name="Equation" r:id="rId33" imgW="291973" imgH="203112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000" y="3285024"/>
                        <a:ext cx="53142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336030"/>
              </p:ext>
            </p:extLst>
          </p:nvPr>
        </p:nvGraphicFramePr>
        <p:xfrm>
          <a:off x="7794448" y="3303024"/>
          <a:ext cx="81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6" name="Equation" r:id="rId35" imgW="431425" imgH="177646" progId="Equation.DSMT4">
                  <p:embed/>
                </p:oleObj>
              </mc:Choice>
              <mc:Fallback>
                <p:oleObj name="Equation" r:id="rId35" imgW="431425" imgH="177646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448" y="3303024"/>
                        <a:ext cx="81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692186"/>
              </p:ext>
            </p:extLst>
          </p:nvPr>
        </p:nvGraphicFramePr>
        <p:xfrm>
          <a:off x="2088000" y="4725144"/>
          <a:ext cx="2448783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7" name="Equation" r:id="rId37" imgW="1422400" imgH="215900" progId="Equation.DSMT4">
                  <p:embed/>
                </p:oleObj>
              </mc:Choice>
              <mc:Fallback>
                <p:oleObj name="Equation" r:id="rId37" imgW="1422400" imgH="215900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8000" y="4725144"/>
                        <a:ext cx="2448783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物件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263640"/>
              </p:ext>
            </p:extLst>
          </p:nvPr>
        </p:nvGraphicFramePr>
        <p:xfrm>
          <a:off x="6678304" y="4797152"/>
          <a:ext cx="63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8" name="Equation" r:id="rId39" imgW="329914" imgH="177646" progId="Equation.DSMT4">
                  <p:embed/>
                </p:oleObj>
              </mc:Choice>
              <mc:Fallback>
                <p:oleObj name="Equation" r:id="rId39" imgW="329914" imgH="177646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304" y="4797152"/>
                        <a:ext cx="63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732003"/>
              </p:ext>
            </p:extLst>
          </p:nvPr>
        </p:nvGraphicFramePr>
        <p:xfrm>
          <a:off x="971600" y="5101200"/>
          <a:ext cx="28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9" name="Equation" r:id="rId41" imgW="152334" imgH="190417" progId="Equation.DSMT4">
                  <p:embed/>
                </p:oleObj>
              </mc:Choice>
              <mc:Fallback>
                <p:oleObj name="Equation" r:id="rId41" imgW="152334" imgH="190417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101200"/>
                        <a:ext cx="28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物件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198103"/>
              </p:ext>
            </p:extLst>
          </p:nvPr>
        </p:nvGraphicFramePr>
        <p:xfrm>
          <a:off x="2987824" y="5140800"/>
          <a:ext cx="48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0" name="Equation" r:id="rId43" imgW="253890" imgH="190417" progId="Equation.DSMT4">
                  <p:embed/>
                </p:oleObj>
              </mc:Choice>
              <mc:Fallback>
                <p:oleObj name="Equation" r:id="rId43" imgW="253890" imgH="190417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5140800"/>
                        <a:ext cx="48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物件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392368"/>
              </p:ext>
            </p:extLst>
          </p:nvPr>
        </p:nvGraphicFramePr>
        <p:xfrm>
          <a:off x="1691680" y="5517232"/>
          <a:ext cx="6005854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1" name="Equation" r:id="rId45" imgW="3619500" imgH="393700" progId="Equation.DSMT4">
                  <p:embed/>
                </p:oleObj>
              </mc:Choice>
              <mc:Fallback>
                <p:oleObj name="Equation" r:id="rId45" imgW="3619500" imgH="393700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517232"/>
                        <a:ext cx="6005854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71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93432"/>
          </a:xfrm>
        </p:spPr>
        <p:txBody>
          <a:bodyPr/>
          <a:lstStyle/>
          <a:p>
            <a:r>
              <a:rPr lang="zh-TW" altLang="zh-TW" sz="2400" dirty="0">
                <a:solidFill>
                  <a:srgbClr val="000066"/>
                </a:solidFill>
              </a:rPr>
              <a:t>例題</a:t>
            </a:r>
            <a:r>
              <a:rPr lang="en-US" altLang="zh-TW" sz="2400" dirty="0">
                <a:solidFill>
                  <a:srgbClr val="000066"/>
                </a:solidFill>
              </a:rPr>
              <a:t>4.13.1   </a:t>
            </a:r>
            <a:r>
              <a:rPr lang="zh-TW" altLang="zh-TW" sz="2400" dirty="0">
                <a:solidFill>
                  <a:srgbClr val="000066"/>
                </a:solidFill>
              </a:rPr>
              <a:t>法布里</a:t>
            </a:r>
            <a:r>
              <a:rPr lang="en-US" altLang="zh-TW" sz="2400" dirty="0">
                <a:solidFill>
                  <a:srgbClr val="000066"/>
                </a:solidFill>
              </a:rPr>
              <a:t> - </a:t>
            </a:r>
            <a:r>
              <a:rPr lang="zh-TW" altLang="zh-TW" sz="2400" dirty="0">
                <a:solidFill>
                  <a:srgbClr val="000066"/>
                </a:solidFill>
              </a:rPr>
              <a:t>珀羅異質結構雷射二極體的閾值電流和光輸出</a:t>
            </a:r>
            <a:r>
              <a:rPr lang="zh-TW" altLang="zh-TW" sz="2400" dirty="0" smtClean="0">
                <a:solidFill>
                  <a:srgbClr val="000066"/>
                </a:solidFill>
              </a:rPr>
              <a:t>功率</a:t>
            </a:r>
            <a:r>
              <a:rPr lang="en-US" altLang="zh-TW" sz="2400" dirty="0" smtClean="0">
                <a:solidFill>
                  <a:srgbClr val="000066"/>
                </a:solidFill>
              </a:rPr>
              <a:t> (</a:t>
            </a:r>
            <a:r>
              <a:rPr lang="zh-TW" altLang="en-US" sz="2400" dirty="0" smtClean="0">
                <a:solidFill>
                  <a:srgbClr val="000066"/>
                </a:solidFill>
              </a:rPr>
              <a:t>續</a:t>
            </a:r>
            <a:r>
              <a:rPr lang="en-US" altLang="zh-TW" sz="2400" dirty="0" smtClean="0">
                <a:solidFill>
                  <a:srgbClr val="000066"/>
                </a:solidFill>
              </a:rPr>
              <a:t>)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根據</a:t>
            </a:r>
            <a:r>
              <a:rPr lang="zh-TW" altLang="zh-TW" sz="2000" dirty="0"/>
              <a:t>圖</a:t>
            </a:r>
            <a:r>
              <a:rPr lang="en-US" altLang="zh-TW" sz="2000" dirty="0"/>
              <a:t>4.48(b)</a:t>
            </a:r>
            <a:r>
              <a:rPr lang="zh-TW" altLang="zh-TW" sz="2000" dirty="0"/>
              <a:t>，在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增益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/>
              <a:t>，此為閾值載子</a:t>
            </a:r>
            <a:r>
              <a:rPr lang="zh-TW" altLang="zh-TW" sz="2000" dirty="0" smtClean="0"/>
              <a:t>濃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度</a:t>
            </a:r>
            <a:r>
              <a:rPr lang="zh-TW" altLang="zh-TW" sz="2000" dirty="0"/>
              <a:t>，在理想光學限制下，可得正確的增益，且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因為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根據式</a:t>
            </a:r>
            <a:r>
              <a:rPr lang="en-US" altLang="zh-TW" sz="2000" dirty="0"/>
              <a:t> (4.13.4)</a:t>
            </a:r>
            <a:r>
              <a:rPr lang="zh-TW" altLang="zh-TW" sz="2000" dirty="0"/>
              <a:t>，閾值電流密度為</a:t>
            </a:r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endParaRPr lang="en-US" altLang="zh-TW" sz="2000" dirty="0" smtClean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閾值電流本身為</a:t>
            </a:r>
          </a:p>
          <a:p>
            <a:pPr>
              <a:lnSpc>
                <a:spcPts val="2400"/>
              </a:lnSpc>
            </a:pPr>
            <a:r>
              <a:rPr lang="pt-BR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光子腔生命期</a:t>
            </a:r>
            <a:r>
              <a:rPr lang="zh-TW" altLang="zh-TW" sz="2000" dirty="0" smtClean="0"/>
              <a:t>取決於</a:t>
            </a:r>
            <a:r>
              <a:rPr lang="en-US" altLang="zh-TW" sz="2000" dirty="0" smtClean="0"/>
              <a:t>     </a:t>
            </a:r>
            <a:r>
              <a:rPr lang="zh-TW" altLang="zh-TW" sz="2000" dirty="0"/>
              <a:t>，可</a:t>
            </a:r>
            <a:r>
              <a:rPr lang="zh-TW" altLang="zh-TW" sz="2000" dirty="0" smtClean="0"/>
              <a:t>得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82371"/>
              </p:ext>
            </p:extLst>
          </p:nvPr>
        </p:nvGraphicFramePr>
        <p:xfrm>
          <a:off x="2956616" y="1058400"/>
          <a:ext cx="93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06" name="Equation" r:id="rId3" imgW="494870" imgH="215713" progId="Equation.DSMT4">
                  <p:embed/>
                </p:oleObj>
              </mc:Choice>
              <mc:Fallback>
                <p:oleObj name="Equation" r:id="rId3" imgW="494870" imgH="2157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6616" y="1058400"/>
                        <a:ext cx="93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202093"/>
              </p:ext>
            </p:extLst>
          </p:nvPr>
        </p:nvGraphicFramePr>
        <p:xfrm>
          <a:off x="4860000" y="1062000"/>
          <a:ext cx="172173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07" name="Equation" r:id="rId5" imgW="952087" imgH="215806" progId="Equation.DSMT4">
                  <p:embed/>
                </p:oleObj>
              </mc:Choice>
              <mc:Fallback>
                <p:oleObj name="Equation" r:id="rId5" imgW="952087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00" y="1062000"/>
                        <a:ext cx="172173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926169"/>
              </p:ext>
            </p:extLst>
          </p:nvPr>
        </p:nvGraphicFramePr>
        <p:xfrm>
          <a:off x="5508000" y="1484784"/>
          <a:ext cx="63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08" name="Equation" r:id="rId7" imgW="329914" imgH="177646" progId="Equation.DSMT4">
                  <p:embed/>
                </p:oleObj>
              </mc:Choice>
              <mc:Fallback>
                <p:oleObj name="Equation" r:id="rId7" imgW="329914" imgH="17764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000" y="1484784"/>
                        <a:ext cx="63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811438"/>
              </p:ext>
            </p:extLst>
          </p:nvPr>
        </p:nvGraphicFramePr>
        <p:xfrm>
          <a:off x="1387672" y="1808864"/>
          <a:ext cx="649669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09" name="Equation" r:id="rId9" imgW="3593880" imgH="215640" progId="Equation.DSMT4">
                  <p:embed/>
                </p:oleObj>
              </mc:Choice>
              <mc:Fallback>
                <p:oleObj name="Equation" r:id="rId9" imgW="3593880" imgH="215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672" y="1808864"/>
                        <a:ext cx="649669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208044"/>
              </p:ext>
            </p:extLst>
          </p:nvPr>
        </p:nvGraphicFramePr>
        <p:xfrm>
          <a:off x="899592" y="2276872"/>
          <a:ext cx="1098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0" name="Equation" r:id="rId11" imgW="583693" imgH="177646" progId="Equation.DSMT4">
                  <p:embed/>
                </p:oleObj>
              </mc:Choice>
              <mc:Fallback>
                <p:oleObj name="Equation" r:id="rId11" imgW="583693" imgH="177646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276872"/>
                        <a:ext cx="1098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252701"/>
              </p:ext>
            </p:extLst>
          </p:nvPr>
        </p:nvGraphicFramePr>
        <p:xfrm>
          <a:off x="1763688" y="2637040"/>
          <a:ext cx="5900190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1" name="Equation" r:id="rId13" imgW="3073320" imgH="596880" progId="Equation.DSMT4">
                  <p:embed/>
                </p:oleObj>
              </mc:Choice>
              <mc:Fallback>
                <p:oleObj name="Equation" r:id="rId13" imgW="3073320" imgH="596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637040"/>
                        <a:ext cx="5900190" cy="115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852150"/>
              </p:ext>
            </p:extLst>
          </p:nvPr>
        </p:nvGraphicFramePr>
        <p:xfrm>
          <a:off x="683568" y="4113120"/>
          <a:ext cx="781095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2" name="Equation" r:id="rId15" imgW="4317840" imgH="215640" progId="Equation.DSMT4">
                  <p:embed/>
                </p:oleObj>
              </mc:Choice>
              <mc:Fallback>
                <p:oleObj name="Equation" r:id="rId15" imgW="431784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113120"/>
                        <a:ext cx="7810957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143383"/>
              </p:ext>
            </p:extLst>
          </p:nvPr>
        </p:nvGraphicFramePr>
        <p:xfrm>
          <a:off x="2717832" y="4525200"/>
          <a:ext cx="34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3" name="Equation" r:id="rId17" imgW="177646" imgH="190335" progId="Equation.DSMT4">
                  <p:embed/>
                </p:oleObj>
              </mc:Choice>
              <mc:Fallback>
                <p:oleObj name="Equation" r:id="rId17" imgW="177646" imgH="190335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32" y="4525200"/>
                        <a:ext cx="34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36116"/>
              </p:ext>
            </p:extLst>
          </p:nvPr>
        </p:nvGraphicFramePr>
        <p:xfrm>
          <a:off x="1650304" y="4887208"/>
          <a:ext cx="5658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4" name="Equation" r:id="rId19" imgW="3124200" imgH="228600" progId="Equation.DSMT4">
                  <p:embed/>
                </p:oleObj>
              </mc:Choice>
              <mc:Fallback>
                <p:oleObj name="Equation" r:id="rId19" imgW="312420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304" y="4887208"/>
                        <a:ext cx="5658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213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93432"/>
          </a:xfrm>
        </p:spPr>
        <p:txBody>
          <a:bodyPr/>
          <a:lstStyle/>
          <a:p>
            <a:r>
              <a:rPr lang="zh-TW" altLang="zh-TW" sz="2400" dirty="0">
                <a:solidFill>
                  <a:srgbClr val="000066"/>
                </a:solidFill>
              </a:rPr>
              <a:t>例題</a:t>
            </a:r>
            <a:r>
              <a:rPr lang="en-US" altLang="zh-TW" sz="2400" dirty="0">
                <a:solidFill>
                  <a:srgbClr val="000066"/>
                </a:solidFill>
              </a:rPr>
              <a:t>4.13.1   </a:t>
            </a:r>
            <a:r>
              <a:rPr lang="zh-TW" altLang="zh-TW" sz="2400" dirty="0">
                <a:solidFill>
                  <a:srgbClr val="000066"/>
                </a:solidFill>
              </a:rPr>
              <a:t>法布里</a:t>
            </a:r>
            <a:r>
              <a:rPr lang="en-US" altLang="zh-TW" sz="2400" dirty="0">
                <a:solidFill>
                  <a:srgbClr val="000066"/>
                </a:solidFill>
              </a:rPr>
              <a:t> - </a:t>
            </a:r>
            <a:r>
              <a:rPr lang="zh-TW" altLang="zh-TW" sz="2400" dirty="0">
                <a:solidFill>
                  <a:srgbClr val="000066"/>
                </a:solidFill>
              </a:rPr>
              <a:t>珀羅異質結構雷射二極體的閾值電流和光輸出功率</a:t>
            </a:r>
            <a:r>
              <a:rPr lang="en-US" altLang="zh-TW" sz="2400" dirty="0">
                <a:solidFill>
                  <a:srgbClr val="000066"/>
                </a:solidFill>
              </a:rPr>
              <a:t> (</a:t>
            </a:r>
            <a:r>
              <a:rPr lang="zh-TW" altLang="en-US" sz="2400" dirty="0">
                <a:solidFill>
                  <a:srgbClr val="000066"/>
                </a:solidFill>
              </a:rPr>
              <a:t>續</a:t>
            </a:r>
            <a:r>
              <a:rPr lang="en-US" altLang="zh-TW" sz="2400" dirty="0">
                <a:solidFill>
                  <a:srgbClr val="000066"/>
                </a:solidFill>
              </a:rPr>
              <a:t>)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zh-TW" sz="2000" dirty="0"/>
              <a:t>雷射二極體的輸出功率為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亦即</a:t>
            </a:r>
            <a:r>
              <a:rPr lang="en-US" altLang="zh-TW" sz="2000" dirty="0"/>
              <a:t>	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當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</a:t>
            </a:r>
            <a:r>
              <a:rPr lang="zh-TW" altLang="zh-TW" sz="2000" dirty="0" smtClean="0"/>
              <a:t>，</a:t>
            </a:r>
            <a:r>
              <a:rPr lang="en-US" altLang="zh-TW" sz="2000" dirty="0" smtClean="0"/>
              <a:t>                                                                     </a:t>
            </a:r>
            <a:r>
              <a:rPr lang="zh-TW" altLang="zh-TW" sz="2000" dirty="0" smtClean="0"/>
              <a:t>。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斜率效率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</a:t>
            </a:r>
            <a:r>
              <a:rPr lang="zh-TW" altLang="zh-TW" sz="2000" dirty="0"/>
              <a:t>以上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對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特性</a:t>
            </a:r>
            <a:r>
              <a:rPr lang="zh-TW" altLang="zh-TW" sz="2000" dirty="0"/>
              <a:t>的斜率，因此</a:t>
            </a:r>
          </a:p>
          <a:p>
            <a:endParaRPr lang="en-US" altLang="zh-TW" sz="2000" dirty="0"/>
          </a:p>
          <a:p>
            <a:pPr>
              <a:lnSpc>
                <a:spcPts val="24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現在，我們可以重複問題，例如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可得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所以</a:t>
            </a:r>
            <a:r>
              <a:rPr lang="en-US" altLang="zh-TW" sz="2000" dirty="0"/>
              <a:t>  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由圖</a:t>
            </a:r>
            <a:r>
              <a:rPr lang="en-US" altLang="zh-TW" sz="2000" dirty="0"/>
              <a:t>4.48(b) </a:t>
            </a:r>
            <a:r>
              <a:rPr lang="zh-TW" altLang="zh-TW" sz="2000" dirty="0"/>
              <a:t>可知，在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增益，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。</a:t>
            </a:r>
            <a:r>
              <a:rPr lang="zh-TW" altLang="zh-TW" sz="2000" dirty="0"/>
              <a:t>新的輻射生命</a:t>
            </a:r>
            <a:r>
              <a:rPr lang="zh-TW" altLang="zh-TW" sz="2000" dirty="0" smtClean="0"/>
              <a:t>期</a:t>
            </a:r>
            <a:r>
              <a:rPr lang="en-US" altLang="zh-TW" sz="2000" dirty="0" smtClean="0"/>
              <a:t>                                                                                    </a:t>
            </a:r>
            <a:r>
              <a:rPr lang="zh-TW" altLang="zh-TW" sz="2000" dirty="0"/>
              <a:t>。</a:t>
            </a:r>
          </a:p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相對</a:t>
            </a:r>
            <a:r>
              <a:rPr lang="zh-TW" altLang="zh-TW" sz="2000" dirty="0"/>
              <a:t>應的閾值電流密度為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且相對應的閾值電流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為</a:t>
            </a:r>
            <a:r>
              <a:rPr lang="en-US" altLang="zh-TW" sz="2000" dirty="0"/>
              <a:t>37.5 mA</a:t>
            </a:r>
            <a:r>
              <a:rPr lang="zh-TW" altLang="zh-TW" sz="2000" dirty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565683"/>
              </p:ext>
            </p:extLst>
          </p:nvPr>
        </p:nvGraphicFramePr>
        <p:xfrm>
          <a:off x="1269607" y="1440000"/>
          <a:ext cx="7046809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3" name="Equation" r:id="rId3" imgW="4381500" imgH="444500" progId="Equation.DSMT4">
                  <p:embed/>
                </p:oleObj>
              </mc:Choice>
              <mc:Fallback>
                <p:oleObj name="Equation" r:id="rId3" imgW="4381500" imgH="444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9607" y="1440000"/>
                        <a:ext cx="7046809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499731"/>
              </p:ext>
            </p:extLst>
          </p:nvPr>
        </p:nvGraphicFramePr>
        <p:xfrm>
          <a:off x="2440534" y="2204864"/>
          <a:ext cx="537182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4" name="Equation" r:id="rId5" imgW="2971800" imgH="215900" progId="Equation.DSMT4">
                  <p:embed/>
                </p:oleObj>
              </mc:Choice>
              <mc:Fallback>
                <p:oleObj name="Equation" r:id="rId5" imgW="2971800" imgH="215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0534" y="2204864"/>
                        <a:ext cx="537182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876290"/>
              </p:ext>
            </p:extLst>
          </p:nvPr>
        </p:nvGraphicFramePr>
        <p:xfrm>
          <a:off x="629776" y="2620800"/>
          <a:ext cx="192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5" name="Equation" r:id="rId7" imgW="1016000" imgH="190500" progId="Equation.DSMT4">
                  <p:embed/>
                </p:oleObj>
              </mc:Choice>
              <mc:Fallback>
                <p:oleObj name="Equation" r:id="rId7" imgW="10160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76" y="2620800"/>
                        <a:ext cx="192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315585"/>
              </p:ext>
            </p:extLst>
          </p:nvPr>
        </p:nvGraphicFramePr>
        <p:xfrm>
          <a:off x="2646000" y="2592000"/>
          <a:ext cx="4470261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6" name="Equation" r:id="rId9" imgW="2590800" imgH="215900" progId="Equation.DSMT4">
                  <p:embed/>
                </p:oleObj>
              </mc:Choice>
              <mc:Fallback>
                <p:oleObj name="Equation" r:id="rId9" imgW="2590800" imgH="215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000" y="2592000"/>
                        <a:ext cx="4470261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070166"/>
              </p:ext>
            </p:extLst>
          </p:nvPr>
        </p:nvGraphicFramePr>
        <p:xfrm>
          <a:off x="2195784" y="29700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7" name="Equation" r:id="rId11" imgW="228600" imgH="190500" progId="Equation.DSMT4">
                  <p:embed/>
                </p:oleObj>
              </mc:Choice>
              <mc:Fallback>
                <p:oleObj name="Equation" r:id="rId11" imgW="2286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84" y="29700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231908"/>
              </p:ext>
            </p:extLst>
          </p:nvPr>
        </p:nvGraphicFramePr>
        <p:xfrm>
          <a:off x="3077880" y="2970000"/>
          <a:ext cx="41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8" name="Equation" r:id="rId13" imgW="215713" imgH="190335" progId="Equation.DSMT4">
                  <p:embed/>
                </p:oleObj>
              </mc:Choice>
              <mc:Fallback>
                <p:oleObj name="Equation" r:id="rId13" imgW="215713" imgH="19033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80" y="2970000"/>
                        <a:ext cx="414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663703"/>
              </p:ext>
            </p:extLst>
          </p:nvPr>
        </p:nvGraphicFramePr>
        <p:xfrm>
          <a:off x="3635896" y="2996952"/>
          <a:ext cx="32210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9" name="Equation" r:id="rId15" imgW="164814" imgH="177492" progId="Equation.DSMT4">
                  <p:embed/>
                </p:oleObj>
              </mc:Choice>
              <mc:Fallback>
                <p:oleObj name="Equation" r:id="rId15" imgW="164814" imgH="17749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996952"/>
                        <a:ext cx="322105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017199"/>
              </p:ext>
            </p:extLst>
          </p:nvPr>
        </p:nvGraphicFramePr>
        <p:xfrm>
          <a:off x="2555776" y="3357072"/>
          <a:ext cx="3921702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0" name="Equation" r:id="rId17" imgW="2438400" imgH="444500" progId="Equation.DSMT4">
                  <p:embed/>
                </p:oleObj>
              </mc:Choice>
              <mc:Fallback>
                <p:oleObj name="Equation" r:id="rId17" imgW="2438400" imgH="4445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357072"/>
                        <a:ext cx="3921702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090358"/>
              </p:ext>
            </p:extLst>
          </p:nvPr>
        </p:nvGraphicFramePr>
        <p:xfrm>
          <a:off x="4499992" y="4149080"/>
          <a:ext cx="810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1" name="Equation" r:id="rId19" imgW="431425" imgH="177646" progId="Equation.DSMT4">
                  <p:embed/>
                </p:oleObj>
              </mc:Choice>
              <mc:Fallback>
                <p:oleObj name="Equation" r:id="rId19" imgW="431425" imgH="177646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4149080"/>
                        <a:ext cx="810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163802"/>
              </p:ext>
            </p:extLst>
          </p:nvPr>
        </p:nvGraphicFramePr>
        <p:xfrm>
          <a:off x="6012160" y="4149080"/>
          <a:ext cx="100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2" name="Equation" r:id="rId21" imgW="533169" imgH="190417" progId="Equation.DSMT4">
                  <p:embed/>
                </p:oleObj>
              </mc:Choice>
              <mc:Fallback>
                <p:oleObj name="Equation" r:id="rId21" imgW="533169" imgH="190417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4149080"/>
                        <a:ext cx="100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352286"/>
              </p:ext>
            </p:extLst>
          </p:nvPr>
        </p:nvGraphicFramePr>
        <p:xfrm>
          <a:off x="7740472" y="4149080"/>
          <a:ext cx="1026000" cy="34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3" name="Equation" r:id="rId23" imgW="571252" imgH="190417" progId="Equation.DSMT4">
                  <p:embed/>
                </p:oleObj>
              </mc:Choice>
              <mc:Fallback>
                <p:oleObj name="Equation" r:id="rId23" imgW="571252" imgH="190417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472" y="4149080"/>
                        <a:ext cx="1026000" cy="34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305382"/>
              </p:ext>
            </p:extLst>
          </p:nvPr>
        </p:nvGraphicFramePr>
        <p:xfrm>
          <a:off x="466195" y="4437112"/>
          <a:ext cx="194556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4" name="Equation" r:id="rId25" imgW="1079032" imgH="215806" progId="Equation.DSMT4">
                  <p:embed/>
                </p:oleObj>
              </mc:Choice>
              <mc:Fallback>
                <p:oleObj name="Equation" r:id="rId25" imgW="1079032" imgH="215806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195" y="4437112"/>
                        <a:ext cx="194556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606180"/>
              </p:ext>
            </p:extLst>
          </p:nvPr>
        </p:nvGraphicFramePr>
        <p:xfrm>
          <a:off x="4932040" y="4446000"/>
          <a:ext cx="10260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5" name="Equation" r:id="rId27" imgW="545626" imgH="215713" progId="Equation.DSMT4">
                  <p:embed/>
                </p:oleObj>
              </mc:Choice>
              <mc:Fallback>
                <p:oleObj name="Equation" r:id="rId27" imgW="545626" imgH="215713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446000"/>
                        <a:ext cx="1026000" cy="41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物件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346164"/>
              </p:ext>
            </p:extLst>
          </p:nvPr>
        </p:nvGraphicFramePr>
        <p:xfrm>
          <a:off x="6943776" y="4464000"/>
          <a:ext cx="1876696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6" name="Equation" r:id="rId29" imgW="1040948" imgH="215806" progId="Equation.DSMT4">
                  <p:embed/>
                </p:oleObj>
              </mc:Choice>
              <mc:Fallback>
                <p:oleObj name="Equation" r:id="rId29" imgW="1040948" imgH="215806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3776" y="4464000"/>
                        <a:ext cx="1876696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物件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108638"/>
              </p:ext>
            </p:extLst>
          </p:nvPr>
        </p:nvGraphicFramePr>
        <p:xfrm>
          <a:off x="2483768" y="4809600"/>
          <a:ext cx="5341304" cy="3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7" name="Equation" r:id="rId31" imgW="3098800" imgH="215900" progId="Equation.DSMT4">
                  <p:embed/>
                </p:oleObj>
              </mc:Choice>
              <mc:Fallback>
                <p:oleObj name="Equation" r:id="rId31" imgW="3098800" imgH="2159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809600"/>
                        <a:ext cx="5341304" cy="3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物件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443115"/>
              </p:ext>
            </p:extLst>
          </p:nvPr>
        </p:nvGraphicFramePr>
        <p:xfrm>
          <a:off x="539552" y="5553280"/>
          <a:ext cx="812660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8" name="Equation" r:id="rId33" imgW="4495800" imgH="215900" progId="Equation.DSMT4">
                  <p:embed/>
                </p:oleObj>
              </mc:Choice>
              <mc:Fallback>
                <p:oleObj name="Equation" r:id="rId33" imgW="4495800" imgH="2159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553280"/>
                        <a:ext cx="812660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物件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869918"/>
              </p:ext>
            </p:extLst>
          </p:nvPr>
        </p:nvGraphicFramePr>
        <p:xfrm>
          <a:off x="2736000" y="6004800"/>
          <a:ext cx="43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9" name="Equation" r:id="rId35" imgW="228600" imgH="190500" progId="Equation.DSMT4">
                  <p:embed/>
                </p:oleObj>
              </mc:Choice>
              <mc:Fallback>
                <p:oleObj name="Equation" r:id="rId35" imgW="228600" imgH="1905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000" y="6004800"/>
                        <a:ext cx="43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56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93432"/>
          </a:xfrm>
        </p:spPr>
        <p:txBody>
          <a:bodyPr/>
          <a:lstStyle/>
          <a:p>
            <a:r>
              <a:rPr lang="zh-TW" altLang="zh-TW" sz="2400" dirty="0">
                <a:solidFill>
                  <a:srgbClr val="000066"/>
                </a:solidFill>
              </a:rPr>
              <a:t>例題</a:t>
            </a:r>
            <a:r>
              <a:rPr lang="en-US" altLang="zh-TW" sz="2400" dirty="0">
                <a:solidFill>
                  <a:srgbClr val="000066"/>
                </a:solidFill>
              </a:rPr>
              <a:t>4.13.1   </a:t>
            </a:r>
            <a:r>
              <a:rPr lang="zh-TW" altLang="zh-TW" sz="2400" dirty="0">
                <a:solidFill>
                  <a:srgbClr val="000066"/>
                </a:solidFill>
              </a:rPr>
              <a:t>法布里</a:t>
            </a:r>
            <a:r>
              <a:rPr lang="en-US" altLang="zh-TW" sz="2400" dirty="0">
                <a:solidFill>
                  <a:srgbClr val="000066"/>
                </a:solidFill>
              </a:rPr>
              <a:t> - </a:t>
            </a:r>
            <a:r>
              <a:rPr lang="zh-TW" altLang="zh-TW" sz="2400" dirty="0">
                <a:solidFill>
                  <a:srgbClr val="000066"/>
                </a:solidFill>
              </a:rPr>
              <a:t>珀羅異質結構雷射二極體的閾值電流和光輸出功率</a:t>
            </a:r>
            <a:r>
              <a:rPr lang="en-US" altLang="zh-TW" sz="2400" dirty="0">
                <a:solidFill>
                  <a:srgbClr val="000066"/>
                </a:solidFill>
              </a:rPr>
              <a:t> (</a:t>
            </a:r>
            <a:r>
              <a:rPr lang="zh-TW" altLang="en-US" sz="2400" dirty="0">
                <a:solidFill>
                  <a:srgbClr val="000066"/>
                </a:solidFill>
              </a:rPr>
              <a:t>續</a:t>
            </a:r>
            <a:r>
              <a:rPr lang="en-US" altLang="zh-TW" sz="2400" dirty="0">
                <a:solidFill>
                  <a:srgbClr val="000066"/>
                </a:solidFill>
              </a:rPr>
              <a:t>)</a:t>
            </a:r>
            <a:endParaRPr lang="zh-TW" altLang="en-US" sz="2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本</a:t>
            </a:r>
            <a:r>
              <a:rPr lang="zh-TW" altLang="zh-TW" sz="2000" dirty="0"/>
              <a:t>例題有幾個重要事項。首先，根據圖</a:t>
            </a:r>
            <a:r>
              <a:rPr lang="en-US" altLang="zh-TW" sz="2000" dirty="0"/>
              <a:t>4.48(b) </a:t>
            </a:r>
            <a:r>
              <a:rPr lang="zh-TW" altLang="zh-TW" sz="2000" dirty="0"/>
              <a:t>並使用所需</a:t>
            </a:r>
            <a:r>
              <a:rPr lang="zh-TW" altLang="zh-TW" sz="2000" dirty="0" smtClean="0"/>
              <a:t>的</a:t>
            </a:r>
            <a:r>
              <a:rPr lang="en-US" altLang="zh-TW" sz="2000" dirty="0" smtClean="0"/>
              <a:t>      </a:t>
            </a:r>
            <a:r>
              <a:rPr lang="zh-TW" altLang="zh-TW" sz="2000" dirty="0" smtClean="0"/>
              <a:t>值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由</a:t>
            </a:r>
            <a:r>
              <a:rPr lang="zh-TW" altLang="zh-TW" sz="2000" dirty="0"/>
              <a:t>圖上可得到閾值濃度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第二，在最好的情況下，粗略</a:t>
            </a:r>
            <a:r>
              <a:rPr lang="zh-TW" altLang="zh-TW" sz="2000" dirty="0" smtClean="0"/>
              <a:t>計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算</a:t>
            </a:r>
            <a:r>
              <a:rPr lang="zh-TW" altLang="zh-TW" sz="2000" dirty="0"/>
              <a:t>代表值，因為我們還需要知道模態如何傳播到沒有增益但有吸收的包</a:t>
            </a:r>
            <a:r>
              <a:rPr lang="zh-TW" altLang="zh-TW" sz="2000" dirty="0" smtClean="0"/>
              <a:t>覆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層</a:t>
            </a:r>
            <a:r>
              <a:rPr lang="zh-TW" altLang="zh-TW" sz="2000" dirty="0"/>
              <a:t>中，此外，電流損失到非輻射復合過程的比例。我們可以增加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以說明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包</a:t>
            </a:r>
            <a:r>
              <a:rPr lang="zh-TW" altLang="zh-TW" sz="2000" dirty="0"/>
              <a:t>覆層中的吸收，這將導致較高的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、</a:t>
            </a:r>
            <a:r>
              <a:rPr lang="zh-TW" altLang="zh-TW" sz="2000" dirty="0"/>
              <a:t>較大的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以及更大的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如果</a:t>
            </a:r>
            <a:r>
              <a:rPr lang="en-US" altLang="zh-TW" sz="2000" dirty="0"/>
              <a:t> 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en-US" altLang="zh-TW" sz="2000" dirty="0" smtClean="0"/>
              <a:t>      </a:t>
            </a:r>
            <a:r>
              <a:rPr lang="zh-TW" altLang="zh-TW" sz="2000" dirty="0" smtClean="0"/>
              <a:t>是非</a:t>
            </a:r>
            <a:r>
              <a:rPr lang="zh-TW" altLang="zh-TW" sz="2000" dirty="0"/>
              <a:t>輻射的生命期，有效復合時間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使得</a:t>
            </a:r>
            <a:r>
              <a:rPr lang="en-US" altLang="zh-TW" sz="2000" dirty="0" smtClean="0"/>
              <a:t>                       </a:t>
            </a:r>
            <a:r>
              <a:rPr lang="zh-TW" altLang="zh-TW" sz="2000" dirty="0" smtClean="0"/>
              <a:t>可以更換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，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這</a:t>
            </a:r>
            <a:r>
              <a:rPr lang="zh-TW" altLang="zh-TW" sz="2000" dirty="0"/>
              <a:t>意味著閾值電流將再次變大。我們還需要減少光輸出功率，因為一些</a:t>
            </a:r>
            <a:r>
              <a:rPr lang="zh-TW" altLang="zh-TW" sz="2000" dirty="0" smtClean="0"/>
              <a:t>注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入</a:t>
            </a:r>
            <a:r>
              <a:rPr lang="zh-TW" altLang="zh-TW" sz="2000" dirty="0"/>
              <a:t>的電子正用於無輻射躍遷。第三是與商用</a:t>
            </a:r>
            <a:r>
              <a:rPr lang="en-US" altLang="zh-TW" sz="2000" dirty="0"/>
              <a:t>LDS</a:t>
            </a:r>
            <a:r>
              <a:rPr lang="zh-TW" altLang="zh-TW" sz="2000" dirty="0"/>
              <a:t>相比，斜率效率低。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取決於</a:t>
            </a:r>
            <a:r>
              <a:rPr lang="zh-TW" altLang="zh-TW" sz="2000" dirty="0"/>
              <a:t>光子腔生命期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而共振腔的兩端部使用更好的反射器則可以</a:t>
            </a:r>
            <a:r>
              <a:rPr lang="zh-TW" altLang="zh-TW" sz="2000" dirty="0" smtClean="0"/>
              <a:t>大大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地</a:t>
            </a:r>
            <a:r>
              <a:rPr lang="zh-TW" altLang="zh-TW" sz="2000" dirty="0"/>
              <a:t>改善，例如，使用晶體劈裂面上的薄鍍膜可以</a:t>
            </a:r>
            <a:r>
              <a:rPr lang="zh-TW" altLang="zh-TW" sz="2000" dirty="0" smtClean="0"/>
              <a:t>增加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897686"/>
              </p:ext>
            </p:extLst>
          </p:nvPr>
        </p:nvGraphicFramePr>
        <p:xfrm>
          <a:off x="7596336" y="1124784"/>
          <a:ext cx="437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0" name="Equation" r:id="rId3" imgW="253890" imgH="190417" progId="Equation.DSMT4">
                  <p:embed/>
                </p:oleObj>
              </mc:Choice>
              <mc:Fallback>
                <p:oleObj name="Equation" r:id="rId3" imgW="253890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1124784"/>
                        <a:ext cx="437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217961"/>
              </p:ext>
            </p:extLst>
          </p:nvPr>
        </p:nvGraphicFramePr>
        <p:xfrm>
          <a:off x="2987824" y="1412776"/>
          <a:ext cx="177339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1" name="Equation" r:id="rId5" imgW="977476" imgH="215806" progId="Equation.DSMT4">
                  <p:embed/>
                </p:oleObj>
              </mc:Choice>
              <mc:Fallback>
                <p:oleObj name="Equation" r:id="rId5" imgW="977476" imgH="215806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412776"/>
                        <a:ext cx="177339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334779"/>
              </p:ext>
            </p:extLst>
          </p:nvPr>
        </p:nvGraphicFramePr>
        <p:xfrm>
          <a:off x="7583776" y="2214000"/>
          <a:ext cx="372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2" name="Equation" r:id="rId7" imgW="215713" imgH="190335" progId="Equation.DSMT4">
                  <p:embed/>
                </p:oleObj>
              </mc:Choice>
              <mc:Fallback>
                <p:oleObj name="Equation" r:id="rId7" imgW="215713" imgH="19033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3776" y="2214000"/>
                        <a:ext cx="372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643236"/>
              </p:ext>
            </p:extLst>
          </p:nvPr>
        </p:nvGraphicFramePr>
        <p:xfrm>
          <a:off x="4230000" y="2564904"/>
          <a:ext cx="3726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3" name="Equation" r:id="rId9" imgW="215713" imgH="190335" progId="Equation.DSMT4">
                  <p:embed/>
                </p:oleObj>
              </mc:Choice>
              <mc:Fallback>
                <p:oleObj name="Equation" r:id="rId9" imgW="215713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000" y="2564904"/>
                        <a:ext cx="3726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56115"/>
              </p:ext>
            </p:extLst>
          </p:nvPr>
        </p:nvGraphicFramePr>
        <p:xfrm>
          <a:off x="5580112" y="2564904"/>
          <a:ext cx="378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4" name="Equation" r:id="rId11" imgW="203112" imgH="190417" progId="Equation.DSMT4">
                  <p:embed/>
                </p:oleObj>
              </mc:Choice>
              <mc:Fallback>
                <p:oleObj name="Equation" r:id="rId11" imgW="20311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2564904"/>
                        <a:ext cx="378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373395"/>
              </p:ext>
            </p:extLst>
          </p:nvPr>
        </p:nvGraphicFramePr>
        <p:xfrm>
          <a:off x="7380312" y="2564904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5" name="Equation" r:id="rId13" imgW="190417" imgH="190417" progId="Equation.DSMT4">
                  <p:embed/>
                </p:oleObj>
              </mc:Choice>
              <mc:Fallback>
                <p:oleObj name="Equation" r:id="rId13" imgW="190417" imgH="19041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2564904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575398"/>
              </p:ext>
            </p:extLst>
          </p:nvPr>
        </p:nvGraphicFramePr>
        <p:xfrm>
          <a:off x="395536" y="2916000"/>
          <a:ext cx="45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6" name="Equation" r:id="rId15" imgW="241195" imgH="190417" progId="Equation.DSMT4">
                  <p:embed/>
                </p:oleObj>
              </mc:Choice>
              <mc:Fallback>
                <p:oleObj name="Equation" r:id="rId15" imgW="241195" imgH="190417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916000"/>
                        <a:ext cx="45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8632565"/>
              </p:ext>
            </p:extLst>
          </p:nvPr>
        </p:nvGraphicFramePr>
        <p:xfrm>
          <a:off x="4621548" y="2988000"/>
          <a:ext cx="34425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7" name="Equation" r:id="rId17" imgW="164957" imgH="152268" progId="Equation.DSMT4">
                  <p:embed/>
                </p:oleObj>
              </mc:Choice>
              <mc:Fallback>
                <p:oleObj name="Equation" r:id="rId17" imgW="164957" imgH="152268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548" y="2988000"/>
                        <a:ext cx="34425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404126"/>
              </p:ext>
            </p:extLst>
          </p:nvPr>
        </p:nvGraphicFramePr>
        <p:xfrm>
          <a:off x="5436096" y="2888984"/>
          <a:ext cx="144626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8" name="Equation" r:id="rId19" imgW="799753" imgH="215806" progId="Equation.DSMT4">
                  <p:embed/>
                </p:oleObj>
              </mc:Choice>
              <mc:Fallback>
                <p:oleObj name="Equation" r:id="rId19" imgW="799753" imgH="21580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888984"/>
                        <a:ext cx="1446261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930488"/>
              </p:ext>
            </p:extLst>
          </p:nvPr>
        </p:nvGraphicFramePr>
        <p:xfrm>
          <a:off x="7938408" y="2924944"/>
          <a:ext cx="306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9" name="Equation" r:id="rId21" imgW="164957" imgH="190335" progId="Equation.DSMT4">
                  <p:embed/>
                </p:oleObj>
              </mc:Choice>
              <mc:Fallback>
                <p:oleObj name="Equation" r:id="rId21" imgW="164957" imgH="190335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408" y="2924944"/>
                        <a:ext cx="306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121267"/>
              </p:ext>
            </p:extLst>
          </p:nvPr>
        </p:nvGraphicFramePr>
        <p:xfrm>
          <a:off x="8055877" y="3645064"/>
          <a:ext cx="54857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90" name="Equation" r:id="rId23" imgW="304536" imgH="203024" progId="Equation.DSMT4">
                  <p:embed/>
                </p:oleObj>
              </mc:Choice>
              <mc:Fallback>
                <p:oleObj name="Equation" r:id="rId23" imgW="304536" imgH="203024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5877" y="3645064"/>
                        <a:ext cx="54857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331514"/>
              </p:ext>
            </p:extLst>
          </p:nvPr>
        </p:nvGraphicFramePr>
        <p:xfrm>
          <a:off x="2699792" y="4021200"/>
          <a:ext cx="39428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91" name="Equation" r:id="rId25" imgW="215713" imgH="203024" progId="Equation.DSMT4">
                  <p:embed/>
                </p:oleObj>
              </mc:Choice>
              <mc:Fallback>
                <p:oleObj name="Equation" r:id="rId25" imgW="215713" imgH="203024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021200"/>
                        <a:ext cx="39428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物件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83338"/>
              </p:ext>
            </p:extLst>
          </p:nvPr>
        </p:nvGraphicFramePr>
        <p:xfrm>
          <a:off x="6282000" y="4410000"/>
          <a:ext cx="2754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92" name="Equation" r:id="rId27" imgW="164957" imgH="190335" progId="Equation.DSMT4">
                  <p:embed/>
                </p:oleObj>
              </mc:Choice>
              <mc:Fallback>
                <p:oleObj name="Equation" r:id="rId27" imgW="164957" imgH="190335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2000" y="4410000"/>
                        <a:ext cx="2754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59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4.14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單</a:t>
            </a:r>
            <a:r>
              <a:rPr lang="zh-TW" altLang="zh-TW" dirty="0"/>
              <a:t>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A. </a:t>
            </a:r>
            <a:r>
              <a:rPr lang="zh-TW" altLang="zh-TW" sz="2800" dirty="0" smtClean="0"/>
              <a:t>分布</a:t>
            </a:r>
            <a:r>
              <a:rPr lang="zh-TW" altLang="zh-TW" sz="2800" dirty="0"/>
              <a:t>式布拉格反射器雷射</a:t>
            </a:r>
            <a:r>
              <a:rPr lang="zh-TW" altLang="zh-TW" sz="2800" dirty="0" smtClean="0"/>
              <a:t>二極體</a:t>
            </a:r>
            <a:endParaRPr lang="en-US" altLang="zh-TW" sz="2800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ja-JP" altLang="zh-TW" dirty="0" smtClean="0"/>
              <a:t>布拉格</a:t>
            </a:r>
            <a:r>
              <a:rPr lang="ja-JP" altLang="zh-TW" dirty="0"/>
              <a:t>波長</a:t>
            </a:r>
            <a:r>
              <a:rPr lang="en-US" altLang="zh-TW" dirty="0"/>
              <a:t> (Bragg wavelength) 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en-US" dirty="0" smtClean="0"/>
              <a:t>　　　　　　　　　　　　　　　　　　　　　　        </a:t>
            </a:r>
            <a:r>
              <a:rPr lang="en-US" altLang="zh-TW" dirty="0" smtClean="0"/>
              <a:t>(</a:t>
            </a:r>
            <a:r>
              <a:rPr lang="en-US" altLang="zh-TW" dirty="0"/>
              <a:t>4.14.1</a:t>
            </a:r>
            <a:r>
              <a:rPr lang="en-US" altLang="zh-TW" dirty="0" smtClean="0"/>
              <a:t>)</a:t>
            </a:r>
          </a:p>
          <a:p>
            <a:pPr>
              <a:lnSpc>
                <a:spcPts val="800"/>
              </a:lnSpc>
            </a:pPr>
            <a:endParaRPr lang="en-US" altLang="zh-TW" dirty="0" smtClean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為</a:t>
            </a:r>
            <a:r>
              <a:rPr lang="zh-TW" altLang="zh-TW" dirty="0"/>
              <a:t>波浪狀介質的有效折射率</a:t>
            </a:r>
            <a:r>
              <a:rPr lang="en-US" altLang="zh-TW" dirty="0"/>
              <a:t> ( </a:t>
            </a:r>
            <a:r>
              <a:rPr lang="zh-TW" altLang="zh-TW" dirty="0"/>
              <a:t>解釋如下</a:t>
            </a:r>
            <a:r>
              <a:rPr lang="en-US" altLang="zh-TW" dirty="0"/>
              <a:t> )</a:t>
            </a:r>
            <a:r>
              <a:rPr lang="zh-TW" altLang="zh-TW" dirty="0"/>
              <a:t>，且</a:t>
            </a:r>
            <a:r>
              <a:rPr lang="en-US" altLang="zh-TW" dirty="0"/>
              <a:t> </a:t>
            </a:r>
            <a:r>
              <a:rPr lang="en-US" altLang="zh-TW" dirty="0" smtClean="0"/>
              <a:t>       </a:t>
            </a:r>
            <a:r>
              <a:rPr lang="zh-TW" altLang="zh-TW" dirty="0" smtClean="0"/>
              <a:t>、</a:t>
            </a:r>
            <a:r>
              <a:rPr lang="en-US" altLang="zh-TW" dirty="0"/>
              <a:t>2</a:t>
            </a:r>
          </a:p>
          <a:p>
            <a:r>
              <a:rPr lang="zh-TW" altLang="zh-TW" dirty="0" smtClean="0"/>
              <a:t>、</a:t>
            </a:r>
            <a:r>
              <a:rPr lang="zh-TW" altLang="zh-TW" baseline="30000" dirty="0" smtClean="0"/>
              <a:t>…</a:t>
            </a:r>
            <a:r>
              <a:rPr lang="ja-JP" altLang="zh-TW" dirty="0"/>
              <a:t>為一整數，</a:t>
            </a:r>
            <a:r>
              <a:rPr lang="zh-TW" altLang="zh-TW" dirty="0"/>
              <a:t>稱為</a:t>
            </a:r>
            <a:r>
              <a:rPr lang="ja-JP" altLang="zh-TW" dirty="0"/>
              <a:t>繞射級</a:t>
            </a:r>
            <a:r>
              <a:rPr lang="en-US" altLang="zh-TW" dirty="0"/>
              <a:t> (diffraction order)</a:t>
            </a:r>
            <a:r>
              <a:rPr lang="ja-JP" altLang="zh-TW" dirty="0"/>
              <a:t>。</a:t>
            </a:r>
            <a:endParaRPr lang="zh-TW" altLang="en-US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770169" cy="288032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381868"/>
              </p:ext>
            </p:extLst>
          </p:nvPr>
        </p:nvGraphicFramePr>
        <p:xfrm>
          <a:off x="5202000" y="4572000"/>
          <a:ext cx="360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1" name="Equation" r:id="rId4" imgW="203024" imgH="203024" progId="Equation.DSMT4">
                  <p:embed/>
                </p:oleObj>
              </mc:Choice>
              <mc:Fallback>
                <p:oleObj name="Equation" r:id="rId4" imgW="203024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000" y="4572000"/>
                        <a:ext cx="360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664091"/>
              </p:ext>
            </p:extLst>
          </p:nvPr>
        </p:nvGraphicFramePr>
        <p:xfrm>
          <a:off x="3876056" y="4941168"/>
          <a:ext cx="120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2" name="Equation" r:id="rId6" imgW="622030" imgH="368140" progId="Equation.DSMT4">
                  <p:embed/>
                </p:oleObj>
              </mc:Choice>
              <mc:Fallback>
                <p:oleObj name="Equation" r:id="rId6" imgW="622030" imgH="3681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056" y="4941168"/>
                        <a:ext cx="120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863168"/>
              </p:ext>
            </p:extLst>
          </p:nvPr>
        </p:nvGraphicFramePr>
        <p:xfrm>
          <a:off x="990000" y="5850000"/>
          <a:ext cx="321882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3" name="Equation" r:id="rId8" imgW="177492" imgH="164814" progId="Equation.DSMT4">
                  <p:embed/>
                </p:oleObj>
              </mc:Choice>
              <mc:Fallback>
                <p:oleObj name="Equation" r:id="rId8" imgW="177492" imgH="16481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00" y="5850000"/>
                        <a:ext cx="321882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201010"/>
              </p:ext>
            </p:extLst>
          </p:nvPr>
        </p:nvGraphicFramePr>
        <p:xfrm>
          <a:off x="7164288" y="5733256"/>
          <a:ext cx="693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4" name="Equation" r:id="rId10" imgW="330057" imgH="190417" progId="Equation.DSMT4">
                  <p:embed/>
                </p:oleObj>
              </mc:Choice>
              <mc:Fallback>
                <p:oleObj name="Equation" r:id="rId10" imgW="330057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5733256"/>
                        <a:ext cx="693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23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側</a:t>
            </a:r>
            <a:r>
              <a:rPr lang="zh-TW" altLang="zh-TW" dirty="0"/>
              <a:t>模抑制比</a:t>
            </a:r>
            <a:r>
              <a:rPr lang="en-US" altLang="zh-TW" dirty="0"/>
              <a:t> (side mode suppression ratio, SMSR)</a:t>
            </a:r>
            <a:r>
              <a:rPr lang="zh-TW" altLang="zh-TW" dirty="0"/>
              <a:t>，</a:t>
            </a:r>
            <a:r>
              <a:rPr lang="en-US" altLang="zh-TW" dirty="0" smtClean="0"/>
              <a:t>SMSR</a:t>
            </a:r>
          </a:p>
          <a:p>
            <a:r>
              <a:rPr lang="zh-TW" altLang="zh-TW" dirty="0" smtClean="0"/>
              <a:t>用來</a:t>
            </a:r>
            <a:r>
              <a:rPr lang="zh-TW" altLang="zh-TW" dirty="0"/>
              <a:t>量化單模峰值強度與抑制模態峰值強度的比值，抑制</a:t>
            </a:r>
            <a:r>
              <a:rPr lang="zh-TW" altLang="zh-TW" dirty="0" smtClean="0"/>
              <a:t>模態</a:t>
            </a:r>
            <a:endParaRPr lang="en-US" altLang="zh-TW" dirty="0" smtClean="0"/>
          </a:p>
          <a:p>
            <a:r>
              <a:rPr lang="zh-TW" altLang="zh-TW" dirty="0" smtClean="0"/>
              <a:t>是</a:t>
            </a:r>
            <a:r>
              <a:rPr lang="en-US" altLang="zh-TW" dirty="0" smtClean="0"/>
              <a:t>     </a:t>
            </a:r>
            <a:r>
              <a:rPr lang="zh-TW" altLang="zh-TW" dirty="0"/>
              <a:t>以外波長的可能發射</a:t>
            </a:r>
            <a:r>
              <a:rPr lang="zh-TW" altLang="zh-TW" dirty="0" smtClean="0"/>
              <a:t>模態</a:t>
            </a:r>
            <a:r>
              <a:rPr lang="zh-TW" altLang="zh-TW" dirty="0"/>
              <a:t>。</a:t>
            </a:r>
            <a:r>
              <a:rPr lang="en-US" altLang="zh-TW" dirty="0"/>
              <a:t>SMSR</a:t>
            </a:r>
            <a:r>
              <a:rPr lang="zh-TW" altLang="zh-TW" dirty="0"/>
              <a:t>通常以</a:t>
            </a:r>
            <a:r>
              <a:rPr lang="en-US" altLang="zh-TW" dirty="0"/>
              <a:t>dB</a:t>
            </a:r>
            <a:r>
              <a:rPr lang="zh-TW" altLang="zh-TW" dirty="0"/>
              <a:t>為單位，</a:t>
            </a:r>
            <a:r>
              <a:rPr lang="zh-TW" altLang="zh-TW" dirty="0" smtClean="0"/>
              <a:t>一般</a:t>
            </a:r>
            <a:endParaRPr lang="en-US" altLang="zh-TW" dirty="0" smtClean="0"/>
          </a:p>
          <a:p>
            <a:r>
              <a:rPr lang="zh-TW" altLang="zh-TW" dirty="0" smtClean="0"/>
              <a:t>報導</a:t>
            </a:r>
            <a:r>
              <a:rPr lang="zh-TW" altLang="zh-TW" dirty="0"/>
              <a:t>的值通常為</a:t>
            </a:r>
            <a:r>
              <a:rPr lang="en-US" altLang="zh-TW" dirty="0"/>
              <a:t>45 dB</a:t>
            </a:r>
            <a:r>
              <a:rPr lang="zh-TW" altLang="zh-TW" dirty="0"/>
              <a:t>，亦即，抑制比為</a:t>
            </a:r>
            <a:r>
              <a:rPr lang="en-US" altLang="zh-TW" dirty="0"/>
              <a:t> </a:t>
            </a:r>
            <a:r>
              <a:rPr lang="en-US" altLang="zh-TW" dirty="0" smtClean="0"/>
              <a:t>         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383343"/>
              </p:ext>
            </p:extLst>
          </p:nvPr>
        </p:nvGraphicFramePr>
        <p:xfrm>
          <a:off x="683568" y="1952880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7" name="Equation" r:id="rId3" imgW="241195" imgH="203112" progId="Equation.DSMT4">
                  <p:embed/>
                </p:oleObj>
              </mc:Choice>
              <mc:Fallback>
                <p:oleObj name="Equation" r:id="rId3" imgW="241195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52880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461736"/>
              </p:ext>
            </p:extLst>
          </p:nvPr>
        </p:nvGraphicFramePr>
        <p:xfrm>
          <a:off x="5724128" y="2348928"/>
          <a:ext cx="825000" cy="45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8" name="Equation" r:id="rId5" imgW="419100" imgH="228600" progId="Equation.DSMT4">
                  <p:embed/>
                </p:oleObj>
              </mc:Choice>
              <mc:Fallback>
                <p:oleObj name="Equation" r:id="rId5" imgW="4191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348928"/>
                        <a:ext cx="825000" cy="45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77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63" y="1196752"/>
            <a:ext cx="6669597" cy="511256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4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B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分布</a:t>
            </a:r>
            <a:r>
              <a:rPr lang="zh-TW" altLang="zh-TW" sz="2800" dirty="0"/>
              <a:t>式回饋雷射</a:t>
            </a:r>
            <a:r>
              <a:rPr lang="zh-TW" altLang="zh-TW" sz="2800" dirty="0" smtClean="0"/>
              <a:t>二極體</a:t>
            </a:r>
            <a:endParaRPr lang="en-US" altLang="zh-TW" sz="2800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分布</a:t>
            </a:r>
            <a:r>
              <a:rPr lang="zh-TW" altLang="zh-TW" dirty="0"/>
              <a:t>式回饋雷射</a:t>
            </a:r>
            <a:r>
              <a:rPr lang="en-US" altLang="zh-TW" dirty="0"/>
              <a:t> (distributed feedback, DFB</a:t>
            </a:r>
            <a:r>
              <a:rPr lang="en-US" altLang="zh-TW" dirty="0" smtClean="0"/>
              <a:t>)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pPr>
              <a:lnSpc>
                <a:spcPts val="4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4.14.2)</a:t>
            </a:r>
            <a:endParaRPr lang="en-US" altLang="zh-TW" dirty="0" smtClean="0"/>
          </a:p>
          <a:p>
            <a:pPr>
              <a:lnSpc>
                <a:spcPts val="800"/>
              </a:lnSpc>
            </a:pPr>
            <a:endParaRPr lang="en-US" altLang="zh-TW" dirty="0"/>
          </a:p>
          <a:p>
            <a:r>
              <a:rPr lang="zh-TW" altLang="zh-TW" dirty="0"/>
              <a:t>其中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為</a:t>
            </a:r>
            <a:r>
              <a:rPr lang="zh-TW" altLang="zh-TW" dirty="0"/>
              <a:t>模數，</a:t>
            </a:r>
            <a:r>
              <a:rPr lang="en-US" altLang="zh-TW" dirty="0"/>
              <a:t>0</a:t>
            </a:r>
            <a:r>
              <a:rPr lang="zh-TW" altLang="zh-TW" dirty="0"/>
              <a:t>、</a:t>
            </a:r>
            <a:r>
              <a:rPr lang="en-US" altLang="zh-TW" dirty="0"/>
              <a:t>1</a:t>
            </a:r>
            <a:r>
              <a:rPr lang="zh-TW" altLang="zh-TW" dirty="0"/>
              <a:t>、</a:t>
            </a:r>
            <a:r>
              <a:rPr lang="en-US" altLang="zh-TW" dirty="0"/>
              <a:t>2</a:t>
            </a:r>
            <a:r>
              <a:rPr lang="zh-TW" altLang="zh-TW" dirty="0"/>
              <a:t>、…，</a:t>
            </a:r>
            <a:r>
              <a:rPr lang="zh-TW" altLang="zh-TW" dirty="0" smtClean="0"/>
              <a:t>而</a:t>
            </a:r>
            <a:r>
              <a:rPr lang="en-US" altLang="zh-TW" dirty="0" smtClean="0"/>
              <a:t>    </a:t>
            </a:r>
            <a:r>
              <a:rPr lang="zh-TW" altLang="zh-TW" dirty="0"/>
              <a:t>為繞射光柵之有效長度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即</a:t>
            </a:r>
            <a:r>
              <a:rPr lang="zh-TW" altLang="zh-TW" dirty="0"/>
              <a:t>波浪狀結構</a:t>
            </a:r>
            <a:r>
              <a:rPr lang="zh-TW" altLang="zh-TW" dirty="0" smtClean="0"/>
              <a:t>長度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62" y="1988840"/>
            <a:ext cx="7369662" cy="273630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085174"/>
              </p:ext>
            </p:extLst>
          </p:nvPr>
        </p:nvGraphicFramePr>
        <p:xfrm>
          <a:off x="3203848" y="4797152"/>
          <a:ext cx="2433951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8" name="Equation" r:id="rId4" imgW="1256755" imgH="393529" progId="Equation.DSMT4">
                  <p:embed/>
                </p:oleObj>
              </mc:Choice>
              <mc:Fallback>
                <p:oleObj name="Equation" r:id="rId4" imgW="1256755" imgH="39352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797152"/>
                        <a:ext cx="2433951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394661"/>
              </p:ext>
            </p:extLst>
          </p:nvPr>
        </p:nvGraphicFramePr>
        <p:xfrm>
          <a:off x="1008000" y="5796000"/>
          <a:ext cx="378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9" name="Equation" r:id="rId6" imgW="203024" imgH="152268" progId="Equation.DSMT4">
                  <p:embed/>
                </p:oleObj>
              </mc:Choice>
              <mc:Fallback>
                <p:oleObj name="Equation" r:id="rId6" imgW="203024" imgH="152268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00" y="5796000"/>
                        <a:ext cx="378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945106"/>
              </p:ext>
            </p:extLst>
          </p:nvPr>
        </p:nvGraphicFramePr>
        <p:xfrm>
          <a:off x="4806064" y="5697296"/>
          <a:ext cx="376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70" name="Equation" r:id="rId8" imgW="177646" imgH="190335" progId="Equation.DSMT4">
                  <p:embed/>
                </p:oleObj>
              </mc:Choice>
              <mc:Fallback>
                <p:oleObj name="Equation" r:id="rId8" imgW="177646" imgH="19033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064" y="5697296"/>
                        <a:ext cx="3762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232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當</a:t>
            </a:r>
            <a:r>
              <a:rPr lang="zh-TW" altLang="zh-TW" dirty="0"/>
              <a:t>光通訊中</a:t>
            </a:r>
            <a:r>
              <a:rPr lang="en-US" altLang="zh-TW" dirty="0"/>
              <a:t>DFB LD</a:t>
            </a:r>
            <a:r>
              <a:rPr lang="zh-TW" altLang="zh-TW" dirty="0"/>
              <a:t>由其電流調變時，輸出光脈衝的</a:t>
            </a:r>
            <a:r>
              <a:rPr lang="zh-TW" altLang="zh-TW" dirty="0" smtClean="0"/>
              <a:t>光電</a:t>
            </a:r>
            <a:endParaRPr lang="en-US" altLang="zh-TW" dirty="0" smtClean="0"/>
          </a:p>
          <a:p>
            <a:r>
              <a:rPr lang="zh-TW" altLang="zh-TW" dirty="0" smtClean="0"/>
              <a:t>場</a:t>
            </a:r>
            <a:r>
              <a:rPr lang="zh-TW" altLang="zh-TW" dirty="0"/>
              <a:t>頻率在整個光脈衝持續時間的工作頻率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應</a:t>
            </a:r>
            <a:r>
              <a:rPr lang="zh-TW" altLang="zh-TW" dirty="0"/>
              <a:t>保持不變。</a:t>
            </a:r>
            <a:r>
              <a:rPr lang="zh-TW" altLang="zh-TW" dirty="0" smtClean="0"/>
              <a:t>然而</a:t>
            </a:r>
            <a:endParaRPr lang="en-US" altLang="zh-TW" dirty="0" smtClean="0"/>
          </a:p>
          <a:p>
            <a:r>
              <a:rPr lang="zh-TW" altLang="zh-TW" dirty="0" smtClean="0"/>
              <a:t>，</a:t>
            </a:r>
            <a:r>
              <a:rPr lang="zh-TW" altLang="zh-TW" dirty="0"/>
              <a:t>實際上光脈衝具有所謂的頻率連續調頻</a:t>
            </a:r>
            <a:r>
              <a:rPr lang="en-US" altLang="zh-TW" dirty="0"/>
              <a:t> (frequency chirp)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亦即</a:t>
            </a:r>
            <a:r>
              <a:rPr lang="zh-TW" altLang="zh-TW" dirty="0"/>
              <a:t>光脈衝持續期間光電場頻率隨時間的變化。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602514"/>
              </p:ext>
            </p:extLst>
          </p:nvPr>
        </p:nvGraphicFramePr>
        <p:xfrm>
          <a:off x="5868144" y="1520832"/>
          <a:ext cx="47142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8" name="Equation" r:id="rId3" imgW="241195" imgH="203112" progId="Equation.DSMT4">
                  <p:embed/>
                </p:oleObj>
              </mc:Choice>
              <mc:Fallback>
                <p:oleObj name="Equation" r:id="rId3" imgW="241195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1520832"/>
                        <a:ext cx="471429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88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C</a:t>
            </a:r>
            <a:r>
              <a:rPr lang="en-US" altLang="zh-TW" sz="2800" dirty="0" smtClean="0"/>
              <a:t>. </a:t>
            </a:r>
            <a:r>
              <a:rPr lang="zh-TW" altLang="zh-TW" sz="2800" dirty="0" smtClean="0"/>
              <a:t>外</a:t>
            </a:r>
            <a:r>
              <a:rPr lang="zh-TW" altLang="zh-TW" sz="2800" dirty="0"/>
              <a:t>共振腔</a:t>
            </a:r>
            <a:r>
              <a:rPr lang="en-US" altLang="zh-TW" sz="2800" dirty="0" smtClean="0"/>
              <a:t>LD</a:t>
            </a:r>
          </a:p>
          <a:p>
            <a:r>
              <a:rPr lang="zh-TW" altLang="en-US" dirty="0"/>
              <a:t>　</a:t>
            </a:r>
            <a:r>
              <a:rPr lang="zh-TW" altLang="en-US" dirty="0" smtClean="0"/>
              <a:t>　</a:t>
            </a:r>
            <a:r>
              <a:rPr lang="zh-TW" altLang="zh-TW" dirty="0"/>
              <a:t>外共振腔二極體雷射</a:t>
            </a:r>
            <a:r>
              <a:rPr lang="en-US" altLang="zh-TW" dirty="0"/>
              <a:t> (external cavity diode lasers, ECDL)</a:t>
            </a:r>
            <a:endParaRPr lang="zh-TW" altLang="en-US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6896"/>
            <a:ext cx="5852660" cy="3500437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89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4.14  </a:t>
            </a:r>
            <a:r>
              <a:rPr lang="zh-TW" altLang="zh-TW" dirty="0"/>
              <a:t>單頻半導體雷射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372" y="1556792"/>
            <a:ext cx="3315804" cy="4176464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96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2800" dirty="0">
                <a:solidFill>
                  <a:srgbClr val="000066"/>
                </a:solidFill>
              </a:rPr>
              <a:t>例題</a:t>
            </a:r>
            <a:r>
              <a:rPr lang="en-US" altLang="zh-TW" sz="2800" dirty="0">
                <a:solidFill>
                  <a:srgbClr val="000066"/>
                </a:solidFill>
              </a:rPr>
              <a:t>4.14.1  </a:t>
            </a:r>
            <a:r>
              <a:rPr lang="en-US" altLang="zh-TW" sz="2800" dirty="0" smtClean="0">
                <a:solidFill>
                  <a:srgbClr val="000066"/>
                </a:solidFill>
              </a:rPr>
              <a:t> DFB</a:t>
            </a:r>
            <a:r>
              <a:rPr lang="zh-TW" altLang="zh-TW" sz="2800" dirty="0">
                <a:solidFill>
                  <a:srgbClr val="000066"/>
                </a:solidFill>
              </a:rPr>
              <a:t>雷射波長</a:t>
            </a:r>
            <a:endParaRPr lang="zh-TW" altLang="en-US" sz="2800" dirty="0">
              <a:solidFill>
                <a:srgbClr val="000066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37851"/>
            <a:ext cx="8496944" cy="5415485"/>
          </a:xfrm>
          <a:solidFill>
            <a:srgbClr val="FFFFCC"/>
          </a:solidFill>
        </p:spPr>
        <p:txBody>
          <a:bodyPr/>
          <a:lstStyle/>
          <a:p>
            <a:pPr>
              <a:lnSpc>
                <a:spcPts val="2400"/>
              </a:lnSpc>
            </a:pPr>
            <a:r>
              <a:rPr lang="zh-TW" altLang="en-US" sz="2000" dirty="0" smtClean="0"/>
              <a:t>　　</a:t>
            </a:r>
            <a:r>
              <a:rPr lang="zh-TW" altLang="zh-TW" sz="2000" dirty="0" smtClean="0"/>
              <a:t>考慮</a:t>
            </a:r>
            <a:r>
              <a:rPr lang="en-US" altLang="zh-TW" sz="2000" dirty="0"/>
              <a:t>DFB</a:t>
            </a:r>
            <a:r>
              <a:rPr lang="zh-TW" altLang="zh-TW" sz="2000" dirty="0"/>
              <a:t>雷射的波浪狀週期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為</a:t>
            </a:r>
            <a:r>
              <a:rPr lang="en-US" altLang="zh-TW" sz="2000" dirty="0" smtClean="0"/>
              <a:t>              </a:t>
            </a:r>
            <a:r>
              <a:rPr lang="zh-TW" altLang="zh-TW" sz="2000" dirty="0" smtClean="0"/>
              <a:t>，</a:t>
            </a:r>
            <a:r>
              <a:rPr lang="zh-TW" altLang="zh-TW" sz="2000" dirty="0"/>
              <a:t>且光柵長度為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</a:t>
            </a:r>
            <a:r>
              <a:rPr lang="zh-TW" altLang="zh-TW" sz="2000" dirty="0" smtClean="0"/>
              <a:t>。若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介質</a:t>
            </a:r>
            <a:r>
              <a:rPr lang="zh-TW" altLang="zh-TW" sz="2000" dirty="0"/>
              <a:t>的有效折射率為</a:t>
            </a:r>
            <a:r>
              <a:rPr lang="en-US" altLang="zh-TW" sz="2000" dirty="0"/>
              <a:t>3.5</a:t>
            </a:r>
            <a:r>
              <a:rPr lang="zh-TW" altLang="zh-TW" sz="2000" dirty="0"/>
              <a:t>，且假設為一級光柵，計算布拉格波長、模態</a:t>
            </a:r>
            <a:r>
              <a:rPr lang="zh-TW" altLang="zh-TW" sz="2000" dirty="0" smtClean="0"/>
              <a:t>波長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以及</a:t>
            </a:r>
            <a:r>
              <a:rPr lang="zh-TW" altLang="zh-TW" sz="2000" dirty="0"/>
              <a:t>它們的間距。</a:t>
            </a:r>
          </a:p>
          <a:p>
            <a:pPr>
              <a:lnSpc>
                <a:spcPts val="2400"/>
              </a:lnSpc>
            </a:pPr>
            <a:r>
              <a:rPr lang="zh-TW" altLang="zh-TW" sz="2000" dirty="0">
                <a:solidFill>
                  <a:srgbClr val="000066"/>
                </a:solidFill>
              </a:rPr>
              <a:t>解：</a:t>
            </a:r>
          </a:p>
          <a:p>
            <a:pPr>
              <a:lnSpc>
                <a:spcPts val="2400"/>
              </a:lnSpc>
            </a:pPr>
            <a:r>
              <a:rPr lang="zh-TW" altLang="zh-TW" sz="2000" dirty="0"/>
              <a:t>　　根據式</a:t>
            </a:r>
            <a:r>
              <a:rPr lang="en-US" altLang="zh-TW" sz="2000" dirty="0"/>
              <a:t> (4.14.1)</a:t>
            </a:r>
            <a:r>
              <a:rPr lang="zh-TW" altLang="zh-TW" sz="2000" dirty="0"/>
              <a:t>，布拉格波長為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000"/>
              </a:lnSpc>
            </a:pP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且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</a:t>
            </a:r>
            <a:r>
              <a:rPr lang="zh-TW" altLang="zh-TW" sz="2000" dirty="0" smtClean="0"/>
              <a:t>附近</a:t>
            </a:r>
            <a:r>
              <a:rPr lang="zh-TW" altLang="zh-TW" sz="2000" dirty="0"/>
              <a:t>的對稱模態波長為</a:t>
            </a:r>
          </a:p>
          <a:p>
            <a:pPr>
              <a:lnSpc>
                <a:spcPts val="2400"/>
              </a:lnSpc>
            </a:pPr>
            <a:endParaRPr lang="en-US" altLang="zh-TW" sz="2000" dirty="0"/>
          </a:p>
          <a:p>
            <a:pPr>
              <a:lnSpc>
                <a:spcPts val="2000"/>
              </a:lnSpc>
            </a:pPr>
            <a:r>
              <a:rPr lang="en-US" altLang="zh-TW" sz="2000" dirty="0" smtClean="0"/>
              <a:t> </a:t>
            </a:r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所以</a:t>
            </a:r>
            <a:r>
              <a:rPr lang="en-US" altLang="zh-TW" sz="2000" dirty="0" smtClean="0"/>
              <a:t>          </a:t>
            </a:r>
            <a:r>
              <a:rPr lang="zh-TW" altLang="zh-TW" sz="2000" dirty="0" smtClean="0"/>
              <a:t>的</a:t>
            </a:r>
            <a:r>
              <a:rPr lang="zh-TW" altLang="zh-TW" sz="2000" dirty="0"/>
              <a:t>模態波長為</a:t>
            </a:r>
          </a:p>
          <a:p>
            <a:endParaRPr lang="zh-TW" altLang="zh-TW" sz="2000" dirty="0"/>
          </a:p>
          <a:p>
            <a:pPr>
              <a:lnSpc>
                <a:spcPts val="2400"/>
              </a:lnSpc>
            </a:pPr>
            <a:r>
              <a:rPr lang="zh-TW" altLang="zh-TW" sz="2000" dirty="0"/>
              <a:t>　　兩者間距為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             </a:t>
            </a:r>
            <a:r>
              <a:rPr lang="zh-TW" altLang="zh-TW" sz="2000" dirty="0" smtClean="0"/>
              <a:t>或</a:t>
            </a:r>
            <a:r>
              <a:rPr lang="en-US" altLang="zh-TW" sz="2000" dirty="0"/>
              <a:t>1.7 nm</a:t>
            </a:r>
            <a:r>
              <a:rPr lang="zh-TW" altLang="zh-TW" sz="2000" dirty="0"/>
              <a:t>。由於設計不對稱性，只有一個模態</a:t>
            </a:r>
            <a:r>
              <a:rPr lang="zh-TW" altLang="zh-TW" sz="2000" dirty="0" smtClean="0"/>
              <a:t>將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出現</a:t>
            </a:r>
            <a:r>
              <a:rPr lang="zh-TW" altLang="zh-TW" sz="2000" dirty="0"/>
              <a:t>在輸出中，對於大多數的實用目的，模態波長可以視為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zh-TW" altLang="zh-TW" sz="2000" dirty="0" smtClean="0"/>
              <a:t>。</a:t>
            </a:r>
            <a:r>
              <a:rPr lang="zh-TW" altLang="zh-TW" sz="2000" dirty="0"/>
              <a:t>注意：</a:t>
            </a:r>
            <a:r>
              <a:rPr lang="zh-TW" altLang="zh-TW" sz="2000" dirty="0" smtClean="0"/>
              <a:t>保</a:t>
            </a:r>
            <a:endParaRPr lang="en-US" altLang="zh-TW" sz="2000" dirty="0" smtClean="0"/>
          </a:p>
          <a:p>
            <a:pPr>
              <a:lnSpc>
                <a:spcPts val="2400"/>
              </a:lnSpc>
            </a:pPr>
            <a:r>
              <a:rPr lang="zh-TW" altLang="zh-TW" sz="2000" dirty="0" smtClean="0"/>
              <a:t>持</a:t>
            </a:r>
            <a:r>
              <a:rPr lang="zh-TW" altLang="zh-TW" sz="2000" dirty="0"/>
              <a:t>波長計算到小數點後五位，因為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非常</a:t>
            </a:r>
            <a:r>
              <a:rPr lang="zh-TW" altLang="zh-TW" sz="2000" dirty="0"/>
              <a:t>接近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    </a:t>
            </a:r>
            <a:r>
              <a:rPr lang="zh-TW" altLang="zh-TW" sz="2000" dirty="0" smtClean="0"/>
              <a:t>。</a:t>
            </a:r>
            <a:endParaRPr lang="zh-TW" altLang="en-US" sz="20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34811"/>
              </p:ext>
            </p:extLst>
          </p:nvPr>
        </p:nvGraphicFramePr>
        <p:xfrm>
          <a:off x="3960000" y="1124744"/>
          <a:ext cx="37894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57" name="Equation" r:id="rId3" imgW="190335" imgH="177646" progId="Equation.DSMT4">
                  <p:embed/>
                </p:oleObj>
              </mc:Choice>
              <mc:Fallback>
                <p:oleObj name="Equation" r:id="rId3" imgW="190335" imgH="17764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000" y="1124744"/>
                        <a:ext cx="37894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39934"/>
              </p:ext>
            </p:extLst>
          </p:nvPr>
        </p:nvGraphicFramePr>
        <p:xfrm>
          <a:off x="4503893" y="1124784"/>
          <a:ext cx="100421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58" name="Equation" r:id="rId5" imgW="507780" imgH="177723" progId="Equation.DSMT4">
                  <p:embed/>
                </p:oleObj>
              </mc:Choice>
              <mc:Fallback>
                <p:oleObj name="Equation" r:id="rId5" imgW="507780" imgH="17772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893" y="1124784"/>
                        <a:ext cx="1004211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275162"/>
              </p:ext>
            </p:extLst>
          </p:nvPr>
        </p:nvGraphicFramePr>
        <p:xfrm>
          <a:off x="7206084" y="1124784"/>
          <a:ext cx="96631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59" name="Equation" r:id="rId7" imgW="482181" imgH="177646" progId="Equation.DSMT4">
                  <p:embed/>
                </p:oleObj>
              </mc:Choice>
              <mc:Fallback>
                <p:oleObj name="Equation" r:id="rId7" imgW="482181" imgH="177646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6084" y="1124784"/>
                        <a:ext cx="96631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339545"/>
              </p:ext>
            </p:extLst>
          </p:nvPr>
        </p:nvGraphicFramePr>
        <p:xfrm>
          <a:off x="2579583" y="2924944"/>
          <a:ext cx="4080649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0" name="Equation" r:id="rId9" imgW="2222500" imgH="355600" progId="Equation.DSMT4">
                  <p:embed/>
                </p:oleObj>
              </mc:Choice>
              <mc:Fallback>
                <p:oleObj name="Equation" r:id="rId9" imgW="2222500" imgH="355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583" y="2924944"/>
                        <a:ext cx="4080649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380386"/>
              </p:ext>
            </p:extLst>
          </p:nvPr>
        </p:nvGraphicFramePr>
        <p:xfrm>
          <a:off x="683568" y="3636000"/>
          <a:ext cx="3888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1" name="Equation" r:id="rId11" imgW="228600" imgH="190500" progId="Equation.DSMT4">
                  <p:embed/>
                </p:oleObj>
              </mc:Choice>
              <mc:Fallback>
                <p:oleObj name="Equation" r:id="rId11" imgW="228600" imgH="190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636000"/>
                        <a:ext cx="3888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966223"/>
              </p:ext>
            </p:extLst>
          </p:nvPr>
        </p:nvGraphicFramePr>
        <p:xfrm>
          <a:off x="2339752" y="3978000"/>
          <a:ext cx="475726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2" name="Equation" r:id="rId13" imgW="2870200" imgH="393700" progId="Equation.DSMT4">
                  <p:embed/>
                </p:oleObj>
              </mc:Choice>
              <mc:Fallback>
                <p:oleObj name="Equation" r:id="rId13" imgW="2870200" imgH="3937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978000"/>
                        <a:ext cx="4757268" cy="6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974844"/>
              </p:ext>
            </p:extLst>
          </p:nvPr>
        </p:nvGraphicFramePr>
        <p:xfrm>
          <a:off x="937567" y="4672800"/>
          <a:ext cx="682105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3" name="Equation" r:id="rId15" imgW="380670" imgH="177646" progId="Equation.DSMT4">
                  <p:embed/>
                </p:oleObj>
              </mc:Choice>
              <mc:Fallback>
                <p:oleObj name="Equation" r:id="rId15" imgW="380670" imgH="177646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567" y="4672800"/>
                        <a:ext cx="682105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634722"/>
              </p:ext>
            </p:extLst>
          </p:nvPr>
        </p:nvGraphicFramePr>
        <p:xfrm>
          <a:off x="2790160" y="5058000"/>
          <a:ext cx="3222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4" name="Equation" r:id="rId17" imgW="1701720" imgH="190440" progId="Equation.DSMT4">
                  <p:embed/>
                </p:oleObj>
              </mc:Choice>
              <mc:Fallback>
                <p:oleObj name="Equation" r:id="rId17" imgW="1701720" imgH="1904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160" y="5058000"/>
                        <a:ext cx="3222000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533327"/>
              </p:ext>
            </p:extLst>
          </p:nvPr>
        </p:nvGraphicFramePr>
        <p:xfrm>
          <a:off x="2214000" y="5472000"/>
          <a:ext cx="117663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5" name="Equation" r:id="rId19" imgW="660113" imgH="177723" progId="Equation.DSMT4">
                  <p:embed/>
                </p:oleObj>
              </mc:Choice>
              <mc:Fallback>
                <p:oleObj name="Equation" r:id="rId19" imgW="660113" imgH="177723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00" y="5472000"/>
                        <a:ext cx="1176632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943616"/>
              </p:ext>
            </p:extLst>
          </p:nvPr>
        </p:nvGraphicFramePr>
        <p:xfrm>
          <a:off x="7020272" y="5841304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6" name="Equation" r:id="rId21" imgW="190417" imgH="190417" progId="Equation.DSMT4">
                  <p:embed/>
                </p:oleObj>
              </mc:Choice>
              <mc:Fallback>
                <p:oleObj name="Equation" r:id="rId21" imgW="190417" imgH="190417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5841304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770751"/>
              </p:ext>
            </p:extLst>
          </p:nvPr>
        </p:nvGraphicFramePr>
        <p:xfrm>
          <a:off x="4211960" y="6192000"/>
          <a:ext cx="405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7" name="Equation" r:id="rId23" imgW="241195" imgH="190417" progId="Equation.DSMT4">
                  <p:embed/>
                </p:oleObj>
              </mc:Choice>
              <mc:Fallback>
                <p:oleObj name="Equation" r:id="rId23" imgW="241195" imgH="190417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6192000"/>
                        <a:ext cx="405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物件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521708"/>
              </p:ext>
            </p:extLst>
          </p:nvPr>
        </p:nvGraphicFramePr>
        <p:xfrm>
          <a:off x="5580112" y="6192000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8" name="Equation" r:id="rId25" imgW="190417" imgH="190417" progId="Equation.DSMT4">
                  <p:embed/>
                </p:oleObj>
              </mc:Choice>
              <mc:Fallback>
                <p:oleObj name="Equation" r:id="rId25" imgW="190417" imgH="190417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6192000"/>
                        <a:ext cx="324000" cy="3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383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4.15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垂直</a:t>
            </a:r>
            <a:r>
              <a:rPr lang="zh-TW" altLang="zh-TW" dirty="0"/>
              <a:t>空腔面發射雷射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設</a:t>
            </a:r>
            <a:r>
              <a:rPr lang="zh-TW" altLang="zh-TW" dirty="0"/>
              <a:t>交替層之厚度分別</a:t>
            </a:r>
            <a:r>
              <a:rPr lang="zh-TW" altLang="zh-TW" dirty="0" smtClean="0"/>
              <a:t>為</a:t>
            </a:r>
            <a:r>
              <a:rPr lang="en-US" altLang="zh-TW" dirty="0" smtClean="0"/>
              <a:t>     </a:t>
            </a:r>
            <a:r>
              <a:rPr lang="zh-TW" altLang="zh-TW" dirty="0"/>
              <a:t>和</a:t>
            </a:r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zh-TW" dirty="0" smtClean="0"/>
              <a:t>，</a:t>
            </a:r>
            <a:r>
              <a:rPr lang="zh-TW" altLang="zh-TW" dirty="0"/>
              <a:t>且相對折射率為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與</a:t>
            </a:r>
            <a:r>
              <a:rPr lang="en-US" altLang="zh-TW" dirty="0" smtClean="0"/>
              <a:t>   </a:t>
            </a:r>
            <a:r>
              <a:rPr lang="zh-TW" altLang="zh-TW" dirty="0" smtClean="0"/>
              <a:t>，</a:t>
            </a:r>
            <a:endParaRPr lang="en-US" altLang="zh-TW" dirty="0" smtClean="0"/>
          </a:p>
          <a:p>
            <a:r>
              <a:rPr lang="zh-TW" altLang="zh-TW" dirty="0" smtClean="0"/>
              <a:t>則</a:t>
            </a:r>
            <a:r>
              <a:rPr lang="zh-TW" altLang="zh-TW" dirty="0"/>
              <a:t>條件</a:t>
            </a:r>
            <a:r>
              <a:rPr lang="zh-TW" altLang="zh-TW" dirty="0" smtClean="0"/>
              <a:t>為</a:t>
            </a:r>
            <a:endParaRPr lang="en-US" altLang="zh-TW" dirty="0" smtClean="0"/>
          </a:p>
          <a:p>
            <a:pPr>
              <a:lnSpc>
                <a:spcPts val="1000"/>
              </a:lnSpc>
            </a:pPr>
            <a:endParaRPr lang="en-US" altLang="zh-TW" dirty="0" smtClean="0"/>
          </a:p>
          <a:p>
            <a:r>
              <a:rPr lang="en-US" altLang="zh-TW" dirty="0" smtClean="0"/>
              <a:t>                                                                                                (</a:t>
            </a:r>
            <a:r>
              <a:rPr lang="en-US" altLang="zh-TW" dirty="0"/>
              <a:t>4.15.1)</a:t>
            </a:r>
            <a:endParaRPr lang="zh-TW" altLang="en-US" dirty="0"/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4254850" cy="374441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840160"/>
              </p:ext>
            </p:extLst>
          </p:nvPr>
        </p:nvGraphicFramePr>
        <p:xfrm>
          <a:off x="4086000" y="4977216"/>
          <a:ext cx="43371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5" name="Equation" r:id="rId4" imgW="215713" imgH="203024" progId="Equation.DSMT4">
                  <p:embed/>
                </p:oleObj>
              </mc:Choice>
              <mc:Fallback>
                <p:oleObj name="Equation" r:id="rId4" imgW="215713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000" y="4977216"/>
                        <a:ext cx="433715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610128"/>
              </p:ext>
            </p:extLst>
          </p:nvPr>
        </p:nvGraphicFramePr>
        <p:xfrm>
          <a:off x="4716016" y="4978800"/>
          <a:ext cx="39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6" name="Equation" r:id="rId6" imgW="203024" imgH="203024" progId="Equation.DSMT4">
                  <p:embed/>
                </p:oleObj>
              </mc:Choice>
              <mc:Fallback>
                <p:oleObj name="Equation" r:id="rId6" imgW="203024" imgH="2030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978800"/>
                        <a:ext cx="396000" cy="3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010583"/>
              </p:ext>
            </p:extLst>
          </p:nvPr>
        </p:nvGraphicFramePr>
        <p:xfrm>
          <a:off x="7418074" y="4986000"/>
          <a:ext cx="39428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7" name="Equation" r:id="rId8" imgW="215713" imgH="203024" progId="Equation.DSMT4">
                  <p:embed/>
                </p:oleObj>
              </mc:Choice>
              <mc:Fallback>
                <p:oleObj name="Equation" r:id="rId8" imgW="215713" imgH="203024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074" y="4986000"/>
                        <a:ext cx="394286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458390"/>
              </p:ext>
            </p:extLst>
          </p:nvPr>
        </p:nvGraphicFramePr>
        <p:xfrm>
          <a:off x="8028384" y="4986000"/>
          <a:ext cx="34285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8" name="Equation" r:id="rId10" imgW="190417" imgH="203112" progId="Equation.DSMT4">
                  <p:embed/>
                </p:oleObj>
              </mc:Choice>
              <mc:Fallback>
                <p:oleObj name="Equation" r:id="rId10" imgW="190417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4986000"/>
                        <a:ext cx="342857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598655"/>
              </p:ext>
            </p:extLst>
          </p:nvPr>
        </p:nvGraphicFramePr>
        <p:xfrm>
          <a:off x="3491880" y="5805264"/>
          <a:ext cx="192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9" name="Equation" r:id="rId12" imgW="990600" imgH="368300" progId="Equation.DSMT4">
                  <p:embed/>
                </p:oleObj>
              </mc:Choice>
              <mc:Fallback>
                <p:oleObj name="Equation" r:id="rId12" imgW="990600" imgH="3683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805264"/>
                        <a:ext cx="192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215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4.15  </a:t>
            </a:r>
            <a:r>
              <a:rPr lang="zh-TW" altLang="zh-TW" dirty="0"/>
              <a:t>垂直空腔面發射雷射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2" y="2204864"/>
            <a:ext cx="7707474" cy="302433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2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4.16</a:t>
            </a: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zh-TW" altLang="zh-TW" dirty="0" smtClean="0"/>
              <a:t>半導體</a:t>
            </a:r>
            <a:r>
              <a:rPr lang="zh-TW" altLang="zh-TW" dirty="0"/>
              <a:t>光學放大器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行進波半導體光學放大器</a:t>
            </a:r>
            <a:r>
              <a:rPr lang="en-US" altLang="zh-TW" dirty="0"/>
              <a:t> [traveling wave (TW) </a:t>
            </a:r>
            <a:endParaRPr lang="en-US" altLang="zh-TW" dirty="0" smtClean="0"/>
          </a:p>
          <a:p>
            <a:r>
              <a:rPr lang="en-US" altLang="zh-TW" dirty="0" smtClean="0"/>
              <a:t>semiconductor </a:t>
            </a:r>
            <a:r>
              <a:rPr lang="en-US" altLang="zh-TW" dirty="0"/>
              <a:t>optical amplifier (SOA)] </a:t>
            </a:r>
            <a:r>
              <a:rPr lang="zh-TW" altLang="zh-TW" dirty="0"/>
              <a:t>中，放大器之兩端鍍</a:t>
            </a:r>
            <a:r>
              <a:rPr lang="zh-TW" altLang="zh-TW" dirty="0" smtClean="0"/>
              <a:t>有</a:t>
            </a:r>
            <a:endParaRPr lang="en-US" altLang="zh-TW" dirty="0" smtClean="0"/>
          </a:p>
          <a:p>
            <a:r>
              <a:rPr lang="zh-TW" altLang="zh-TW" dirty="0" smtClean="0"/>
              <a:t>抗</a:t>
            </a:r>
            <a:r>
              <a:rPr lang="zh-TW" altLang="zh-TW" dirty="0"/>
              <a:t>反射膜</a:t>
            </a:r>
            <a:r>
              <a:rPr lang="en-US" altLang="zh-TW" dirty="0"/>
              <a:t> (AR)</a:t>
            </a:r>
            <a:r>
              <a:rPr lang="zh-TW" altLang="zh-TW" dirty="0"/>
              <a:t>，因此光共振腔並非作為一個有效率之光</a:t>
            </a:r>
            <a:r>
              <a:rPr lang="zh-TW" altLang="zh-TW" dirty="0" smtClean="0"/>
              <a:t>共振</a:t>
            </a:r>
            <a:endParaRPr lang="en-US" altLang="zh-TW" dirty="0" smtClean="0"/>
          </a:p>
          <a:p>
            <a:r>
              <a:rPr lang="zh-TW" altLang="zh-TW" dirty="0" smtClean="0"/>
              <a:t>器</a:t>
            </a:r>
            <a:r>
              <a:rPr lang="zh-TW" altLang="zh-TW" dirty="0"/>
              <a:t>，即雷射共振條件</a:t>
            </a:r>
            <a:r>
              <a:rPr lang="zh-TW" altLang="zh-TW" dirty="0" smtClean="0"/>
              <a:t>。</a:t>
            </a:r>
            <a:endParaRPr lang="zh-TW" altLang="en-US" dirty="0"/>
          </a:p>
        </p:txBody>
      </p: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509432" cy="3096344"/>
          </a:xfrm>
          <a:prstGeom prst="rect">
            <a:avLst/>
          </a:prstGeom>
          <a:noFill/>
          <a:ln>
            <a:solidFill>
              <a:srgbClr val="00006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72439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4.16  </a:t>
            </a:r>
            <a:r>
              <a:rPr lang="zh-TW" altLang="zh-TW" dirty="0"/>
              <a:t>半導體光學放大器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　　</a:t>
            </a:r>
            <a:r>
              <a:rPr lang="zh-TW" altLang="zh-TW" dirty="0" smtClean="0"/>
              <a:t>法</a:t>
            </a:r>
            <a:r>
              <a:rPr lang="zh-TW" altLang="zh-TW" dirty="0"/>
              <a:t>布里</a:t>
            </a:r>
            <a:r>
              <a:rPr lang="en-US" altLang="zh-TW" dirty="0"/>
              <a:t> - </a:t>
            </a:r>
            <a:r>
              <a:rPr lang="zh-TW" altLang="zh-TW" dirty="0"/>
              <a:t>珀羅半導體光放大器</a:t>
            </a:r>
            <a:r>
              <a:rPr lang="en-US" altLang="zh-TW" dirty="0"/>
              <a:t> (</a:t>
            </a:r>
            <a:r>
              <a:rPr lang="en-US" altLang="zh-TW" dirty="0" err="1"/>
              <a:t>Fabry</a:t>
            </a:r>
            <a:r>
              <a:rPr lang="en-US" altLang="zh-TW" dirty="0"/>
              <a:t>-Perot </a:t>
            </a:r>
            <a:r>
              <a:rPr lang="en-US" altLang="zh-TW" dirty="0" smtClean="0"/>
              <a:t>semiconductor</a:t>
            </a:r>
          </a:p>
          <a:p>
            <a:r>
              <a:rPr lang="en-US" altLang="zh-TW" dirty="0" smtClean="0"/>
              <a:t> </a:t>
            </a:r>
            <a:r>
              <a:rPr lang="en-US" altLang="zh-TW" dirty="0"/>
              <a:t>optical amplifier</a:t>
            </a:r>
            <a:r>
              <a:rPr lang="en-US" altLang="zh-TW" dirty="0" smtClean="0"/>
              <a:t>)</a:t>
            </a:r>
            <a:r>
              <a:rPr lang="zh-TW" altLang="zh-TW" dirty="0"/>
              <a:t>與傳統之雷射共振器很相似</a:t>
            </a:r>
            <a:r>
              <a:rPr lang="zh-TW" altLang="zh-TW" dirty="0" smtClean="0"/>
              <a:t>；其</a:t>
            </a:r>
            <a:r>
              <a:rPr lang="zh-TW" altLang="zh-TW" dirty="0"/>
              <a:t>操作電流</a:t>
            </a:r>
            <a:r>
              <a:rPr lang="zh-TW" altLang="zh-TW" dirty="0" smtClean="0"/>
              <a:t>低</a:t>
            </a:r>
            <a:endParaRPr lang="en-US" altLang="zh-TW" dirty="0" smtClean="0"/>
          </a:p>
          <a:p>
            <a:r>
              <a:rPr lang="zh-TW" altLang="zh-TW" dirty="0" smtClean="0"/>
              <a:t>於</a:t>
            </a:r>
            <a:r>
              <a:rPr lang="zh-TW" altLang="zh-TW" dirty="0"/>
              <a:t>雷射振盪之閾值電流，主動區存在一個無法足夠支撐自我</a:t>
            </a:r>
            <a:r>
              <a:rPr lang="zh-TW" altLang="zh-TW" dirty="0" smtClean="0"/>
              <a:t>雷</a:t>
            </a:r>
            <a:endParaRPr lang="en-US" altLang="zh-TW" dirty="0" smtClean="0"/>
          </a:p>
          <a:p>
            <a:r>
              <a:rPr lang="zh-TW" altLang="zh-TW" dirty="0" smtClean="0"/>
              <a:t>射</a:t>
            </a:r>
            <a:r>
              <a:rPr lang="zh-TW" altLang="zh-TW" dirty="0"/>
              <a:t>輸出的光增益，即增益係數</a:t>
            </a: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zh-TW" altLang="zh-TW" dirty="0" smtClean="0"/>
              <a:t>低於</a:t>
            </a:r>
            <a:r>
              <a:rPr lang="zh-TW" altLang="zh-TW" dirty="0"/>
              <a:t>閾值增益</a:t>
            </a:r>
            <a:r>
              <a:rPr lang="en-US" altLang="zh-TW" dirty="0"/>
              <a:t> </a:t>
            </a:r>
            <a:r>
              <a:rPr lang="en-US" altLang="zh-TW" dirty="0" smtClean="0"/>
              <a:t>    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在</a:t>
            </a:r>
            <a:r>
              <a:rPr lang="zh-TW" altLang="zh-TW" dirty="0"/>
              <a:t>高輸出的訊號功率，增益顯示飽和，正如在</a:t>
            </a:r>
            <a:r>
              <a:rPr lang="en-US" altLang="zh-TW" dirty="0"/>
              <a:t>EDFA</a:t>
            </a:r>
            <a:r>
              <a:rPr lang="zh-TW" altLang="zh-TW" dirty="0" smtClean="0"/>
              <a:t>中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　　</a:t>
            </a:r>
            <a:r>
              <a:rPr lang="zh-TW" altLang="zh-TW" dirty="0" smtClean="0"/>
              <a:t>偏振</a:t>
            </a:r>
            <a:r>
              <a:rPr lang="zh-TW" altLang="zh-TW" dirty="0"/>
              <a:t>相關的增益</a:t>
            </a:r>
            <a:r>
              <a:rPr lang="en-US" altLang="zh-TW" dirty="0"/>
              <a:t> (Polarization-dependent gain) </a:t>
            </a:r>
            <a:r>
              <a:rPr lang="en-US" altLang="zh-TW" dirty="0" smtClean="0"/>
              <a:t>     </a:t>
            </a:r>
            <a:r>
              <a:rPr lang="zh-TW" altLang="zh-TW" dirty="0" smtClean="0"/>
              <a:t>，</a:t>
            </a:r>
            <a:r>
              <a:rPr lang="zh-TW" altLang="zh-TW" dirty="0"/>
              <a:t>被</a:t>
            </a:r>
            <a:r>
              <a:rPr lang="zh-TW" altLang="zh-TW" dirty="0" smtClean="0"/>
              <a:t>定</a:t>
            </a:r>
            <a:endParaRPr lang="en-US" altLang="zh-TW" dirty="0" smtClean="0"/>
          </a:p>
          <a:p>
            <a:r>
              <a:rPr lang="zh-TW" altLang="zh-TW" dirty="0" smtClean="0"/>
              <a:t>義</a:t>
            </a:r>
            <a:r>
              <a:rPr lang="zh-TW" altLang="zh-TW" dirty="0"/>
              <a:t>為不同光電場方向</a:t>
            </a:r>
            <a:r>
              <a:rPr lang="en-US" altLang="zh-TW" dirty="0"/>
              <a:t> ( TE</a:t>
            </a:r>
            <a:r>
              <a:rPr lang="zh-TW" altLang="zh-TW" dirty="0"/>
              <a:t>波和</a:t>
            </a:r>
            <a:r>
              <a:rPr lang="en-US" altLang="zh-TW" dirty="0"/>
              <a:t>TM</a:t>
            </a:r>
            <a:r>
              <a:rPr lang="zh-TW" altLang="zh-TW" dirty="0"/>
              <a:t>波</a:t>
            </a:r>
            <a:r>
              <a:rPr lang="en-US" altLang="zh-TW" dirty="0"/>
              <a:t> ) </a:t>
            </a:r>
            <a:r>
              <a:rPr lang="zh-TW" altLang="zh-TW" dirty="0"/>
              <a:t>最大增益和最小增益</a:t>
            </a:r>
            <a:r>
              <a:rPr lang="zh-TW" altLang="zh-TW" dirty="0" smtClean="0"/>
              <a:t>之</a:t>
            </a:r>
            <a:endParaRPr lang="en-US" altLang="zh-TW" dirty="0" smtClean="0"/>
          </a:p>
          <a:p>
            <a:r>
              <a:rPr lang="zh-TW" altLang="zh-TW" dirty="0" smtClean="0"/>
              <a:t>間</a:t>
            </a:r>
            <a:r>
              <a:rPr lang="zh-TW" altLang="zh-TW" dirty="0"/>
              <a:t>的差，標示單位為</a:t>
            </a:r>
            <a:r>
              <a:rPr lang="fr-FR" altLang="zh-TW" dirty="0"/>
              <a:t>dB</a:t>
            </a:r>
            <a:r>
              <a:rPr lang="zh-TW" altLang="zh-TW" dirty="0"/>
              <a:t>。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550274"/>
              </p:ext>
            </p:extLst>
          </p:nvPr>
        </p:nvGraphicFramePr>
        <p:xfrm>
          <a:off x="4406848" y="2492896"/>
          <a:ext cx="360000" cy="3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5" name="Equation" r:id="rId3" imgW="190335" imgH="164957" progId="Equation.DSMT4">
                  <p:embed/>
                </p:oleObj>
              </mc:Choice>
              <mc:Fallback>
                <p:oleObj name="Equation" r:id="rId3" imgW="190335" imgH="16495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848" y="2492896"/>
                        <a:ext cx="360000" cy="3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306477"/>
              </p:ext>
            </p:extLst>
          </p:nvPr>
        </p:nvGraphicFramePr>
        <p:xfrm>
          <a:off x="6552000" y="2420888"/>
          <a:ext cx="41142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6" name="Equation" r:id="rId5" imgW="228501" imgH="203112" progId="Equation.DSMT4">
                  <p:embed/>
                </p:oleObj>
              </mc:Choice>
              <mc:Fallback>
                <p:oleObj name="Equation" r:id="rId5" imgW="228501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2000" y="2420888"/>
                        <a:ext cx="411429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105866"/>
              </p:ext>
            </p:extLst>
          </p:nvPr>
        </p:nvGraphicFramePr>
        <p:xfrm>
          <a:off x="7092280" y="3268800"/>
          <a:ext cx="59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7" name="Equation" r:id="rId7" imgW="317362" imgH="228501" progId="Equation.DSMT4">
                  <p:embed/>
                </p:oleObj>
              </mc:Choice>
              <mc:Fallback>
                <p:oleObj name="Equation" r:id="rId7" imgW="317362" imgH="22850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268800"/>
                        <a:ext cx="59400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48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4.16  </a:t>
            </a:r>
            <a:r>
              <a:rPr lang="zh-TW" altLang="zh-TW" dirty="0"/>
              <a:t>半導體光學放大器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106377"/>
            <a:ext cx="7953743" cy="28083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51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4.16  </a:t>
            </a:r>
            <a:r>
              <a:rPr lang="zh-TW" altLang="zh-TW" dirty="0"/>
              <a:t>半導體光學放大器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932422" cy="3384376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69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9">
  <a:themeElements>
    <a:clrScheme name="文件繁多型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文件繁多型设计模板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文件繁多型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文件繁多型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文件繁多型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019</Template>
  <TotalTime>4114</TotalTime>
  <Words>1695</Words>
  <Application>Microsoft Office PowerPoint</Application>
  <PresentationFormat>如螢幕大小 (4:3)</PresentationFormat>
  <Paragraphs>1072</Paragraphs>
  <Slides>132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132</vt:i4>
      </vt:variant>
    </vt:vector>
  </HeadingPairs>
  <TitlesOfParts>
    <vt:vector size="134" baseType="lpstr">
      <vt:lpstr>019</vt:lpstr>
      <vt:lpstr>Equation</vt:lpstr>
      <vt:lpstr>PowerPoint 簡報</vt:lpstr>
      <vt:lpstr>4.1  受激發射、光子放大和雷射</vt:lpstr>
      <vt:lpstr>4.1  受激發射、光子放大和雷射</vt:lpstr>
      <vt:lpstr>4.1  受激發射、光子放大和雷射</vt:lpstr>
      <vt:lpstr>4.1  受激發射、光子放大和雷射</vt:lpstr>
      <vt:lpstr>4.1  受激發射、光子放大和雷射</vt:lpstr>
      <vt:lpstr>4.1  受激發射、光子放大和雷射</vt:lpstr>
      <vt:lpstr>4.2  受激發射速率及發射截面積</vt:lpstr>
      <vt:lpstr>4.2  受激發射速率及發射截面積</vt:lpstr>
      <vt:lpstr>4.2  受激發射速率及發射截面積</vt:lpstr>
      <vt:lpstr>4.2  受激發射速率及發射截面積</vt:lpstr>
      <vt:lpstr>4.2  受激發射速率及發射截面積</vt:lpstr>
      <vt:lpstr>例題4.2.1   三能階雷射系統的最小泵浦功率</vt:lpstr>
      <vt:lpstr>例題4.2.1   三能階雷射系統的最小泵浦功率 (續)</vt:lpstr>
      <vt:lpstr>4.2  受激發射速率及發射截面積</vt:lpstr>
      <vt:lpstr>4.2  受激發射速率及發射截面積</vt:lpstr>
      <vt:lpstr>4.2  受激發射速率及發射截面積</vt:lpstr>
      <vt:lpstr>4.2  受激發射速率及發射截面積</vt:lpstr>
      <vt:lpstr>例題4.2.2   Nd3 離子摻雜之玻璃光纖的增益係數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例題4.3.1   摻鉺光纖放大器</vt:lpstr>
      <vt:lpstr>例題4.3.1   摻鉺光纖放大器 (續)</vt:lpstr>
      <vt:lpstr>4.3  鉺摻雜光纖放大器</vt:lpstr>
      <vt:lpstr>4.3  鉺摻雜光纖放大器</vt:lpstr>
      <vt:lpstr>4.3  鉺摻雜光纖放大器</vt:lpstr>
      <vt:lpstr>4.3  鉺摻雜光纖放大器</vt:lpstr>
      <vt:lpstr>4.3  鉺摻雜光纖放大器</vt:lpstr>
      <vt:lpstr>4.4  氣體雷射：氦 - 氖雷射</vt:lpstr>
      <vt:lpstr>4.4  氣體雷射：氦 - 氖雷射</vt:lpstr>
      <vt:lpstr>例題4.4.1   He-Ne雷射之效率</vt:lpstr>
      <vt:lpstr>4.5  氣體雷射之輸出光譜</vt:lpstr>
      <vt:lpstr>4.5  氣體雷射之輸出光譜</vt:lpstr>
      <vt:lpstr>4.5  氣體雷射之輸出光譜</vt:lpstr>
      <vt:lpstr>4.5  氣體雷射之輸出光譜</vt:lpstr>
      <vt:lpstr>例題4.5.1   都卜勒延展線寬</vt:lpstr>
      <vt:lpstr>例題4.5.1   都卜勒延展線寬 (續)</vt:lpstr>
      <vt:lpstr>例題4.5.1   都卜勒延展線寬 (續)</vt:lpstr>
      <vt:lpstr>例題4.5.1   都卜勒延展線寬 (續)</vt:lpstr>
      <vt:lpstr>例題4.5.1   都卜勒延展線寬 (續)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例題4.6.1   He-Ne雷射的閾值居量反轉</vt:lpstr>
      <vt:lpstr>例題4.6.1   He-Ne雷射的閾值居量反轉 (續)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例題4.6.2   輸出功率和光子腔生命期 ph</vt:lpstr>
      <vt:lpstr>4.6  雷射共振條件：閾值增益係數和增益頻寬</vt:lpstr>
      <vt:lpstr>4.6  雷射共振條件：閾值增益係數和增益頻寬</vt:lpstr>
      <vt:lpstr>4.6  雷射共振條件：閾值增益係數和增益頻寬</vt:lpstr>
      <vt:lpstr>4.7  光學增益曲線和線寬的延展</vt:lpstr>
      <vt:lpstr>4.7  光學增益曲線和線寬的延展</vt:lpstr>
      <vt:lpstr>4.7  光學增益曲線和線寬的延展</vt:lpstr>
      <vt:lpstr>4.8  脈衝雷射：Q開關和鎖模</vt:lpstr>
      <vt:lpstr>4.8  脈衝雷射：Q開關和鎖模</vt:lpstr>
      <vt:lpstr>4.8  脈衝雷射：Q開關和鎖模</vt:lpstr>
      <vt:lpstr>4.8  脈衝雷射：Q開關和鎖模</vt:lpstr>
      <vt:lpstr>4.8  脈衝雷射：Q開關和鎖模</vt:lpstr>
      <vt:lpstr>4.9  雷射二極體之原理</vt:lpstr>
      <vt:lpstr>4.9  雷射二極體之原理</vt:lpstr>
      <vt:lpstr>4.9  雷射二極體之原理</vt:lpstr>
      <vt:lpstr>4.9  雷射二極體之原理</vt:lpstr>
      <vt:lpstr>4.10  異質結構雷射二極體</vt:lpstr>
      <vt:lpstr>4.10  異質結構雷射二極體</vt:lpstr>
      <vt:lpstr>4.10  異質結構雷射二極體</vt:lpstr>
      <vt:lpstr>4.10  異質結構雷射二極體</vt:lpstr>
      <vt:lpstr>4.10  異質結構雷射二極體</vt:lpstr>
      <vt:lpstr>4.10  異質結構雷射二極體</vt:lpstr>
      <vt:lpstr>例題4.10.1   雷射及光共振腔長度之模態</vt:lpstr>
      <vt:lpstr>例題4.10.1   雷射及光共振腔長度之模態 (續)</vt:lpstr>
      <vt:lpstr>4.11  量子井元件</vt:lpstr>
      <vt:lpstr>4.11  量子井元件</vt:lpstr>
      <vt:lpstr>4.11  量子井元件</vt:lpstr>
      <vt:lpstr>4.11  量子井元件</vt:lpstr>
      <vt:lpstr> 例題4.11.1   GaAs量子井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4.12  雷射二極體之基本特性</vt:lpstr>
      <vt:lpstr>例題4.12.1   雷射輸出波長隨溫度的變化</vt:lpstr>
      <vt:lpstr>例題4.12.1   雷射輸出波長隨溫度的變化 (續)</vt:lpstr>
      <vt:lpstr>例題4.12.2   天藍色光LD雷射二極體的效率</vt:lpstr>
      <vt:lpstr>例題4.12.2   天藍色光LD雷射二極體的效率 (續)</vt:lpstr>
      <vt:lpstr>例題4.12.3   雷射二極體效率</vt:lpstr>
      <vt:lpstr>例題4.12.3   雷射二極體效率 (續)</vt:lpstr>
      <vt:lpstr>4.13  穩態半導體之速率方程式：雷射二極體方程式</vt:lpstr>
      <vt:lpstr>4.13  穩態半導體之速率方程式：雷射二極體方程式</vt:lpstr>
      <vt:lpstr>4.13  穩態半導體之速率方程式：雷射二極體方程式</vt:lpstr>
      <vt:lpstr>4.13  穩態半導體之速率方程式：雷射二極體方程式</vt:lpstr>
      <vt:lpstr>4.13  穩態半導體之速率方程式：雷射二極體方程式</vt:lpstr>
      <vt:lpstr>4.13  穩態半導體之速率方程式：雷射二極體方程式</vt:lpstr>
      <vt:lpstr>例題4.13.1   法布里 - 珀羅異質結構雷射二極體的閾值電流和光輸出功率</vt:lpstr>
      <vt:lpstr>例題4.13.1   法布里 - 珀羅異質結構雷射二極體的閾值電流和光輸出功率 (續)</vt:lpstr>
      <vt:lpstr>例題4.13.1   法布里 - 珀羅異質結構雷射二極體的閾值電流和光輸出功率 (續)</vt:lpstr>
      <vt:lpstr>例題4.13.1   法布里 - 珀羅異質結構雷射二極體的閾值電流和光輸出功率 (續)</vt:lpstr>
      <vt:lpstr>4.14  單頻半導體雷射</vt:lpstr>
      <vt:lpstr>4.14  單頻半導體雷射</vt:lpstr>
      <vt:lpstr>4.14  單頻半導體雷射</vt:lpstr>
      <vt:lpstr>4.14  單頻半導體雷射</vt:lpstr>
      <vt:lpstr>4.14  單頻半導體雷射</vt:lpstr>
      <vt:lpstr>4.14  單頻半導體雷射</vt:lpstr>
      <vt:lpstr>4.14  單頻半導體雷射</vt:lpstr>
      <vt:lpstr>例題4.14.1   DFB雷射波長</vt:lpstr>
      <vt:lpstr>4.15  垂直空腔面發射雷射</vt:lpstr>
      <vt:lpstr>4.15  垂直空腔面發射雷射</vt:lpstr>
      <vt:lpstr>4.16  半導體光學放大器</vt:lpstr>
      <vt:lpstr>4.16  半導體光學放大器</vt:lpstr>
      <vt:lpstr>4.16  半導體光學放大器</vt:lpstr>
      <vt:lpstr>4.16  半導體光學放大器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Owner</dc:creator>
  <cp:lastModifiedBy>Owner</cp:lastModifiedBy>
  <cp:revision>311</cp:revision>
  <dcterms:created xsi:type="dcterms:W3CDTF">2015-01-05T02:21:21Z</dcterms:created>
  <dcterms:modified xsi:type="dcterms:W3CDTF">2015-01-26T09:03:24Z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TC011594412052</vt:lpwstr>
  </property>
</Properties>
</file>