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7"/>
  </p:notesMasterIdLst>
  <p:handoutMasterIdLst>
    <p:handoutMasterId r:id="rId9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 showGuides="1">
      <p:cViewPr>
        <p:scale>
          <a:sx n="100" d="100"/>
          <a:sy n="100" d="100"/>
        </p:scale>
        <p:origin x="-294" y="-126"/>
      </p:cViewPr>
      <p:guideLst>
        <p:guide orient="horz" pos="116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1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14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9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Relationship Id="rId9" Type="http://schemas.openxmlformats.org/officeDocument/2006/relationships/image" Target="../media/image6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12" Type="http://schemas.openxmlformats.org/officeDocument/2006/relationships/image" Target="../media/image83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11" Type="http://schemas.openxmlformats.org/officeDocument/2006/relationships/image" Target="../media/image82.wmf"/><Relationship Id="rId5" Type="http://schemas.openxmlformats.org/officeDocument/2006/relationships/image" Target="../media/image76.wmf"/><Relationship Id="rId10" Type="http://schemas.openxmlformats.org/officeDocument/2006/relationships/image" Target="../media/image81.wmf"/><Relationship Id="rId4" Type="http://schemas.openxmlformats.org/officeDocument/2006/relationships/image" Target="../media/image75.wmf"/><Relationship Id="rId9" Type="http://schemas.openxmlformats.org/officeDocument/2006/relationships/image" Target="../media/image8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99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12" Type="http://schemas.openxmlformats.org/officeDocument/2006/relationships/image" Target="../media/image98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11" Type="http://schemas.openxmlformats.org/officeDocument/2006/relationships/image" Target="../media/image97.wmf"/><Relationship Id="rId5" Type="http://schemas.openxmlformats.org/officeDocument/2006/relationships/image" Target="../media/image91.wmf"/><Relationship Id="rId10" Type="http://schemas.openxmlformats.org/officeDocument/2006/relationships/image" Target="../media/image96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Relationship Id="rId9" Type="http://schemas.openxmlformats.org/officeDocument/2006/relationships/image" Target="../media/image10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3.wmf"/><Relationship Id="rId5" Type="http://schemas.openxmlformats.org/officeDocument/2006/relationships/image" Target="../media/image112.wmf"/><Relationship Id="rId4" Type="http://schemas.openxmlformats.org/officeDocument/2006/relationships/image" Target="../media/image11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13" Type="http://schemas.openxmlformats.org/officeDocument/2006/relationships/image" Target="../media/image143.wmf"/><Relationship Id="rId18" Type="http://schemas.openxmlformats.org/officeDocument/2006/relationships/image" Target="../media/image14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12" Type="http://schemas.openxmlformats.org/officeDocument/2006/relationships/image" Target="../media/image142.wmf"/><Relationship Id="rId17" Type="http://schemas.openxmlformats.org/officeDocument/2006/relationships/image" Target="../media/image147.wmf"/><Relationship Id="rId2" Type="http://schemas.openxmlformats.org/officeDocument/2006/relationships/image" Target="../media/image132.wmf"/><Relationship Id="rId16" Type="http://schemas.openxmlformats.org/officeDocument/2006/relationships/image" Target="../media/image146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11" Type="http://schemas.openxmlformats.org/officeDocument/2006/relationships/image" Target="../media/image141.wmf"/><Relationship Id="rId5" Type="http://schemas.openxmlformats.org/officeDocument/2006/relationships/image" Target="../media/image135.wmf"/><Relationship Id="rId15" Type="http://schemas.openxmlformats.org/officeDocument/2006/relationships/image" Target="../media/image145.wmf"/><Relationship Id="rId10" Type="http://schemas.openxmlformats.org/officeDocument/2006/relationships/image" Target="../media/image140.wmf"/><Relationship Id="rId19" Type="http://schemas.openxmlformats.org/officeDocument/2006/relationships/image" Target="../media/image149.wmf"/><Relationship Id="rId4" Type="http://schemas.openxmlformats.org/officeDocument/2006/relationships/image" Target="../media/image134.wmf"/><Relationship Id="rId9" Type="http://schemas.openxmlformats.org/officeDocument/2006/relationships/image" Target="../media/image139.wmf"/><Relationship Id="rId14" Type="http://schemas.openxmlformats.org/officeDocument/2006/relationships/image" Target="../media/image14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31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13" Type="http://schemas.openxmlformats.org/officeDocument/2006/relationships/image" Target="../media/image160.wmf"/><Relationship Id="rId3" Type="http://schemas.openxmlformats.org/officeDocument/2006/relationships/image" Target="../media/image148.wmf"/><Relationship Id="rId7" Type="http://schemas.openxmlformats.org/officeDocument/2006/relationships/image" Target="../media/image154.wmf"/><Relationship Id="rId12" Type="http://schemas.openxmlformats.org/officeDocument/2006/relationships/image" Target="../media/image159.wmf"/><Relationship Id="rId2" Type="http://schemas.openxmlformats.org/officeDocument/2006/relationships/image" Target="../media/image150.wmf"/><Relationship Id="rId1" Type="http://schemas.openxmlformats.org/officeDocument/2006/relationships/image" Target="../media/image131.wmf"/><Relationship Id="rId6" Type="http://schemas.openxmlformats.org/officeDocument/2006/relationships/image" Target="../media/image153.wmf"/><Relationship Id="rId11" Type="http://schemas.openxmlformats.org/officeDocument/2006/relationships/image" Target="../media/image158.wmf"/><Relationship Id="rId5" Type="http://schemas.openxmlformats.org/officeDocument/2006/relationships/image" Target="../media/image152.wmf"/><Relationship Id="rId15" Type="http://schemas.openxmlformats.org/officeDocument/2006/relationships/image" Target="../media/image162.wmf"/><Relationship Id="rId10" Type="http://schemas.openxmlformats.org/officeDocument/2006/relationships/image" Target="../media/image157.wmf"/><Relationship Id="rId4" Type="http://schemas.openxmlformats.org/officeDocument/2006/relationships/image" Target="../media/image151.wmf"/><Relationship Id="rId9" Type="http://schemas.openxmlformats.org/officeDocument/2006/relationships/image" Target="../media/image156.wmf"/><Relationship Id="rId14" Type="http://schemas.openxmlformats.org/officeDocument/2006/relationships/image" Target="../media/image161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3" Type="http://schemas.openxmlformats.org/officeDocument/2006/relationships/image" Target="../media/image161.wmf"/><Relationship Id="rId7" Type="http://schemas.openxmlformats.org/officeDocument/2006/relationships/image" Target="../media/image168.wmf"/><Relationship Id="rId12" Type="http://schemas.openxmlformats.org/officeDocument/2006/relationships/image" Target="../media/image173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Relationship Id="rId6" Type="http://schemas.openxmlformats.org/officeDocument/2006/relationships/image" Target="../media/image148.wmf"/><Relationship Id="rId11" Type="http://schemas.openxmlformats.org/officeDocument/2006/relationships/image" Target="../media/image172.wmf"/><Relationship Id="rId5" Type="http://schemas.openxmlformats.org/officeDocument/2006/relationships/image" Target="../media/image167.wmf"/><Relationship Id="rId10" Type="http://schemas.openxmlformats.org/officeDocument/2006/relationships/image" Target="../media/image171.wmf"/><Relationship Id="rId4" Type="http://schemas.openxmlformats.org/officeDocument/2006/relationships/image" Target="../media/image166.wmf"/><Relationship Id="rId9" Type="http://schemas.openxmlformats.org/officeDocument/2006/relationships/image" Target="../media/image17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6" Type="http://schemas.openxmlformats.org/officeDocument/2006/relationships/image" Target="../media/image179.wmf"/><Relationship Id="rId5" Type="http://schemas.openxmlformats.org/officeDocument/2006/relationships/image" Target="../media/image178.wmf"/><Relationship Id="rId4" Type="http://schemas.openxmlformats.org/officeDocument/2006/relationships/image" Target="../media/image177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13" Type="http://schemas.openxmlformats.org/officeDocument/2006/relationships/image" Target="../media/image191.wmf"/><Relationship Id="rId18" Type="http://schemas.openxmlformats.org/officeDocument/2006/relationships/image" Target="../media/image196.wmf"/><Relationship Id="rId3" Type="http://schemas.openxmlformats.org/officeDocument/2006/relationships/image" Target="../media/image181.wmf"/><Relationship Id="rId7" Type="http://schemas.openxmlformats.org/officeDocument/2006/relationships/image" Target="../media/image185.wmf"/><Relationship Id="rId12" Type="http://schemas.openxmlformats.org/officeDocument/2006/relationships/image" Target="../media/image190.wmf"/><Relationship Id="rId17" Type="http://schemas.openxmlformats.org/officeDocument/2006/relationships/image" Target="../media/image195.wmf"/><Relationship Id="rId2" Type="http://schemas.openxmlformats.org/officeDocument/2006/relationships/image" Target="../media/image180.wmf"/><Relationship Id="rId16" Type="http://schemas.openxmlformats.org/officeDocument/2006/relationships/image" Target="../media/image194.wmf"/><Relationship Id="rId20" Type="http://schemas.openxmlformats.org/officeDocument/2006/relationships/image" Target="../media/image198.wmf"/><Relationship Id="rId1" Type="http://schemas.openxmlformats.org/officeDocument/2006/relationships/image" Target="../media/image174.wmf"/><Relationship Id="rId6" Type="http://schemas.openxmlformats.org/officeDocument/2006/relationships/image" Target="../media/image184.wmf"/><Relationship Id="rId11" Type="http://schemas.openxmlformats.org/officeDocument/2006/relationships/image" Target="../media/image189.wmf"/><Relationship Id="rId5" Type="http://schemas.openxmlformats.org/officeDocument/2006/relationships/image" Target="../media/image183.wmf"/><Relationship Id="rId15" Type="http://schemas.openxmlformats.org/officeDocument/2006/relationships/image" Target="../media/image193.wmf"/><Relationship Id="rId10" Type="http://schemas.openxmlformats.org/officeDocument/2006/relationships/image" Target="../media/image188.wmf"/><Relationship Id="rId19" Type="http://schemas.openxmlformats.org/officeDocument/2006/relationships/image" Target="../media/image197.wmf"/><Relationship Id="rId4" Type="http://schemas.openxmlformats.org/officeDocument/2006/relationships/image" Target="../media/image182.wmf"/><Relationship Id="rId9" Type="http://schemas.openxmlformats.org/officeDocument/2006/relationships/image" Target="../media/image187.wmf"/><Relationship Id="rId14" Type="http://schemas.openxmlformats.org/officeDocument/2006/relationships/image" Target="../media/image192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wmf"/><Relationship Id="rId13" Type="http://schemas.openxmlformats.org/officeDocument/2006/relationships/image" Target="../media/image211.wmf"/><Relationship Id="rId3" Type="http://schemas.openxmlformats.org/officeDocument/2006/relationships/image" Target="../media/image201.wmf"/><Relationship Id="rId7" Type="http://schemas.openxmlformats.org/officeDocument/2006/relationships/image" Target="../media/image205.wmf"/><Relationship Id="rId12" Type="http://schemas.openxmlformats.org/officeDocument/2006/relationships/image" Target="../media/image210.wmf"/><Relationship Id="rId2" Type="http://schemas.openxmlformats.org/officeDocument/2006/relationships/image" Target="../media/image200.wmf"/><Relationship Id="rId1" Type="http://schemas.openxmlformats.org/officeDocument/2006/relationships/image" Target="../media/image174.wmf"/><Relationship Id="rId6" Type="http://schemas.openxmlformats.org/officeDocument/2006/relationships/image" Target="../media/image204.wmf"/><Relationship Id="rId11" Type="http://schemas.openxmlformats.org/officeDocument/2006/relationships/image" Target="../media/image209.wmf"/><Relationship Id="rId5" Type="http://schemas.openxmlformats.org/officeDocument/2006/relationships/image" Target="../media/image203.wmf"/><Relationship Id="rId15" Type="http://schemas.openxmlformats.org/officeDocument/2006/relationships/image" Target="../media/image213.wmf"/><Relationship Id="rId10" Type="http://schemas.openxmlformats.org/officeDocument/2006/relationships/image" Target="../media/image208.wmf"/><Relationship Id="rId4" Type="http://schemas.openxmlformats.org/officeDocument/2006/relationships/image" Target="../media/image202.wmf"/><Relationship Id="rId9" Type="http://schemas.openxmlformats.org/officeDocument/2006/relationships/image" Target="../media/image207.wmf"/><Relationship Id="rId14" Type="http://schemas.openxmlformats.org/officeDocument/2006/relationships/image" Target="../media/image21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wmf"/><Relationship Id="rId7" Type="http://schemas.openxmlformats.org/officeDocument/2006/relationships/image" Target="../media/image220.wmf"/><Relationship Id="rId2" Type="http://schemas.openxmlformats.org/officeDocument/2006/relationships/image" Target="../media/image215.wmf"/><Relationship Id="rId1" Type="http://schemas.openxmlformats.org/officeDocument/2006/relationships/image" Target="../media/image214.wmf"/><Relationship Id="rId6" Type="http://schemas.openxmlformats.org/officeDocument/2006/relationships/image" Target="../media/image219.wmf"/><Relationship Id="rId5" Type="http://schemas.openxmlformats.org/officeDocument/2006/relationships/image" Target="../media/image218.wmf"/><Relationship Id="rId4" Type="http://schemas.openxmlformats.org/officeDocument/2006/relationships/image" Target="../media/image217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wmf"/><Relationship Id="rId3" Type="http://schemas.openxmlformats.org/officeDocument/2006/relationships/image" Target="../media/image225.wmf"/><Relationship Id="rId7" Type="http://schemas.openxmlformats.org/officeDocument/2006/relationships/image" Target="../media/image229.wmf"/><Relationship Id="rId2" Type="http://schemas.openxmlformats.org/officeDocument/2006/relationships/image" Target="../media/image224.wmf"/><Relationship Id="rId1" Type="http://schemas.openxmlformats.org/officeDocument/2006/relationships/image" Target="../media/image223.wmf"/><Relationship Id="rId6" Type="http://schemas.openxmlformats.org/officeDocument/2006/relationships/image" Target="../media/image228.wmf"/><Relationship Id="rId5" Type="http://schemas.openxmlformats.org/officeDocument/2006/relationships/image" Target="../media/image227.wmf"/><Relationship Id="rId10" Type="http://schemas.openxmlformats.org/officeDocument/2006/relationships/image" Target="../media/image232.wmf"/><Relationship Id="rId4" Type="http://schemas.openxmlformats.org/officeDocument/2006/relationships/image" Target="../media/image226.wmf"/><Relationship Id="rId9" Type="http://schemas.openxmlformats.org/officeDocument/2006/relationships/image" Target="../media/image231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wmf"/><Relationship Id="rId13" Type="http://schemas.openxmlformats.org/officeDocument/2006/relationships/image" Target="../media/image247.wmf"/><Relationship Id="rId3" Type="http://schemas.openxmlformats.org/officeDocument/2006/relationships/image" Target="../media/image237.wmf"/><Relationship Id="rId7" Type="http://schemas.openxmlformats.org/officeDocument/2006/relationships/image" Target="../media/image241.wmf"/><Relationship Id="rId12" Type="http://schemas.openxmlformats.org/officeDocument/2006/relationships/image" Target="../media/image246.wmf"/><Relationship Id="rId2" Type="http://schemas.openxmlformats.org/officeDocument/2006/relationships/image" Target="../media/image236.wmf"/><Relationship Id="rId1" Type="http://schemas.openxmlformats.org/officeDocument/2006/relationships/image" Target="../media/image235.wmf"/><Relationship Id="rId6" Type="http://schemas.openxmlformats.org/officeDocument/2006/relationships/image" Target="../media/image240.wmf"/><Relationship Id="rId11" Type="http://schemas.openxmlformats.org/officeDocument/2006/relationships/image" Target="../media/image245.wmf"/><Relationship Id="rId5" Type="http://schemas.openxmlformats.org/officeDocument/2006/relationships/image" Target="../media/image239.wmf"/><Relationship Id="rId15" Type="http://schemas.openxmlformats.org/officeDocument/2006/relationships/image" Target="../media/image249.wmf"/><Relationship Id="rId10" Type="http://schemas.openxmlformats.org/officeDocument/2006/relationships/image" Target="../media/image244.wmf"/><Relationship Id="rId4" Type="http://schemas.openxmlformats.org/officeDocument/2006/relationships/image" Target="../media/image238.wmf"/><Relationship Id="rId9" Type="http://schemas.openxmlformats.org/officeDocument/2006/relationships/image" Target="../media/image243.wmf"/><Relationship Id="rId14" Type="http://schemas.openxmlformats.org/officeDocument/2006/relationships/image" Target="../media/image248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wmf"/><Relationship Id="rId2" Type="http://schemas.openxmlformats.org/officeDocument/2006/relationships/image" Target="../media/image251.wmf"/><Relationship Id="rId1" Type="http://schemas.openxmlformats.org/officeDocument/2006/relationships/image" Target="../media/image250.wmf"/><Relationship Id="rId5" Type="http://schemas.openxmlformats.org/officeDocument/2006/relationships/image" Target="../media/image254.wmf"/><Relationship Id="rId4" Type="http://schemas.openxmlformats.org/officeDocument/2006/relationships/image" Target="../media/image253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wmf"/><Relationship Id="rId3" Type="http://schemas.openxmlformats.org/officeDocument/2006/relationships/image" Target="../media/image257.wmf"/><Relationship Id="rId7" Type="http://schemas.openxmlformats.org/officeDocument/2006/relationships/image" Target="../media/image261.wmf"/><Relationship Id="rId2" Type="http://schemas.openxmlformats.org/officeDocument/2006/relationships/image" Target="../media/image256.wmf"/><Relationship Id="rId1" Type="http://schemas.openxmlformats.org/officeDocument/2006/relationships/image" Target="../media/image255.wmf"/><Relationship Id="rId6" Type="http://schemas.openxmlformats.org/officeDocument/2006/relationships/image" Target="../media/image260.wmf"/><Relationship Id="rId11" Type="http://schemas.openxmlformats.org/officeDocument/2006/relationships/image" Target="../media/image265.wmf"/><Relationship Id="rId5" Type="http://schemas.openxmlformats.org/officeDocument/2006/relationships/image" Target="../media/image259.wmf"/><Relationship Id="rId10" Type="http://schemas.openxmlformats.org/officeDocument/2006/relationships/image" Target="../media/image264.wmf"/><Relationship Id="rId4" Type="http://schemas.openxmlformats.org/officeDocument/2006/relationships/image" Target="../media/image258.wmf"/><Relationship Id="rId9" Type="http://schemas.openxmlformats.org/officeDocument/2006/relationships/image" Target="../media/image26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wmf"/><Relationship Id="rId2" Type="http://schemas.openxmlformats.org/officeDocument/2006/relationships/image" Target="../media/image266.wmf"/><Relationship Id="rId1" Type="http://schemas.openxmlformats.org/officeDocument/2006/relationships/image" Target="../media/image224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13" Type="http://schemas.openxmlformats.org/officeDocument/2006/relationships/image" Target="../media/image281.wmf"/><Relationship Id="rId18" Type="http://schemas.openxmlformats.org/officeDocument/2006/relationships/image" Target="../media/image285.wmf"/><Relationship Id="rId3" Type="http://schemas.openxmlformats.org/officeDocument/2006/relationships/image" Target="../media/image271.wmf"/><Relationship Id="rId21" Type="http://schemas.openxmlformats.org/officeDocument/2006/relationships/image" Target="../media/image288.wmf"/><Relationship Id="rId7" Type="http://schemas.openxmlformats.org/officeDocument/2006/relationships/image" Target="../media/image275.wmf"/><Relationship Id="rId12" Type="http://schemas.openxmlformats.org/officeDocument/2006/relationships/image" Target="../media/image280.wmf"/><Relationship Id="rId17" Type="http://schemas.openxmlformats.org/officeDocument/2006/relationships/image" Target="../media/image284.wmf"/><Relationship Id="rId2" Type="http://schemas.openxmlformats.org/officeDocument/2006/relationships/image" Target="../media/image270.wmf"/><Relationship Id="rId16" Type="http://schemas.openxmlformats.org/officeDocument/2006/relationships/image" Target="../media/image283.wmf"/><Relationship Id="rId20" Type="http://schemas.openxmlformats.org/officeDocument/2006/relationships/image" Target="../media/image287.wmf"/><Relationship Id="rId1" Type="http://schemas.openxmlformats.org/officeDocument/2006/relationships/image" Target="../media/image269.wmf"/><Relationship Id="rId6" Type="http://schemas.openxmlformats.org/officeDocument/2006/relationships/image" Target="../media/image274.wmf"/><Relationship Id="rId11" Type="http://schemas.openxmlformats.org/officeDocument/2006/relationships/image" Target="../media/image279.wmf"/><Relationship Id="rId5" Type="http://schemas.openxmlformats.org/officeDocument/2006/relationships/image" Target="../media/image273.wmf"/><Relationship Id="rId15" Type="http://schemas.openxmlformats.org/officeDocument/2006/relationships/image" Target="../media/image246.wmf"/><Relationship Id="rId23" Type="http://schemas.openxmlformats.org/officeDocument/2006/relationships/image" Target="../media/image290.wmf"/><Relationship Id="rId10" Type="http://schemas.openxmlformats.org/officeDocument/2006/relationships/image" Target="../media/image278.wmf"/><Relationship Id="rId19" Type="http://schemas.openxmlformats.org/officeDocument/2006/relationships/image" Target="../media/image286.wmf"/><Relationship Id="rId4" Type="http://schemas.openxmlformats.org/officeDocument/2006/relationships/image" Target="../media/image272.wmf"/><Relationship Id="rId9" Type="http://schemas.openxmlformats.org/officeDocument/2006/relationships/image" Target="../media/image277.wmf"/><Relationship Id="rId14" Type="http://schemas.openxmlformats.org/officeDocument/2006/relationships/image" Target="../media/image282.wmf"/><Relationship Id="rId22" Type="http://schemas.openxmlformats.org/officeDocument/2006/relationships/image" Target="../media/image289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7" Type="http://schemas.openxmlformats.org/officeDocument/2006/relationships/image" Target="../media/image297.wmf"/><Relationship Id="rId2" Type="http://schemas.openxmlformats.org/officeDocument/2006/relationships/image" Target="../media/image292.wmf"/><Relationship Id="rId1" Type="http://schemas.openxmlformats.org/officeDocument/2006/relationships/image" Target="../media/image291.wmf"/><Relationship Id="rId6" Type="http://schemas.openxmlformats.org/officeDocument/2006/relationships/image" Target="../media/image296.wmf"/><Relationship Id="rId5" Type="http://schemas.openxmlformats.org/officeDocument/2006/relationships/image" Target="../media/image295.wmf"/><Relationship Id="rId4" Type="http://schemas.openxmlformats.org/officeDocument/2006/relationships/image" Target="../media/image294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wmf"/><Relationship Id="rId2" Type="http://schemas.openxmlformats.org/officeDocument/2006/relationships/image" Target="../media/image304.wmf"/><Relationship Id="rId1" Type="http://schemas.openxmlformats.org/officeDocument/2006/relationships/image" Target="../media/image303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wmf"/><Relationship Id="rId2" Type="http://schemas.openxmlformats.org/officeDocument/2006/relationships/image" Target="../media/image310.wmf"/><Relationship Id="rId1" Type="http://schemas.openxmlformats.org/officeDocument/2006/relationships/image" Target="../media/image309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wmf"/><Relationship Id="rId1" Type="http://schemas.openxmlformats.org/officeDocument/2006/relationships/image" Target="../media/image314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wmf"/><Relationship Id="rId2" Type="http://schemas.openxmlformats.org/officeDocument/2006/relationships/image" Target="../media/image319.wmf"/><Relationship Id="rId1" Type="http://schemas.openxmlformats.org/officeDocument/2006/relationships/image" Target="../media/image318.wmf"/><Relationship Id="rId4" Type="http://schemas.openxmlformats.org/officeDocument/2006/relationships/image" Target="../media/image321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wmf"/><Relationship Id="rId3" Type="http://schemas.openxmlformats.org/officeDocument/2006/relationships/image" Target="../media/image328.wmf"/><Relationship Id="rId7" Type="http://schemas.openxmlformats.org/officeDocument/2006/relationships/image" Target="../media/image264.wmf"/><Relationship Id="rId2" Type="http://schemas.openxmlformats.org/officeDocument/2006/relationships/image" Target="../media/image327.wmf"/><Relationship Id="rId1" Type="http://schemas.openxmlformats.org/officeDocument/2006/relationships/image" Target="../media/image326.wmf"/><Relationship Id="rId6" Type="http://schemas.openxmlformats.org/officeDocument/2006/relationships/image" Target="../media/image331.wmf"/><Relationship Id="rId5" Type="http://schemas.openxmlformats.org/officeDocument/2006/relationships/image" Target="../media/image330.wmf"/><Relationship Id="rId4" Type="http://schemas.openxmlformats.org/officeDocument/2006/relationships/image" Target="../media/image329.wmf"/><Relationship Id="rId9" Type="http://schemas.openxmlformats.org/officeDocument/2006/relationships/image" Target="../media/image333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wmf"/><Relationship Id="rId3" Type="http://schemas.openxmlformats.org/officeDocument/2006/relationships/image" Target="../media/image336.wmf"/><Relationship Id="rId7" Type="http://schemas.openxmlformats.org/officeDocument/2006/relationships/image" Target="../media/image340.wmf"/><Relationship Id="rId2" Type="http://schemas.openxmlformats.org/officeDocument/2006/relationships/image" Target="../media/image335.wmf"/><Relationship Id="rId1" Type="http://schemas.openxmlformats.org/officeDocument/2006/relationships/image" Target="../media/image334.wmf"/><Relationship Id="rId6" Type="http://schemas.openxmlformats.org/officeDocument/2006/relationships/image" Target="../media/image339.wmf"/><Relationship Id="rId5" Type="http://schemas.openxmlformats.org/officeDocument/2006/relationships/image" Target="../media/image338.wmf"/><Relationship Id="rId4" Type="http://schemas.openxmlformats.org/officeDocument/2006/relationships/image" Target="../media/image337.wmf"/><Relationship Id="rId9" Type="http://schemas.openxmlformats.org/officeDocument/2006/relationships/image" Target="../media/image342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wmf"/><Relationship Id="rId2" Type="http://schemas.openxmlformats.org/officeDocument/2006/relationships/image" Target="../media/image344.wmf"/><Relationship Id="rId1" Type="http://schemas.openxmlformats.org/officeDocument/2006/relationships/image" Target="../media/image343.wmf"/><Relationship Id="rId6" Type="http://schemas.openxmlformats.org/officeDocument/2006/relationships/image" Target="../media/image348.wmf"/><Relationship Id="rId5" Type="http://schemas.openxmlformats.org/officeDocument/2006/relationships/image" Target="../media/image347.wmf"/><Relationship Id="rId4" Type="http://schemas.openxmlformats.org/officeDocument/2006/relationships/image" Target="../media/image346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wmf"/><Relationship Id="rId2" Type="http://schemas.openxmlformats.org/officeDocument/2006/relationships/image" Target="../media/image350.wmf"/><Relationship Id="rId1" Type="http://schemas.openxmlformats.org/officeDocument/2006/relationships/image" Target="../media/image349.wmf"/><Relationship Id="rId4" Type="http://schemas.openxmlformats.org/officeDocument/2006/relationships/image" Target="../media/image352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wmf"/><Relationship Id="rId2" Type="http://schemas.openxmlformats.org/officeDocument/2006/relationships/image" Target="../media/image356.wmf"/><Relationship Id="rId1" Type="http://schemas.openxmlformats.org/officeDocument/2006/relationships/image" Target="../media/image355.wmf"/><Relationship Id="rId5" Type="http://schemas.openxmlformats.org/officeDocument/2006/relationships/image" Target="../media/image359.wmf"/><Relationship Id="rId4" Type="http://schemas.openxmlformats.org/officeDocument/2006/relationships/image" Target="../media/image358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wmf"/><Relationship Id="rId1" Type="http://schemas.openxmlformats.org/officeDocument/2006/relationships/image" Target="../media/image361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wmf"/><Relationship Id="rId2" Type="http://schemas.openxmlformats.org/officeDocument/2006/relationships/image" Target="../media/image366.wmf"/><Relationship Id="rId1" Type="http://schemas.openxmlformats.org/officeDocument/2006/relationships/image" Target="../media/image365.wmf"/><Relationship Id="rId4" Type="http://schemas.openxmlformats.org/officeDocument/2006/relationships/image" Target="../media/image368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wmf"/><Relationship Id="rId2" Type="http://schemas.openxmlformats.org/officeDocument/2006/relationships/image" Target="../media/image370.wmf"/><Relationship Id="rId1" Type="http://schemas.openxmlformats.org/officeDocument/2006/relationships/image" Target="../media/image31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wmf"/><Relationship Id="rId2" Type="http://schemas.openxmlformats.org/officeDocument/2006/relationships/image" Target="../media/image374.wmf"/><Relationship Id="rId1" Type="http://schemas.openxmlformats.org/officeDocument/2006/relationships/image" Target="../media/image373.wmf"/><Relationship Id="rId5" Type="http://schemas.openxmlformats.org/officeDocument/2006/relationships/image" Target="../media/image376.wmf"/><Relationship Id="rId4" Type="http://schemas.openxmlformats.org/officeDocument/2006/relationships/image" Target="../media/image375.wmf"/></Relationships>
</file>

<file path=ppt/drawings/_rels/vmlDrawing4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wmf"/><Relationship Id="rId3" Type="http://schemas.openxmlformats.org/officeDocument/2006/relationships/image" Target="../media/image377.wmf"/><Relationship Id="rId7" Type="http://schemas.openxmlformats.org/officeDocument/2006/relationships/image" Target="../media/image381.wmf"/><Relationship Id="rId2" Type="http://schemas.openxmlformats.org/officeDocument/2006/relationships/image" Target="../media/image315.wmf"/><Relationship Id="rId1" Type="http://schemas.openxmlformats.org/officeDocument/2006/relationships/image" Target="../media/image314.wmf"/><Relationship Id="rId6" Type="http://schemas.openxmlformats.org/officeDocument/2006/relationships/image" Target="../media/image380.wmf"/><Relationship Id="rId5" Type="http://schemas.openxmlformats.org/officeDocument/2006/relationships/image" Target="../media/image379.wmf"/><Relationship Id="rId4" Type="http://schemas.openxmlformats.org/officeDocument/2006/relationships/image" Target="../media/image378.wmf"/></Relationships>
</file>

<file path=ppt/drawings/_rels/vmlDrawing4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wmf"/><Relationship Id="rId3" Type="http://schemas.openxmlformats.org/officeDocument/2006/relationships/image" Target="../media/image384.wmf"/><Relationship Id="rId7" Type="http://schemas.openxmlformats.org/officeDocument/2006/relationships/image" Target="../media/image388.wmf"/><Relationship Id="rId2" Type="http://schemas.openxmlformats.org/officeDocument/2006/relationships/image" Target="../media/image383.wmf"/><Relationship Id="rId1" Type="http://schemas.openxmlformats.org/officeDocument/2006/relationships/image" Target="../media/image382.wmf"/><Relationship Id="rId6" Type="http://schemas.openxmlformats.org/officeDocument/2006/relationships/image" Target="../media/image387.wmf"/><Relationship Id="rId5" Type="http://schemas.openxmlformats.org/officeDocument/2006/relationships/image" Target="../media/image386.wmf"/><Relationship Id="rId10" Type="http://schemas.openxmlformats.org/officeDocument/2006/relationships/image" Target="../media/image391.wmf"/><Relationship Id="rId4" Type="http://schemas.openxmlformats.org/officeDocument/2006/relationships/image" Target="../media/image385.wmf"/><Relationship Id="rId9" Type="http://schemas.openxmlformats.org/officeDocument/2006/relationships/image" Target="../media/image390.wmf"/></Relationships>
</file>

<file path=ppt/drawings/_rels/vmlDrawing4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8.wmf"/><Relationship Id="rId3" Type="http://schemas.openxmlformats.org/officeDocument/2006/relationships/image" Target="../media/image394.wmf"/><Relationship Id="rId7" Type="http://schemas.openxmlformats.org/officeDocument/2006/relationships/image" Target="../media/image397.wmf"/><Relationship Id="rId2" Type="http://schemas.openxmlformats.org/officeDocument/2006/relationships/image" Target="../media/image393.wmf"/><Relationship Id="rId1" Type="http://schemas.openxmlformats.org/officeDocument/2006/relationships/image" Target="../media/image392.wmf"/><Relationship Id="rId6" Type="http://schemas.openxmlformats.org/officeDocument/2006/relationships/image" Target="../media/image264.wmf"/><Relationship Id="rId5" Type="http://schemas.openxmlformats.org/officeDocument/2006/relationships/image" Target="../media/image396.wmf"/><Relationship Id="rId4" Type="http://schemas.openxmlformats.org/officeDocument/2006/relationships/image" Target="../media/image395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wmf"/><Relationship Id="rId2" Type="http://schemas.openxmlformats.org/officeDocument/2006/relationships/image" Target="../media/image402.wmf"/><Relationship Id="rId1" Type="http://schemas.openxmlformats.org/officeDocument/2006/relationships/image" Target="../media/image401.wmf"/></Relationships>
</file>

<file path=ppt/drawings/_rels/vmlDrawing5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wmf"/><Relationship Id="rId3" Type="http://schemas.openxmlformats.org/officeDocument/2006/relationships/image" Target="../media/image406.wmf"/><Relationship Id="rId7" Type="http://schemas.openxmlformats.org/officeDocument/2006/relationships/image" Target="../media/image409.wmf"/><Relationship Id="rId2" Type="http://schemas.openxmlformats.org/officeDocument/2006/relationships/image" Target="../media/image405.wmf"/><Relationship Id="rId1" Type="http://schemas.openxmlformats.org/officeDocument/2006/relationships/image" Target="../media/image404.wmf"/><Relationship Id="rId6" Type="http://schemas.openxmlformats.org/officeDocument/2006/relationships/image" Target="../media/image244.wmf"/><Relationship Id="rId11" Type="http://schemas.openxmlformats.org/officeDocument/2006/relationships/image" Target="../media/image413.wmf"/><Relationship Id="rId5" Type="http://schemas.openxmlformats.org/officeDocument/2006/relationships/image" Target="../media/image408.wmf"/><Relationship Id="rId10" Type="http://schemas.openxmlformats.org/officeDocument/2006/relationships/image" Target="../media/image412.wmf"/><Relationship Id="rId4" Type="http://schemas.openxmlformats.org/officeDocument/2006/relationships/image" Target="../media/image407.wmf"/><Relationship Id="rId9" Type="http://schemas.openxmlformats.org/officeDocument/2006/relationships/image" Target="../media/image411.wmf"/></Relationships>
</file>

<file path=ppt/drawings/_rels/vmlDrawing5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wmf"/><Relationship Id="rId13" Type="http://schemas.openxmlformats.org/officeDocument/2006/relationships/image" Target="../media/image425.wmf"/><Relationship Id="rId3" Type="http://schemas.openxmlformats.org/officeDocument/2006/relationships/image" Target="../media/image415.wmf"/><Relationship Id="rId7" Type="http://schemas.openxmlformats.org/officeDocument/2006/relationships/image" Target="../media/image419.wmf"/><Relationship Id="rId12" Type="http://schemas.openxmlformats.org/officeDocument/2006/relationships/image" Target="../media/image424.wmf"/><Relationship Id="rId2" Type="http://schemas.openxmlformats.org/officeDocument/2006/relationships/image" Target="../media/image414.wmf"/><Relationship Id="rId1" Type="http://schemas.openxmlformats.org/officeDocument/2006/relationships/image" Target="../media/image244.wmf"/><Relationship Id="rId6" Type="http://schemas.openxmlformats.org/officeDocument/2006/relationships/image" Target="../media/image418.wmf"/><Relationship Id="rId11" Type="http://schemas.openxmlformats.org/officeDocument/2006/relationships/image" Target="../media/image423.wmf"/><Relationship Id="rId5" Type="http://schemas.openxmlformats.org/officeDocument/2006/relationships/image" Target="../media/image417.wmf"/><Relationship Id="rId10" Type="http://schemas.openxmlformats.org/officeDocument/2006/relationships/image" Target="../media/image422.wmf"/><Relationship Id="rId4" Type="http://schemas.openxmlformats.org/officeDocument/2006/relationships/image" Target="../media/image416.wmf"/><Relationship Id="rId9" Type="http://schemas.openxmlformats.org/officeDocument/2006/relationships/image" Target="../media/image421.wmf"/></Relationships>
</file>

<file path=ppt/drawings/_rels/vmlDrawing5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2.wmf"/><Relationship Id="rId3" Type="http://schemas.openxmlformats.org/officeDocument/2006/relationships/image" Target="../media/image428.wmf"/><Relationship Id="rId7" Type="http://schemas.openxmlformats.org/officeDocument/2006/relationships/image" Target="../media/image431.wmf"/><Relationship Id="rId2" Type="http://schemas.openxmlformats.org/officeDocument/2006/relationships/image" Target="../media/image427.wmf"/><Relationship Id="rId1" Type="http://schemas.openxmlformats.org/officeDocument/2006/relationships/image" Target="../media/image426.wmf"/><Relationship Id="rId6" Type="http://schemas.openxmlformats.org/officeDocument/2006/relationships/image" Target="../media/image244.wmf"/><Relationship Id="rId5" Type="http://schemas.openxmlformats.org/officeDocument/2006/relationships/image" Target="../media/image430.wmf"/><Relationship Id="rId4" Type="http://schemas.openxmlformats.org/officeDocument/2006/relationships/image" Target="../media/image429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wmf"/><Relationship Id="rId2" Type="http://schemas.openxmlformats.org/officeDocument/2006/relationships/image" Target="../media/image434.wmf"/><Relationship Id="rId1" Type="http://schemas.openxmlformats.org/officeDocument/2006/relationships/image" Target="../media/image433.wmf"/><Relationship Id="rId6" Type="http://schemas.openxmlformats.org/officeDocument/2006/relationships/image" Target="../media/image437.wmf"/><Relationship Id="rId5" Type="http://schemas.openxmlformats.org/officeDocument/2006/relationships/image" Target="../media/image428.wmf"/><Relationship Id="rId4" Type="http://schemas.openxmlformats.org/officeDocument/2006/relationships/image" Target="../media/image436.wmf"/></Relationships>
</file>

<file path=ppt/drawings/_rels/vmlDrawing5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4.wmf"/><Relationship Id="rId3" Type="http://schemas.openxmlformats.org/officeDocument/2006/relationships/image" Target="../media/image440.wmf"/><Relationship Id="rId7" Type="http://schemas.openxmlformats.org/officeDocument/2006/relationships/image" Target="../media/image443.wmf"/><Relationship Id="rId2" Type="http://schemas.openxmlformats.org/officeDocument/2006/relationships/image" Target="../media/image439.wmf"/><Relationship Id="rId1" Type="http://schemas.openxmlformats.org/officeDocument/2006/relationships/image" Target="../media/image438.wmf"/><Relationship Id="rId6" Type="http://schemas.openxmlformats.org/officeDocument/2006/relationships/image" Target="../media/image442.wmf"/><Relationship Id="rId5" Type="http://schemas.openxmlformats.org/officeDocument/2006/relationships/image" Target="../media/image224.wmf"/><Relationship Id="rId4" Type="http://schemas.openxmlformats.org/officeDocument/2006/relationships/image" Target="../media/image441.wmf"/></Relationships>
</file>

<file path=ppt/drawings/_rels/vmlDrawing5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wmf"/><Relationship Id="rId3" Type="http://schemas.openxmlformats.org/officeDocument/2006/relationships/image" Target="../media/image447.wmf"/><Relationship Id="rId7" Type="http://schemas.openxmlformats.org/officeDocument/2006/relationships/image" Target="../media/image451.wmf"/><Relationship Id="rId2" Type="http://schemas.openxmlformats.org/officeDocument/2006/relationships/image" Target="../media/image446.wmf"/><Relationship Id="rId1" Type="http://schemas.openxmlformats.org/officeDocument/2006/relationships/image" Target="../media/image445.wmf"/><Relationship Id="rId6" Type="http://schemas.openxmlformats.org/officeDocument/2006/relationships/image" Target="../media/image450.wmf"/><Relationship Id="rId5" Type="http://schemas.openxmlformats.org/officeDocument/2006/relationships/image" Target="../media/image449.wmf"/><Relationship Id="rId10" Type="http://schemas.openxmlformats.org/officeDocument/2006/relationships/image" Target="../media/image454.wmf"/><Relationship Id="rId4" Type="http://schemas.openxmlformats.org/officeDocument/2006/relationships/image" Target="../media/image448.wmf"/><Relationship Id="rId9" Type="http://schemas.openxmlformats.org/officeDocument/2006/relationships/image" Target="../media/image453.wmf"/></Relationships>
</file>

<file path=ppt/drawings/_rels/vmlDrawing5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wmf"/><Relationship Id="rId13" Type="http://schemas.openxmlformats.org/officeDocument/2006/relationships/image" Target="../media/image464.wmf"/><Relationship Id="rId3" Type="http://schemas.openxmlformats.org/officeDocument/2006/relationships/image" Target="../media/image456.wmf"/><Relationship Id="rId7" Type="http://schemas.openxmlformats.org/officeDocument/2006/relationships/image" Target="../media/image460.wmf"/><Relationship Id="rId12" Type="http://schemas.openxmlformats.org/officeDocument/2006/relationships/image" Target="../media/image463.wmf"/><Relationship Id="rId2" Type="http://schemas.openxmlformats.org/officeDocument/2006/relationships/image" Target="../media/image455.wmf"/><Relationship Id="rId1" Type="http://schemas.openxmlformats.org/officeDocument/2006/relationships/image" Target="../media/image240.wmf"/><Relationship Id="rId6" Type="http://schemas.openxmlformats.org/officeDocument/2006/relationships/image" Target="../media/image459.wmf"/><Relationship Id="rId11" Type="http://schemas.openxmlformats.org/officeDocument/2006/relationships/image" Target="../media/image462.wmf"/><Relationship Id="rId5" Type="http://schemas.openxmlformats.org/officeDocument/2006/relationships/image" Target="../media/image458.wmf"/><Relationship Id="rId10" Type="http://schemas.openxmlformats.org/officeDocument/2006/relationships/image" Target="../media/image461.wmf"/><Relationship Id="rId4" Type="http://schemas.openxmlformats.org/officeDocument/2006/relationships/image" Target="../media/image457.wmf"/><Relationship Id="rId9" Type="http://schemas.openxmlformats.org/officeDocument/2006/relationships/image" Target="../media/image2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43691D-8BE2-47B1-92A0-12765AB23F17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130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595E00-9B7C-4C4F-8E31-154FF93D28F0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76473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9AF3A-756F-4BD4-BB15-FF5304542851}" type="slidenum">
              <a:rPr lang="zh-CN" altLang="en-US"/>
              <a:pPr/>
              <a:t>1</a:t>
            </a:fld>
            <a:endParaRPr lang="en-US" altLang="zh-CN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zh-CN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zh-CN" alt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200"/>
            </a:lvl1pPr>
          </a:lstStyle>
          <a:p>
            <a:fld id="{200893B7-1D82-467B-9C46-225A6BAA7E0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234000"/>
            <a:ext cx="8496944" cy="648072"/>
          </a:xfrm>
        </p:spPr>
        <p:txBody>
          <a:bodyPr/>
          <a:lstStyle>
            <a:lvl1pPr algn="l">
              <a:defRPr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559501"/>
          </a:xfrm>
        </p:spPr>
        <p:txBody>
          <a:bodyPr/>
          <a:lstStyle>
            <a:lvl1pPr marL="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  <a:lvl2pPr marL="4572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2pPr>
            <a:lvl3pPr marL="9144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3pPr>
            <a:lvl4pPr marL="13716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4pPr>
            <a:lvl5pPr marL="18288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1D0DB-FF96-4688-9377-3DF6242CB9F2}" type="slidenum">
              <a:rPr lang="zh-CN" altLang="en-US"/>
              <a:pPr/>
              <a:t>‹#›</a:t>
            </a:fld>
            <a:endParaRPr lang="en-US" altLang="zh-CN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453336"/>
            <a:ext cx="1371125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D:\MEDIA\OFFICE14\Lines\j0115876.gif"/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51597"/>
            <a:ext cx="8784976" cy="12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66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958C8-5177-4400-AE1B-0635546AD40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1407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1C551-77AF-4CB5-82DA-181B49705F4E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0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9C00D-16CA-46E5-8661-B86090AA3E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54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1576B-7372-40F2-8784-323B7B2C9FB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5788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CB27B-5A45-4BC4-9233-C90DC8973C55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067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C4040-6E78-4A18-93C9-C229D9412E0C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75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93022-312D-4BC3-AEDE-7217C081D6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6056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B9EE9-3C41-48B6-BDDE-B2468508C2D3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676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98D66-F199-4E82-A141-2724DDDADF6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5730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pitchFamily="34" charset="0"/>
              </a:defRPr>
            </a:lvl1pPr>
          </a:lstStyle>
          <a:p>
            <a:fld id="{FAA5B55B-55E8-405B-AA12-92B2F06C7331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3" Type="http://schemas.openxmlformats.org/officeDocument/2006/relationships/image" Target="../media/image11.png"/><Relationship Id="rId7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0.wmf"/><Relationship Id="rId18" Type="http://schemas.openxmlformats.org/officeDocument/2006/relationships/oleObject" Target="../embeddings/oleObject19.bin"/><Relationship Id="rId3" Type="http://schemas.openxmlformats.org/officeDocument/2006/relationships/image" Target="../media/image22.png"/><Relationship Id="rId21" Type="http://schemas.openxmlformats.org/officeDocument/2006/relationships/oleObject" Target="../embeddings/oleObject21.bin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20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oleObject" Target="../embeddings/oleObject17.bin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21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1.wmf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31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29.bin"/><Relationship Id="rId25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6.bin"/><Relationship Id="rId24" Type="http://schemas.openxmlformats.org/officeDocument/2006/relationships/image" Target="../media/image34.wmf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2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9.wmf"/><Relationship Id="rId22" Type="http://schemas.openxmlformats.org/officeDocument/2006/relationships/image" Target="../media/image3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image" Target="../media/image42.png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4.wmf"/><Relationship Id="rId11" Type="http://schemas.openxmlformats.org/officeDocument/2006/relationships/image" Target="../media/image47.png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55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wmf"/><Relationship Id="rId20" Type="http://schemas.openxmlformats.org/officeDocument/2006/relationships/image" Target="../media/image56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51.wmf"/><Relationship Id="rId19" Type="http://schemas.openxmlformats.org/officeDocument/2006/relationships/oleObject" Target="../embeddings/oleObject51.bin"/><Relationship Id="rId4" Type="http://schemas.openxmlformats.org/officeDocument/2006/relationships/image" Target="../media/image48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5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57.bin"/><Relationship Id="rId18" Type="http://schemas.openxmlformats.org/officeDocument/2006/relationships/oleObject" Target="../embeddings/oleObject60.bin"/><Relationship Id="rId3" Type="http://schemas.openxmlformats.org/officeDocument/2006/relationships/oleObject" Target="../embeddings/oleObject52.bin"/><Relationship Id="rId21" Type="http://schemas.openxmlformats.org/officeDocument/2006/relationships/image" Target="../media/image67.wmf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5.wmf"/><Relationship Id="rId20" Type="http://schemas.openxmlformats.org/officeDocument/2006/relationships/oleObject" Target="../embeddings/oleObject61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62.wmf"/><Relationship Id="rId19" Type="http://schemas.openxmlformats.org/officeDocument/2006/relationships/image" Target="../media/image66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8.wmf"/><Relationship Id="rId9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70.bin"/><Relationship Id="rId18" Type="http://schemas.openxmlformats.org/officeDocument/2006/relationships/oleObject" Target="../embeddings/oleObject73.bin"/><Relationship Id="rId26" Type="http://schemas.openxmlformats.org/officeDocument/2006/relationships/oleObject" Target="../embeddings/oleObject77.bin"/><Relationship Id="rId3" Type="http://schemas.openxmlformats.org/officeDocument/2006/relationships/oleObject" Target="../embeddings/oleObject65.bin"/><Relationship Id="rId21" Type="http://schemas.openxmlformats.org/officeDocument/2006/relationships/image" Target="../media/image80.wmf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76.wmf"/><Relationship Id="rId17" Type="http://schemas.openxmlformats.org/officeDocument/2006/relationships/oleObject" Target="../embeddings/oleObject72.bin"/><Relationship Id="rId25" Type="http://schemas.openxmlformats.org/officeDocument/2006/relationships/image" Target="../media/image8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8.wmf"/><Relationship Id="rId20" Type="http://schemas.openxmlformats.org/officeDocument/2006/relationships/oleObject" Target="../embeddings/oleObject74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69.bin"/><Relationship Id="rId24" Type="http://schemas.openxmlformats.org/officeDocument/2006/relationships/oleObject" Target="../embeddings/oleObject76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23" Type="http://schemas.openxmlformats.org/officeDocument/2006/relationships/image" Target="../media/image81.wmf"/><Relationship Id="rId10" Type="http://schemas.openxmlformats.org/officeDocument/2006/relationships/image" Target="../media/image75.wmf"/><Relationship Id="rId19" Type="http://schemas.openxmlformats.org/officeDocument/2006/relationships/image" Target="../media/image79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77.wmf"/><Relationship Id="rId22" Type="http://schemas.openxmlformats.org/officeDocument/2006/relationships/oleObject" Target="../embeddings/oleObject75.bin"/><Relationship Id="rId27" Type="http://schemas.openxmlformats.org/officeDocument/2006/relationships/image" Target="../media/image8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8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84.bin"/><Relationship Id="rId18" Type="http://schemas.openxmlformats.org/officeDocument/2006/relationships/image" Target="../media/image94.wmf"/><Relationship Id="rId26" Type="http://schemas.openxmlformats.org/officeDocument/2006/relationships/image" Target="../media/image98.wmf"/><Relationship Id="rId3" Type="http://schemas.openxmlformats.org/officeDocument/2006/relationships/oleObject" Target="../embeddings/oleObject79.bin"/><Relationship Id="rId21" Type="http://schemas.openxmlformats.org/officeDocument/2006/relationships/oleObject" Target="../embeddings/oleObject88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91.wmf"/><Relationship Id="rId17" Type="http://schemas.openxmlformats.org/officeDocument/2006/relationships/oleObject" Target="../embeddings/oleObject86.bin"/><Relationship Id="rId25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3.wmf"/><Relationship Id="rId20" Type="http://schemas.openxmlformats.org/officeDocument/2006/relationships/image" Target="../media/image95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83.bin"/><Relationship Id="rId24" Type="http://schemas.openxmlformats.org/officeDocument/2006/relationships/image" Target="../media/image97.wmf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85.bin"/><Relationship Id="rId23" Type="http://schemas.openxmlformats.org/officeDocument/2006/relationships/oleObject" Target="../embeddings/oleObject89.bin"/><Relationship Id="rId28" Type="http://schemas.openxmlformats.org/officeDocument/2006/relationships/image" Target="../media/image99.wmf"/><Relationship Id="rId10" Type="http://schemas.openxmlformats.org/officeDocument/2006/relationships/image" Target="../media/image90.wmf"/><Relationship Id="rId19" Type="http://schemas.openxmlformats.org/officeDocument/2006/relationships/oleObject" Target="../embeddings/oleObject87.bin"/><Relationship Id="rId4" Type="http://schemas.openxmlformats.org/officeDocument/2006/relationships/image" Target="../media/image87.wmf"/><Relationship Id="rId9" Type="http://schemas.openxmlformats.org/officeDocument/2006/relationships/oleObject" Target="../embeddings/oleObject82.bin"/><Relationship Id="rId14" Type="http://schemas.openxmlformats.org/officeDocument/2006/relationships/image" Target="../media/image92.wmf"/><Relationship Id="rId22" Type="http://schemas.openxmlformats.org/officeDocument/2006/relationships/image" Target="../media/image96.wmf"/><Relationship Id="rId27" Type="http://schemas.openxmlformats.org/officeDocument/2006/relationships/oleObject" Target="../embeddings/oleObject9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oleObject" Target="../embeddings/oleObject97.bin"/><Relationship Id="rId18" Type="http://schemas.openxmlformats.org/officeDocument/2006/relationships/oleObject" Target="../embeddings/oleObject100.bin"/><Relationship Id="rId3" Type="http://schemas.openxmlformats.org/officeDocument/2006/relationships/oleObject" Target="../embeddings/oleObject92.bin"/><Relationship Id="rId21" Type="http://schemas.openxmlformats.org/officeDocument/2006/relationships/oleObject" Target="../embeddings/oleObject10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104.wmf"/><Relationship Id="rId17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6.wmf"/><Relationship Id="rId20" Type="http://schemas.openxmlformats.org/officeDocument/2006/relationships/image" Target="../media/image107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1.w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5" Type="http://schemas.openxmlformats.org/officeDocument/2006/relationships/oleObject" Target="../embeddings/oleObject98.bin"/><Relationship Id="rId10" Type="http://schemas.openxmlformats.org/officeDocument/2006/relationships/image" Target="../media/image103.wmf"/><Relationship Id="rId19" Type="http://schemas.openxmlformats.org/officeDocument/2006/relationships/oleObject" Target="../embeddings/oleObject101.bin"/><Relationship Id="rId4" Type="http://schemas.openxmlformats.org/officeDocument/2006/relationships/image" Target="../media/image100.wmf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105.wmf"/><Relationship Id="rId22" Type="http://schemas.openxmlformats.org/officeDocument/2006/relationships/image" Target="../media/image10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oleObject" Target="../embeddings/oleObject108.bin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1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0.wmf"/><Relationship Id="rId11" Type="http://schemas.openxmlformats.org/officeDocument/2006/relationships/oleObject" Target="../embeddings/oleObject107.bin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111.wmf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106.bin"/><Relationship Id="rId14" Type="http://schemas.openxmlformats.org/officeDocument/2006/relationships/image" Target="../media/image113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13" Type="http://schemas.openxmlformats.org/officeDocument/2006/relationships/image" Target="../media/image120.png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16.w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1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26.png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7.png"/><Relationship Id="rId5" Type="http://schemas.openxmlformats.org/officeDocument/2006/relationships/image" Target="../media/image123.wmf"/><Relationship Id="rId10" Type="http://schemas.openxmlformats.org/officeDocument/2006/relationships/image" Target="../media/image125.wmf"/><Relationship Id="rId4" Type="http://schemas.openxmlformats.org/officeDocument/2006/relationships/oleObject" Target="../embeddings/oleObject114.bin"/><Relationship Id="rId9" Type="http://schemas.openxmlformats.org/officeDocument/2006/relationships/oleObject" Target="../embeddings/oleObject1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7.bin"/><Relationship Id="rId7" Type="http://schemas.openxmlformats.org/officeDocument/2006/relationships/image" Target="../media/image1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28.wmf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4.bin"/><Relationship Id="rId18" Type="http://schemas.openxmlformats.org/officeDocument/2006/relationships/image" Target="../media/image138.wmf"/><Relationship Id="rId26" Type="http://schemas.openxmlformats.org/officeDocument/2006/relationships/image" Target="../media/image142.wmf"/><Relationship Id="rId39" Type="http://schemas.openxmlformats.org/officeDocument/2006/relationships/oleObject" Target="../embeddings/oleObject137.bin"/><Relationship Id="rId21" Type="http://schemas.openxmlformats.org/officeDocument/2006/relationships/oleObject" Target="../embeddings/oleObject128.bin"/><Relationship Id="rId34" Type="http://schemas.openxmlformats.org/officeDocument/2006/relationships/image" Target="../media/image146.wmf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26.bin"/><Relationship Id="rId25" Type="http://schemas.openxmlformats.org/officeDocument/2006/relationships/oleObject" Target="../embeddings/oleObject130.bin"/><Relationship Id="rId33" Type="http://schemas.openxmlformats.org/officeDocument/2006/relationships/oleObject" Target="../embeddings/oleObject134.bin"/><Relationship Id="rId38" Type="http://schemas.openxmlformats.org/officeDocument/2006/relationships/image" Target="../media/image14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29" Type="http://schemas.openxmlformats.org/officeDocument/2006/relationships/oleObject" Target="../embeddings/oleObject132.bin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23.bin"/><Relationship Id="rId24" Type="http://schemas.openxmlformats.org/officeDocument/2006/relationships/image" Target="../media/image141.wmf"/><Relationship Id="rId32" Type="http://schemas.openxmlformats.org/officeDocument/2006/relationships/image" Target="../media/image145.wmf"/><Relationship Id="rId37" Type="http://schemas.openxmlformats.org/officeDocument/2006/relationships/oleObject" Target="../embeddings/oleObject136.bin"/><Relationship Id="rId40" Type="http://schemas.openxmlformats.org/officeDocument/2006/relationships/image" Target="../media/image149.wmf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25.bin"/><Relationship Id="rId23" Type="http://schemas.openxmlformats.org/officeDocument/2006/relationships/oleObject" Target="../embeddings/oleObject129.bin"/><Relationship Id="rId28" Type="http://schemas.openxmlformats.org/officeDocument/2006/relationships/image" Target="../media/image143.wmf"/><Relationship Id="rId36" Type="http://schemas.openxmlformats.org/officeDocument/2006/relationships/image" Target="../media/image147.wmf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27.bin"/><Relationship Id="rId31" Type="http://schemas.openxmlformats.org/officeDocument/2006/relationships/oleObject" Target="../embeddings/oleObject133.bin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22.bin"/><Relationship Id="rId14" Type="http://schemas.openxmlformats.org/officeDocument/2006/relationships/image" Target="../media/image136.wmf"/><Relationship Id="rId22" Type="http://schemas.openxmlformats.org/officeDocument/2006/relationships/image" Target="../media/image140.wmf"/><Relationship Id="rId27" Type="http://schemas.openxmlformats.org/officeDocument/2006/relationships/oleObject" Target="../embeddings/oleObject131.bin"/><Relationship Id="rId30" Type="http://schemas.openxmlformats.org/officeDocument/2006/relationships/image" Target="../media/image144.wmf"/><Relationship Id="rId35" Type="http://schemas.openxmlformats.org/officeDocument/2006/relationships/oleObject" Target="../embeddings/oleObject135.bin"/><Relationship Id="rId8" Type="http://schemas.openxmlformats.org/officeDocument/2006/relationships/image" Target="../media/image133.wmf"/><Relationship Id="rId3" Type="http://schemas.openxmlformats.org/officeDocument/2006/relationships/oleObject" Target="../embeddings/oleObject1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131.wmf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6.bin"/><Relationship Id="rId18" Type="http://schemas.openxmlformats.org/officeDocument/2006/relationships/image" Target="../media/image155.wmf"/><Relationship Id="rId26" Type="http://schemas.openxmlformats.org/officeDocument/2006/relationships/oleObject" Target="../embeddings/oleObject152.bin"/><Relationship Id="rId3" Type="http://schemas.openxmlformats.org/officeDocument/2006/relationships/oleObject" Target="../embeddings/oleObject141.bin"/><Relationship Id="rId21" Type="http://schemas.openxmlformats.org/officeDocument/2006/relationships/image" Target="../media/image163.png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152.wmf"/><Relationship Id="rId17" Type="http://schemas.openxmlformats.org/officeDocument/2006/relationships/oleObject" Target="../embeddings/oleObject148.bin"/><Relationship Id="rId25" Type="http://schemas.openxmlformats.org/officeDocument/2006/relationships/image" Target="../media/image158.wmf"/><Relationship Id="rId33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4.wmf"/><Relationship Id="rId20" Type="http://schemas.openxmlformats.org/officeDocument/2006/relationships/image" Target="../media/image156.wmf"/><Relationship Id="rId29" Type="http://schemas.openxmlformats.org/officeDocument/2006/relationships/image" Target="../media/image160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50.wmf"/><Relationship Id="rId11" Type="http://schemas.openxmlformats.org/officeDocument/2006/relationships/oleObject" Target="../embeddings/oleObject145.bin"/><Relationship Id="rId24" Type="http://schemas.openxmlformats.org/officeDocument/2006/relationships/oleObject" Target="../embeddings/oleObject151.bin"/><Relationship Id="rId32" Type="http://schemas.openxmlformats.org/officeDocument/2006/relationships/oleObject" Target="../embeddings/oleObject155.bin"/><Relationship Id="rId5" Type="http://schemas.openxmlformats.org/officeDocument/2006/relationships/oleObject" Target="../embeddings/oleObject142.bin"/><Relationship Id="rId15" Type="http://schemas.openxmlformats.org/officeDocument/2006/relationships/oleObject" Target="../embeddings/oleObject147.bin"/><Relationship Id="rId23" Type="http://schemas.openxmlformats.org/officeDocument/2006/relationships/image" Target="../media/image157.wmf"/><Relationship Id="rId28" Type="http://schemas.openxmlformats.org/officeDocument/2006/relationships/oleObject" Target="../embeddings/oleObject153.bin"/><Relationship Id="rId10" Type="http://schemas.openxmlformats.org/officeDocument/2006/relationships/image" Target="../media/image151.wmf"/><Relationship Id="rId19" Type="http://schemas.openxmlformats.org/officeDocument/2006/relationships/oleObject" Target="../embeddings/oleObject149.bin"/><Relationship Id="rId31" Type="http://schemas.openxmlformats.org/officeDocument/2006/relationships/image" Target="../media/image161.wmf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44.bin"/><Relationship Id="rId14" Type="http://schemas.openxmlformats.org/officeDocument/2006/relationships/image" Target="../media/image153.wmf"/><Relationship Id="rId22" Type="http://schemas.openxmlformats.org/officeDocument/2006/relationships/oleObject" Target="../embeddings/oleObject150.bin"/><Relationship Id="rId27" Type="http://schemas.openxmlformats.org/officeDocument/2006/relationships/image" Target="../media/image159.wmf"/><Relationship Id="rId30" Type="http://schemas.openxmlformats.org/officeDocument/2006/relationships/oleObject" Target="../embeddings/oleObject154.bin"/><Relationship Id="rId8" Type="http://schemas.openxmlformats.org/officeDocument/2006/relationships/image" Target="../media/image148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13" Type="http://schemas.openxmlformats.org/officeDocument/2006/relationships/oleObject" Target="../embeddings/oleObject161.bin"/><Relationship Id="rId18" Type="http://schemas.openxmlformats.org/officeDocument/2006/relationships/image" Target="../media/image169.wmf"/><Relationship Id="rId26" Type="http://schemas.openxmlformats.org/officeDocument/2006/relationships/oleObject" Target="../embeddings/oleObject168.bin"/><Relationship Id="rId3" Type="http://schemas.openxmlformats.org/officeDocument/2006/relationships/oleObject" Target="../embeddings/oleObject156.bin"/><Relationship Id="rId21" Type="http://schemas.openxmlformats.org/officeDocument/2006/relationships/oleObject" Target="../embeddings/oleObject165.bin"/><Relationship Id="rId7" Type="http://schemas.openxmlformats.org/officeDocument/2006/relationships/oleObject" Target="../embeddings/oleObject158.bin"/><Relationship Id="rId12" Type="http://schemas.openxmlformats.org/officeDocument/2006/relationships/image" Target="../media/image167.wmf"/><Relationship Id="rId17" Type="http://schemas.openxmlformats.org/officeDocument/2006/relationships/oleObject" Target="../embeddings/oleObject163.bin"/><Relationship Id="rId25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8.wmf"/><Relationship Id="rId20" Type="http://schemas.openxmlformats.org/officeDocument/2006/relationships/image" Target="../media/image170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65.wmf"/><Relationship Id="rId11" Type="http://schemas.openxmlformats.org/officeDocument/2006/relationships/oleObject" Target="../embeddings/oleObject160.bin"/><Relationship Id="rId24" Type="http://schemas.openxmlformats.org/officeDocument/2006/relationships/oleObject" Target="../embeddings/oleObject167.bin"/><Relationship Id="rId5" Type="http://schemas.openxmlformats.org/officeDocument/2006/relationships/oleObject" Target="../embeddings/oleObject157.bin"/><Relationship Id="rId15" Type="http://schemas.openxmlformats.org/officeDocument/2006/relationships/oleObject" Target="../embeddings/oleObject162.bin"/><Relationship Id="rId23" Type="http://schemas.openxmlformats.org/officeDocument/2006/relationships/image" Target="../media/image171.wmf"/><Relationship Id="rId10" Type="http://schemas.openxmlformats.org/officeDocument/2006/relationships/image" Target="../media/image166.wmf"/><Relationship Id="rId19" Type="http://schemas.openxmlformats.org/officeDocument/2006/relationships/oleObject" Target="../embeddings/oleObject164.bin"/><Relationship Id="rId4" Type="http://schemas.openxmlformats.org/officeDocument/2006/relationships/image" Target="../media/image164.wmf"/><Relationship Id="rId9" Type="http://schemas.openxmlformats.org/officeDocument/2006/relationships/oleObject" Target="../embeddings/oleObject159.bin"/><Relationship Id="rId14" Type="http://schemas.openxmlformats.org/officeDocument/2006/relationships/image" Target="../media/image148.wmf"/><Relationship Id="rId22" Type="http://schemas.openxmlformats.org/officeDocument/2006/relationships/oleObject" Target="../embeddings/oleObject166.bin"/><Relationship Id="rId27" Type="http://schemas.openxmlformats.org/officeDocument/2006/relationships/image" Target="../media/image173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13" Type="http://schemas.openxmlformats.org/officeDocument/2006/relationships/oleObject" Target="../embeddings/oleObject174.bin"/><Relationship Id="rId3" Type="http://schemas.openxmlformats.org/officeDocument/2006/relationships/oleObject" Target="../embeddings/oleObject169.bin"/><Relationship Id="rId7" Type="http://schemas.openxmlformats.org/officeDocument/2006/relationships/oleObject" Target="../embeddings/oleObject171.bin"/><Relationship Id="rId12" Type="http://schemas.openxmlformats.org/officeDocument/2006/relationships/image" Target="../media/image1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75.wmf"/><Relationship Id="rId11" Type="http://schemas.openxmlformats.org/officeDocument/2006/relationships/oleObject" Target="../embeddings/oleObject173.bin"/><Relationship Id="rId5" Type="http://schemas.openxmlformats.org/officeDocument/2006/relationships/oleObject" Target="../embeddings/oleObject170.bin"/><Relationship Id="rId10" Type="http://schemas.openxmlformats.org/officeDocument/2006/relationships/image" Target="../media/image177.wmf"/><Relationship Id="rId4" Type="http://schemas.openxmlformats.org/officeDocument/2006/relationships/image" Target="../media/image174.wmf"/><Relationship Id="rId9" Type="http://schemas.openxmlformats.org/officeDocument/2006/relationships/oleObject" Target="../embeddings/oleObject172.bin"/><Relationship Id="rId14" Type="http://schemas.openxmlformats.org/officeDocument/2006/relationships/image" Target="../media/image179.wmf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86.wmf"/><Relationship Id="rId26" Type="http://schemas.openxmlformats.org/officeDocument/2006/relationships/oleObject" Target="../embeddings/oleObject187.bin"/><Relationship Id="rId39" Type="http://schemas.openxmlformats.org/officeDocument/2006/relationships/image" Target="../media/image195.wmf"/><Relationship Id="rId21" Type="http://schemas.openxmlformats.org/officeDocument/2006/relationships/image" Target="../media/image187.wmf"/><Relationship Id="rId34" Type="http://schemas.openxmlformats.org/officeDocument/2006/relationships/oleObject" Target="../embeddings/oleObject192.bin"/><Relationship Id="rId42" Type="http://schemas.openxmlformats.org/officeDocument/2006/relationships/oleObject" Target="../embeddings/oleObject196.bin"/><Relationship Id="rId7" Type="http://schemas.openxmlformats.org/officeDocument/2006/relationships/oleObject" Target="../embeddings/oleObject17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5.wmf"/><Relationship Id="rId29" Type="http://schemas.openxmlformats.org/officeDocument/2006/relationships/image" Target="../media/image191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80.wmf"/><Relationship Id="rId11" Type="http://schemas.openxmlformats.org/officeDocument/2006/relationships/oleObject" Target="../embeddings/oleObject179.bin"/><Relationship Id="rId24" Type="http://schemas.openxmlformats.org/officeDocument/2006/relationships/oleObject" Target="../embeddings/oleObject186.bin"/><Relationship Id="rId32" Type="http://schemas.openxmlformats.org/officeDocument/2006/relationships/image" Target="../media/image192.wmf"/><Relationship Id="rId37" Type="http://schemas.openxmlformats.org/officeDocument/2006/relationships/image" Target="../media/image194.wmf"/><Relationship Id="rId40" Type="http://schemas.openxmlformats.org/officeDocument/2006/relationships/oleObject" Target="../embeddings/oleObject195.bin"/><Relationship Id="rId45" Type="http://schemas.openxmlformats.org/officeDocument/2006/relationships/oleObject" Target="../embeddings/oleObject197.bin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23" Type="http://schemas.openxmlformats.org/officeDocument/2006/relationships/image" Target="../media/image188.wmf"/><Relationship Id="rId28" Type="http://schemas.openxmlformats.org/officeDocument/2006/relationships/oleObject" Target="../embeddings/oleObject188.bin"/><Relationship Id="rId36" Type="http://schemas.openxmlformats.org/officeDocument/2006/relationships/oleObject" Target="../embeddings/oleObject193.bin"/><Relationship Id="rId10" Type="http://schemas.openxmlformats.org/officeDocument/2006/relationships/image" Target="../media/image182.wmf"/><Relationship Id="rId19" Type="http://schemas.openxmlformats.org/officeDocument/2006/relationships/oleObject" Target="../embeddings/oleObject183.bin"/><Relationship Id="rId31" Type="http://schemas.openxmlformats.org/officeDocument/2006/relationships/oleObject" Target="../embeddings/oleObject190.bin"/><Relationship Id="rId44" Type="http://schemas.openxmlformats.org/officeDocument/2006/relationships/image" Target="../media/image199.png"/><Relationship Id="rId4" Type="http://schemas.openxmlformats.org/officeDocument/2006/relationships/image" Target="../media/image174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184.wmf"/><Relationship Id="rId22" Type="http://schemas.openxmlformats.org/officeDocument/2006/relationships/oleObject" Target="../embeddings/oleObject185.bin"/><Relationship Id="rId27" Type="http://schemas.openxmlformats.org/officeDocument/2006/relationships/image" Target="../media/image190.wmf"/><Relationship Id="rId30" Type="http://schemas.openxmlformats.org/officeDocument/2006/relationships/oleObject" Target="../embeddings/oleObject189.bin"/><Relationship Id="rId35" Type="http://schemas.openxmlformats.org/officeDocument/2006/relationships/image" Target="../media/image193.wmf"/><Relationship Id="rId43" Type="http://schemas.openxmlformats.org/officeDocument/2006/relationships/image" Target="../media/image197.wmf"/><Relationship Id="rId8" Type="http://schemas.openxmlformats.org/officeDocument/2006/relationships/image" Target="../media/image181.wmf"/><Relationship Id="rId3" Type="http://schemas.openxmlformats.org/officeDocument/2006/relationships/oleObject" Target="../embeddings/oleObject175.bin"/><Relationship Id="rId12" Type="http://schemas.openxmlformats.org/officeDocument/2006/relationships/image" Target="../media/image183.wmf"/><Relationship Id="rId17" Type="http://schemas.openxmlformats.org/officeDocument/2006/relationships/oleObject" Target="../embeddings/oleObject182.bin"/><Relationship Id="rId25" Type="http://schemas.openxmlformats.org/officeDocument/2006/relationships/image" Target="../media/image189.wmf"/><Relationship Id="rId33" Type="http://schemas.openxmlformats.org/officeDocument/2006/relationships/oleObject" Target="../embeddings/oleObject191.bin"/><Relationship Id="rId38" Type="http://schemas.openxmlformats.org/officeDocument/2006/relationships/oleObject" Target="../embeddings/oleObject194.bin"/><Relationship Id="rId46" Type="http://schemas.openxmlformats.org/officeDocument/2006/relationships/image" Target="../media/image198.wmf"/><Relationship Id="rId20" Type="http://schemas.openxmlformats.org/officeDocument/2006/relationships/oleObject" Target="../embeddings/oleObject184.bin"/><Relationship Id="rId41" Type="http://schemas.openxmlformats.org/officeDocument/2006/relationships/image" Target="../media/image19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wmf"/><Relationship Id="rId13" Type="http://schemas.openxmlformats.org/officeDocument/2006/relationships/oleObject" Target="../embeddings/oleObject203.bin"/><Relationship Id="rId18" Type="http://schemas.openxmlformats.org/officeDocument/2006/relationships/image" Target="../media/image206.wmf"/><Relationship Id="rId26" Type="http://schemas.openxmlformats.org/officeDocument/2006/relationships/image" Target="../media/image210.wmf"/><Relationship Id="rId3" Type="http://schemas.openxmlformats.org/officeDocument/2006/relationships/oleObject" Target="../embeddings/oleObject198.bin"/><Relationship Id="rId21" Type="http://schemas.openxmlformats.org/officeDocument/2006/relationships/oleObject" Target="../embeddings/oleObject207.bin"/><Relationship Id="rId7" Type="http://schemas.openxmlformats.org/officeDocument/2006/relationships/oleObject" Target="../embeddings/oleObject200.bin"/><Relationship Id="rId12" Type="http://schemas.openxmlformats.org/officeDocument/2006/relationships/image" Target="../media/image203.wmf"/><Relationship Id="rId17" Type="http://schemas.openxmlformats.org/officeDocument/2006/relationships/oleObject" Target="../embeddings/oleObject205.bin"/><Relationship Id="rId25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5.wmf"/><Relationship Id="rId20" Type="http://schemas.openxmlformats.org/officeDocument/2006/relationships/image" Target="../media/image207.wmf"/><Relationship Id="rId29" Type="http://schemas.openxmlformats.org/officeDocument/2006/relationships/oleObject" Target="../embeddings/oleObject211.bin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00.wmf"/><Relationship Id="rId11" Type="http://schemas.openxmlformats.org/officeDocument/2006/relationships/oleObject" Target="../embeddings/oleObject202.bin"/><Relationship Id="rId24" Type="http://schemas.openxmlformats.org/officeDocument/2006/relationships/image" Target="../media/image209.wmf"/><Relationship Id="rId32" Type="http://schemas.openxmlformats.org/officeDocument/2006/relationships/image" Target="../media/image213.wmf"/><Relationship Id="rId5" Type="http://schemas.openxmlformats.org/officeDocument/2006/relationships/oleObject" Target="../embeddings/oleObject199.bin"/><Relationship Id="rId15" Type="http://schemas.openxmlformats.org/officeDocument/2006/relationships/oleObject" Target="../embeddings/oleObject204.bin"/><Relationship Id="rId23" Type="http://schemas.openxmlformats.org/officeDocument/2006/relationships/oleObject" Target="../embeddings/oleObject208.bin"/><Relationship Id="rId28" Type="http://schemas.openxmlformats.org/officeDocument/2006/relationships/image" Target="../media/image211.wmf"/><Relationship Id="rId10" Type="http://schemas.openxmlformats.org/officeDocument/2006/relationships/image" Target="../media/image202.wmf"/><Relationship Id="rId19" Type="http://schemas.openxmlformats.org/officeDocument/2006/relationships/oleObject" Target="../embeddings/oleObject206.bin"/><Relationship Id="rId31" Type="http://schemas.openxmlformats.org/officeDocument/2006/relationships/oleObject" Target="../embeddings/oleObject212.bin"/><Relationship Id="rId4" Type="http://schemas.openxmlformats.org/officeDocument/2006/relationships/image" Target="../media/image174.w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204.wmf"/><Relationship Id="rId22" Type="http://schemas.openxmlformats.org/officeDocument/2006/relationships/image" Target="../media/image208.wmf"/><Relationship Id="rId27" Type="http://schemas.openxmlformats.org/officeDocument/2006/relationships/oleObject" Target="../embeddings/oleObject210.bin"/><Relationship Id="rId30" Type="http://schemas.openxmlformats.org/officeDocument/2006/relationships/image" Target="../media/image212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wmf"/><Relationship Id="rId13" Type="http://schemas.openxmlformats.org/officeDocument/2006/relationships/oleObject" Target="../embeddings/oleObject218.bin"/><Relationship Id="rId3" Type="http://schemas.openxmlformats.org/officeDocument/2006/relationships/oleObject" Target="../embeddings/oleObject213.bin"/><Relationship Id="rId7" Type="http://schemas.openxmlformats.org/officeDocument/2006/relationships/oleObject" Target="../embeddings/oleObject215.bin"/><Relationship Id="rId12" Type="http://schemas.openxmlformats.org/officeDocument/2006/relationships/image" Target="../media/image21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0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15.wmf"/><Relationship Id="rId11" Type="http://schemas.openxmlformats.org/officeDocument/2006/relationships/oleObject" Target="../embeddings/oleObject217.bin"/><Relationship Id="rId5" Type="http://schemas.openxmlformats.org/officeDocument/2006/relationships/oleObject" Target="../embeddings/oleObject214.bin"/><Relationship Id="rId15" Type="http://schemas.openxmlformats.org/officeDocument/2006/relationships/oleObject" Target="../embeddings/oleObject219.bin"/><Relationship Id="rId10" Type="http://schemas.openxmlformats.org/officeDocument/2006/relationships/image" Target="../media/image217.wmf"/><Relationship Id="rId4" Type="http://schemas.openxmlformats.org/officeDocument/2006/relationships/image" Target="../media/image214.wmf"/><Relationship Id="rId9" Type="http://schemas.openxmlformats.org/officeDocument/2006/relationships/oleObject" Target="../embeddings/oleObject216.bin"/><Relationship Id="rId14" Type="http://schemas.openxmlformats.org/officeDocument/2006/relationships/image" Target="../media/image21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wmf"/><Relationship Id="rId13" Type="http://schemas.openxmlformats.org/officeDocument/2006/relationships/oleObject" Target="../embeddings/oleObject225.bin"/><Relationship Id="rId18" Type="http://schemas.openxmlformats.org/officeDocument/2006/relationships/image" Target="../media/image230.wmf"/><Relationship Id="rId3" Type="http://schemas.openxmlformats.org/officeDocument/2006/relationships/oleObject" Target="../embeddings/oleObject220.bin"/><Relationship Id="rId21" Type="http://schemas.openxmlformats.org/officeDocument/2006/relationships/oleObject" Target="../embeddings/oleObject229.bin"/><Relationship Id="rId7" Type="http://schemas.openxmlformats.org/officeDocument/2006/relationships/oleObject" Target="../embeddings/oleObject222.bin"/><Relationship Id="rId12" Type="http://schemas.openxmlformats.org/officeDocument/2006/relationships/image" Target="../media/image227.wmf"/><Relationship Id="rId17" Type="http://schemas.openxmlformats.org/officeDocument/2006/relationships/oleObject" Target="../embeddings/oleObject22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9.wmf"/><Relationship Id="rId20" Type="http://schemas.openxmlformats.org/officeDocument/2006/relationships/image" Target="../media/image231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24.wmf"/><Relationship Id="rId11" Type="http://schemas.openxmlformats.org/officeDocument/2006/relationships/oleObject" Target="../embeddings/oleObject224.bin"/><Relationship Id="rId5" Type="http://schemas.openxmlformats.org/officeDocument/2006/relationships/oleObject" Target="../embeddings/oleObject221.bin"/><Relationship Id="rId15" Type="http://schemas.openxmlformats.org/officeDocument/2006/relationships/oleObject" Target="../embeddings/oleObject226.bin"/><Relationship Id="rId10" Type="http://schemas.openxmlformats.org/officeDocument/2006/relationships/image" Target="../media/image226.wmf"/><Relationship Id="rId19" Type="http://schemas.openxmlformats.org/officeDocument/2006/relationships/oleObject" Target="../embeddings/oleObject228.bin"/><Relationship Id="rId4" Type="http://schemas.openxmlformats.org/officeDocument/2006/relationships/image" Target="../media/image223.wmf"/><Relationship Id="rId9" Type="http://schemas.openxmlformats.org/officeDocument/2006/relationships/oleObject" Target="../embeddings/oleObject223.bin"/><Relationship Id="rId14" Type="http://schemas.openxmlformats.org/officeDocument/2006/relationships/image" Target="../media/image228.wmf"/><Relationship Id="rId22" Type="http://schemas.openxmlformats.org/officeDocument/2006/relationships/image" Target="../media/image232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13" Type="http://schemas.openxmlformats.org/officeDocument/2006/relationships/oleObject" Target="../embeddings/oleObject235.bin"/><Relationship Id="rId18" Type="http://schemas.openxmlformats.org/officeDocument/2006/relationships/image" Target="../media/image242.wmf"/><Relationship Id="rId26" Type="http://schemas.openxmlformats.org/officeDocument/2006/relationships/image" Target="../media/image246.wmf"/><Relationship Id="rId3" Type="http://schemas.openxmlformats.org/officeDocument/2006/relationships/oleObject" Target="../embeddings/oleObject230.bin"/><Relationship Id="rId21" Type="http://schemas.openxmlformats.org/officeDocument/2006/relationships/oleObject" Target="../embeddings/oleObject239.bin"/><Relationship Id="rId7" Type="http://schemas.openxmlformats.org/officeDocument/2006/relationships/oleObject" Target="../embeddings/oleObject232.bin"/><Relationship Id="rId12" Type="http://schemas.openxmlformats.org/officeDocument/2006/relationships/image" Target="../media/image239.wmf"/><Relationship Id="rId17" Type="http://schemas.openxmlformats.org/officeDocument/2006/relationships/oleObject" Target="../embeddings/oleObject237.bin"/><Relationship Id="rId25" Type="http://schemas.openxmlformats.org/officeDocument/2006/relationships/oleObject" Target="../embeddings/oleObject24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1.wmf"/><Relationship Id="rId20" Type="http://schemas.openxmlformats.org/officeDocument/2006/relationships/image" Target="../media/image243.wmf"/><Relationship Id="rId29" Type="http://schemas.openxmlformats.org/officeDocument/2006/relationships/oleObject" Target="../embeddings/oleObject243.bin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36.wmf"/><Relationship Id="rId11" Type="http://schemas.openxmlformats.org/officeDocument/2006/relationships/oleObject" Target="../embeddings/oleObject234.bin"/><Relationship Id="rId24" Type="http://schemas.openxmlformats.org/officeDocument/2006/relationships/image" Target="../media/image245.wmf"/><Relationship Id="rId32" Type="http://schemas.openxmlformats.org/officeDocument/2006/relationships/image" Target="../media/image249.wmf"/><Relationship Id="rId5" Type="http://schemas.openxmlformats.org/officeDocument/2006/relationships/oleObject" Target="../embeddings/oleObject231.bin"/><Relationship Id="rId15" Type="http://schemas.openxmlformats.org/officeDocument/2006/relationships/oleObject" Target="../embeddings/oleObject236.bin"/><Relationship Id="rId23" Type="http://schemas.openxmlformats.org/officeDocument/2006/relationships/oleObject" Target="../embeddings/oleObject240.bin"/><Relationship Id="rId28" Type="http://schemas.openxmlformats.org/officeDocument/2006/relationships/image" Target="../media/image247.wmf"/><Relationship Id="rId10" Type="http://schemas.openxmlformats.org/officeDocument/2006/relationships/image" Target="../media/image238.wmf"/><Relationship Id="rId19" Type="http://schemas.openxmlformats.org/officeDocument/2006/relationships/oleObject" Target="../embeddings/oleObject238.bin"/><Relationship Id="rId31" Type="http://schemas.openxmlformats.org/officeDocument/2006/relationships/oleObject" Target="../embeddings/oleObject244.bin"/><Relationship Id="rId4" Type="http://schemas.openxmlformats.org/officeDocument/2006/relationships/image" Target="../media/image235.wmf"/><Relationship Id="rId9" Type="http://schemas.openxmlformats.org/officeDocument/2006/relationships/oleObject" Target="../embeddings/oleObject233.bin"/><Relationship Id="rId14" Type="http://schemas.openxmlformats.org/officeDocument/2006/relationships/image" Target="../media/image240.wmf"/><Relationship Id="rId22" Type="http://schemas.openxmlformats.org/officeDocument/2006/relationships/image" Target="../media/image244.wmf"/><Relationship Id="rId27" Type="http://schemas.openxmlformats.org/officeDocument/2006/relationships/oleObject" Target="../embeddings/oleObject242.bin"/><Relationship Id="rId30" Type="http://schemas.openxmlformats.org/officeDocument/2006/relationships/image" Target="../media/image24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wmf"/><Relationship Id="rId3" Type="http://schemas.openxmlformats.org/officeDocument/2006/relationships/oleObject" Target="../embeddings/oleObject245.bin"/><Relationship Id="rId7" Type="http://schemas.openxmlformats.org/officeDocument/2006/relationships/oleObject" Target="../embeddings/oleObject247.bin"/><Relationship Id="rId12" Type="http://schemas.openxmlformats.org/officeDocument/2006/relationships/image" Target="../media/image2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51.wmf"/><Relationship Id="rId11" Type="http://schemas.openxmlformats.org/officeDocument/2006/relationships/oleObject" Target="../embeddings/oleObject249.bin"/><Relationship Id="rId5" Type="http://schemas.openxmlformats.org/officeDocument/2006/relationships/oleObject" Target="../embeddings/oleObject246.bin"/><Relationship Id="rId10" Type="http://schemas.openxmlformats.org/officeDocument/2006/relationships/image" Target="../media/image253.wmf"/><Relationship Id="rId4" Type="http://schemas.openxmlformats.org/officeDocument/2006/relationships/image" Target="../media/image250.wmf"/><Relationship Id="rId9" Type="http://schemas.openxmlformats.org/officeDocument/2006/relationships/oleObject" Target="../embeddings/oleObject248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wmf"/><Relationship Id="rId13" Type="http://schemas.openxmlformats.org/officeDocument/2006/relationships/oleObject" Target="../embeddings/oleObject255.bin"/><Relationship Id="rId18" Type="http://schemas.openxmlformats.org/officeDocument/2006/relationships/image" Target="../media/image262.wmf"/><Relationship Id="rId3" Type="http://schemas.openxmlformats.org/officeDocument/2006/relationships/oleObject" Target="../embeddings/oleObject250.bin"/><Relationship Id="rId21" Type="http://schemas.openxmlformats.org/officeDocument/2006/relationships/oleObject" Target="../embeddings/oleObject259.bin"/><Relationship Id="rId7" Type="http://schemas.openxmlformats.org/officeDocument/2006/relationships/oleObject" Target="../embeddings/oleObject252.bin"/><Relationship Id="rId12" Type="http://schemas.openxmlformats.org/officeDocument/2006/relationships/image" Target="../media/image259.wmf"/><Relationship Id="rId17" Type="http://schemas.openxmlformats.org/officeDocument/2006/relationships/oleObject" Target="../embeddings/oleObject25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1.wmf"/><Relationship Id="rId20" Type="http://schemas.openxmlformats.org/officeDocument/2006/relationships/image" Target="../media/image263.wmf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56.wmf"/><Relationship Id="rId11" Type="http://schemas.openxmlformats.org/officeDocument/2006/relationships/oleObject" Target="../embeddings/oleObject254.bin"/><Relationship Id="rId24" Type="http://schemas.openxmlformats.org/officeDocument/2006/relationships/image" Target="../media/image265.wmf"/><Relationship Id="rId5" Type="http://schemas.openxmlformats.org/officeDocument/2006/relationships/oleObject" Target="../embeddings/oleObject251.bin"/><Relationship Id="rId15" Type="http://schemas.openxmlformats.org/officeDocument/2006/relationships/oleObject" Target="../embeddings/oleObject256.bin"/><Relationship Id="rId23" Type="http://schemas.openxmlformats.org/officeDocument/2006/relationships/oleObject" Target="../embeddings/oleObject260.bin"/><Relationship Id="rId10" Type="http://schemas.openxmlformats.org/officeDocument/2006/relationships/image" Target="../media/image258.wmf"/><Relationship Id="rId19" Type="http://schemas.openxmlformats.org/officeDocument/2006/relationships/oleObject" Target="../embeddings/oleObject258.bin"/><Relationship Id="rId4" Type="http://schemas.openxmlformats.org/officeDocument/2006/relationships/image" Target="../media/image255.wmf"/><Relationship Id="rId9" Type="http://schemas.openxmlformats.org/officeDocument/2006/relationships/oleObject" Target="../embeddings/oleObject253.bin"/><Relationship Id="rId14" Type="http://schemas.openxmlformats.org/officeDocument/2006/relationships/image" Target="../media/image260.wmf"/><Relationship Id="rId22" Type="http://schemas.openxmlformats.org/officeDocument/2006/relationships/image" Target="../media/image264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wmf"/><Relationship Id="rId3" Type="http://schemas.openxmlformats.org/officeDocument/2006/relationships/oleObject" Target="../embeddings/oleObject261.bin"/><Relationship Id="rId7" Type="http://schemas.openxmlformats.org/officeDocument/2006/relationships/oleObject" Target="../embeddings/oleObject2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66.wmf"/><Relationship Id="rId5" Type="http://schemas.openxmlformats.org/officeDocument/2006/relationships/oleObject" Target="../embeddings/oleObject262.bin"/><Relationship Id="rId4" Type="http://schemas.openxmlformats.org/officeDocument/2006/relationships/image" Target="../media/image224.wmf"/><Relationship Id="rId9" Type="http://schemas.openxmlformats.org/officeDocument/2006/relationships/image" Target="../media/image268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69.bin"/><Relationship Id="rId18" Type="http://schemas.openxmlformats.org/officeDocument/2006/relationships/image" Target="../media/image276.wmf"/><Relationship Id="rId26" Type="http://schemas.openxmlformats.org/officeDocument/2006/relationships/image" Target="../media/image280.wmf"/><Relationship Id="rId39" Type="http://schemas.openxmlformats.org/officeDocument/2006/relationships/oleObject" Target="../embeddings/oleObject282.bin"/><Relationship Id="rId21" Type="http://schemas.openxmlformats.org/officeDocument/2006/relationships/oleObject" Target="../embeddings/oleObject273.bin"/><Relationship Id="rId34" Type="http://schemas.openxmlformats.org/officeDocument/2006/relationships/image" Target="../media/image283.wmf"/><Relationship Id="rId42" Type="http://schemas.openxmlformats.org/officeDocument/2006/relationships/image" Target="../media/image287.wmf"/><Relationship Id="rId47" Type="http://schemas.openxmlformats.org/officeDocument/2006/relationships/oleObject" Target="../embeddings/oleObject286.bin"/><Relationship Id="rId7" Type="http://schemas.openxmlformats.org/officeDocument/2006/relationships/oleObject" Target="../embeddings/oleObject26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5.wmf"/><Relationship Id="rId29" Type="http://schemas.openxmlformats.org/officeDocument/2006/relationships/oleObject" Target="../embeddings/oleObject277.bin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70.wmf"/><Relationship Id="rId11" Type="http://schemas.openxmlformats.org/officeDocument/2006/relationships/oleObject" Target="../embeddings/oleObject268.bin"/><Relationship Id="rId24" Type="http://schemas.openxmlformats.org/officeDocument/2006/relationships/image" Target="../media/image279.wmf"/><Relationship Id="rId32" Type="http://schemas.openxmlformats.org/officeDocument/2006/relationships/image" Target="../media/image246.wmf"/><Relationship Id="rId37" Type="http://schemas.openxmlformats.org/officeDocument/2006/relationships/oleObject" Target="../embeddings/oleObject281.bin"/><Relationship Id="rId40" Type="http://schemas.openxmlformats.org/officeDocument/2006/relationships/image" Target="../media/image286.wmf"/><Relationship Id="rId45" Type="http://schemas.openxmlformats.org/officeDocument/2006/relationships/oleObject" Target="../embeddings/oleObject285.bin"/><Relationship Id="rId5" Type="http://schemas.openxmlformats.org/officeDocument/2006/relationships/oleObject" Target="../embeddings/oleObject265.bin"/><Relationship Id="rId15" Type="http://schemas.openxmlformats.org/officeDocument/2006/relationships/oleObject" Target="../embeddings/oleObject270.bin"/><Relationship Id="rId23" Type="http://schemas.openxmlformats.org/officeDocument/2006/relationships/oleObject" Target="../embeddings/oleObject274.bin"/><Relationship Id="rId28" Type="http://schemas.openxmlformats.org/officeDocument/2006/relationships/image" Target="../media/image281.wmf"/><Relationship Id="rId36" Type="http://schemas.openxmlformats.org/officeDocument/2006/relationships/image" Target="../media/image284.wmf"/><Relationship Id="rId10" Type="http://schemas.openxmlformats.org/officeDocument/2006/relationships/image" Target="../media/image272.wmf"/><Relationship Id="rId19" Type="http://schemas.openxmlformats.org/officeDocument/2006/relationships/oleObject" Target="../embeddings/oleObject272.bin"/><Relationship Id="rId31" Type="http://schemas.openxmlformats.org/officeDocument/2006/relationships/oleObject" Target="../embeddings/oleObject278.bin"/><Relationship Id="rId44" Type="http://schemas.openxmlformats.org/officeDocument/2006/relationships/image" Target="../media/image288.wmf"/><Relationship Id="rId4" Type="http://schemas.openxmlformats.org/officeDocument/2006/relationships/image" Target="../media/image269.wmf"/><Relationship Id="rId9" Type="http://schemas.openxmlformats.org/officeDocument/2006/relationships/oleObject" Target="../embeddings/oleObject267.bin"/><Relationship Id="rId14" Type="http://schemas.openxmlformats.org/officeDocument/2006/relationships/image" Target="../media/image274.wmf"/><Relationship Id="rId22" Type="http://schemas.openxmlformats.org/officeDocument/2006/relationships/image" Target="../media/image278.wmf"/><Relationship Id="rId27" Type="http://schemas.openxmlformats.org/officeDocument/2006/relationships/oleObject" Target="../embeddings/oleObject276.bin"/><Relationship Id="rId30" Type="http://schemas.openxmlformats.org/officeDocument/2006/relationships/image" Target="../media/image282.wmf"/><Relationship Id="rId35" Type="http://schemas.openxmlformats.org/officeDocument/2006/relationships/oleObject" Target="../embeddings/oleObject280.bin"/><Relationship Id="rId43" Type="http://schemas.openxmlformats.org/officeDocument/2006/relationships/oleObject" Target="../embeddings/oleObject284.bin"/><Relationship Id="rId48" Type="http://schemas.openxmlformats.org/officeDocument/2006/relationships/image" Target="../media/image290.wmf"/><Relationship Id="rId8" Type="http://schemas.openxmlformats.org/officeDocument/2006/relationships/image" Target="../media/image271.wmf"/><Relationship Id="rId3" Type="http://schemas.openxmlformats.org/officeDocument/2006/relationships/oleObject" Target="../embeddings/oleObject264.bin"/><Relationship Id="rId12" Type="http://schemas.openxmlformats.org/officeDocument/2006/relationships/image" Target="../media/image273.wmf"/><Relationship Id="rId17" Type="http://schemas.openxmlformats.org/officeDocument/2006/relationships/oleObject" Target="../embeddings/oleObject271.bin"/><Relationship Id="rId25" Type="http://schemas.openxmlformats.org/officeDocument/2006/relationships/oleObject" Target="../embeddings/oleObject275.bin"/><Relationship Id="rId33" Type="http://schemas.openxmlformats.org/officeDocument/2006/relationships/oleObject" Target="../embeddings/oleObject279.bin"/><Relationship Id="rId38" Type="http://schemas.openxmlformats.org/officeDocument/2006/relationships/image" Target="../media/image285.wmf"/><Relationship Id="rId46" Type="http://schemas.openxmlformats.org/officeDocument/2006/relationships/image" Target="../media/image289.wmf"/><Relationship Id="rId20" Type="http://schemas.openxmlformats.org/officeDocument/2006/relationships/image" Target="../media/image277.wmf"/><Relationship Id="rId41" Type="http://schemas.openxmlformats.org/officeDocument/2006/relationships/oleObject" Target="../embeddings/oleObject283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292.bin"/><Relationship Id="rId18" Type="http://schemas.openxmlformats.org/officeDocument/2006/relationships/oleObject" Target="../embeddings/oleObject296.bin"/><Relationship Id="rId3" Type="http://schemas.openxmlformats.org/officeDocument/2006/relationships/oleObject" Target="../embeddings/oleObject287.bin"/><Relationship Id="rId7" Type="http://schemas.openxmlformats.org/officeDocument/2006/relationships/oleObject" Target="../embeddings/oleObject289.bin"/><Relationship Id="rId12" Type="http://schemas.openxmlformats.org/officeDocument/2006/relationships/image" Target="../media/image295.wmf"/><Relationship Id="rId17" Type="http://schemas.openxmlformats.org/officeDocument/2006/relationships/oleObject" Target="../embeddings/oleObject29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6.wmf"/><Relationship Id="rId20" Type="http://schemas.openxmlformats.org/officeDocument/2006/relationships/image" Target="../media/image298.png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92.wmf"/><Relationship Id="rId11" Type="http://schemas.openxmlformats.org/officeDocument/2006/relationships/oleObject" Target="../embeddings/oleObject291.bin"/><Relationship Id="rId5" Type="http://schemas.openxmlformats.org/officeDocument/2006/relationships/oleObject" Target="../embeddings/oleObject288.bin"/><Relationship Id="rId15" Type="http://schemas.openxmlformats.org/officeDocument/2006/relationships/oleObject" Target="../embeddings/oleObject294.bin"/><Relationship Id="rId10" Type="http://schemas.openxmlformats.org/officeDocument/2006/relationships/image" Target="../media/image294.wmf"/><Relationship Id="rId19" Type="http://schemas.openxmlformats.org/officeDocument/2006/relationships/image" Target="../media/image297.wmf"/><Relationship Id="rId4" Type="http://schemas.openxmlformats.org/officeDocument/2006/relationships/image" Target="../media/image291.wmf"/><Relationship Id="rId9" Type="http://schemas.openxmlformats.org/officeDocument/2006/relationships/oleObject" Target="../embeddings/oleObject290.bin"/><Relationship Id="rId14" Type="http://schemas.openxmlformats.org/officeDocument/2006/relationships/oleObject" Target="../embeddings/oleObject293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9.bin"/><Relationship Id="rId3" Type="http://schemas.openxmlformats.org/officeDocument/2006/relationships/image" Target="../media/image306.png"/><Relationship Id="rId7" Type="http://schemas.openxmlformats.org/officeDocument/2006/relationships/image" Target="../media/image30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98.bin"/><Relationship Id="rId5" Type="http://schemas.openxmlformats.org/officeDocument/2006/relationships/image" Target="../media/image303.wmf"/><Relationship Id="rId4" Type="http://schemas.openxmlformats.org/officeDocument/2006/relationships/oleObject" Target="../embeddings/oleObject297.bin"/><Relationship Id="rId9" Type="http://schemas.openxmlformats.org/officeDocument/2006/relationships/image" Target="../media/image305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wmf"/><Relationship Id="rId3" Type="http://schemas.openxmlformats.org/officeDocument/2006/relationships/oleObject" Target="../embeddings/oleObject300.bin"/><Relationship Id="rId7" Type="http://schemas.openxmlformats.org/officeDocument/2006/relationships/oleObject" Target="../embeddings/oleObject3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10.wmf"/><Relationship Id="rId5" Type="http://schemas.openxmlformats.org/officeDocument/2006/relationships/oleObject" Target="../embeddings/oleObject301.bin"/><Relationship Id="rId4" Type="http://schemas.openxmlformats.org/officeDocument/2006/relationships/image" Target="../media/image309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3.bin"/><Relationship Id="rId7" Type="http://schemas.openxmlformats.org/officeDocument/2006/relationships/image" Target="../media/image3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15.wmf"/><Relationship Id="rId5" Type="http://schemas.openxmlformats.org/officeDocument/2006/relationships/oleObject" Target="../embeddings/oleObject304.bin"/><Relationship Id="rId4" Type="http://schemas.openxmlformats.org/officeDocument/2006/relationships/image" Target="../media/image314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3" Type="http://schemas.openxmlformats.org/officeDocument/2006/relationships/image" Target="../media/image322.png"/><Relationship Id="rId7" Type="http://schemas.openxmlformats.org/officeDocument/2006/relationships/image" Target="../media/image319.wmf"/><Relationship Id="rId12" Type="http://schemas.openxmlformats.org/officeDocument/2006/relationships/image" Target="../media/image3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06.bin"/><Relationship Id="rId11" Type="http://schemas.openxmlformats.org/officeDocument/2006/relationships/oleObject" Target="../embeddings/oleObject308.bin"/><Relationship Id="rId5" Type="http://schemas.openxmlformats.org/officeDocument/2006/relationships/image" Target="../media/image318.wmf"/><Relationship Id="rId10" Type="http://schemas.openxmlformats.org/officeDocument/2006/relationships/image" Target="../media/image320.wmf"/><Relationship Id="rId4" Type="http://schemas.openxmlformats.org/officeDocument/2006/relationships/oleObject" Target="../embeddings/oleObject305.bin"/><Relationship Id="rId9" Type="http://schemas.openxmlformats.org/officeDocument/2006/relationships/oleObject" Target="../embeddings/oleObject307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wmf"/><Relationship Id="rId13" Type="http://schemas.openxmlformats.org/officeDocument/2006/relationships/oleObject" Target="../embeddings/oleObject314.bin"/><Relationship Id="rId18" Type="http://schemas.openxmlformats.org/officeDocument/2006/relationships/image" Target="../media/image332.wmf"/><Relationship Id="rId3" Type="http://schemas.openxmlformats.org/officeDocument/2006/relationships/oleObject" Target="../embeddings/oleObject309.bin"/><Relationship Id="rId7" Type="http://schemas.openxmlformats.org/officeDocument/2006/relationships/oleObject" Target="../embeddings/oleObject311.bin"/><Relationship Id="rId12" Type="http://schemas.openxmlformats.org/officeDocument/2006/relationships/image" Target="../media/image330.wmf"/><Relationship Id="rId17" Type="http://schemas.openxmlformats.org/officeDocument/2006/relationships/oleObject" Target="../embeddings/oleObject3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4.wmf"/><Relationship Id="rId20" Type="http://schemas.openxmlformats.org/officeDocument/2006/relationships/image" Target="../media/image333.wmf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27.wmf"/><Relationship Id="rId11" Type="http://schemas.openxmlformats.org/officeDocument/2006/relationships/oleObject" Target="../embeddings/oleObject313.bin"/><Relationship Id="rId5" Type="http://schemas.openxmlformats.org/officeDocument/2006/relationships/oleObject" Target="../embeddings/oleObject310.bin"/><Relationship Id="rId15" Type="http://schemas.openxmlformats.org/officeDocument/2006/relationships/oleObject" Target="../embeddings/oleObject315.bin"/><Relationship Id="rId10" Type="http://schemas.openxmlformats.org/officeDocument/2006/relationships/image" Target="../media/image329.wmf"/><Relationship Id="rId19" Type="http://schemas.openxmlformats.org/officeDocument/2006/relationships/oleObject" Target="../embeddings/oleObject317.bin"/><Relationship Id="rId4" Type="http://schemas.openxmlformats.org/officeDocument/2006/relationships/image" Target="../media/image326.wmf"/><Relationship Id="rId9" Type="http://schemas.openxmlformats.org/officeDocument/2006/relationships/oleObject" Target="../embeddings/oleObject312.bin"/><Relationship Id="rId14" Type="http://schemas.openxmlformats.org/officeDocument/2006/relationships/image" Target="../media/image331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wmf"/><Relationship Id="rId13" Type="http://schemas.openxmlformats.org/officeDocument/2006/relationships/oleObject" Target="../embeddings/oleObject323.bin"/><Relationship Id="rId18" Type="http://schemas.openxmlformats.org/officeDocument/2006/relationships/image" Target="../media/image341.wmf"/><Relationship Id="rId3" Type="http://schemas.openxmlformats.org/officeDocument/2006/relationships/oleObject" Target="../embeddings/oleObject318.bin"/><Relationship Id="rId7" Type="http://schemas.openxmlformats.org/officeDocument/2006/relationships/oleObject" Target="../embeddings/oleObject320.bin"/><Relationship Id="rId12" Type="http://schemas.openxmlformats.org/officeDocument/2006/relationships/image" Target="../media/image338.wmf"/><Relationship Id="rId17" Type="http://schemas.openxmlformats.org/officeDocument/2006/relationships/oleObject" Target="../embeddings/oleObject3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0.wmf"/><Relationship Id="rId20" Type="http://schemas.openxmlformats.org/officeDocument/2006/relationships/image" Target="../media/image342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35.wmf"/><Relationship Id="rId11" Type="http://schemas.openxmlformats.org/officeDocument/2006/relationships/oleObject" Target="../embeddings/oleObject322.bin"/><Relationship Id="rId5" Type="http://schemas.openxmlformats.org/officeDocument/2006/relationships/oleObject" Target="../embeddings/oleObject319.bin"/><Relationship Id="rId15" Type="http://schemas.openxmlformats.org/officeDocument/2006/relationships/oleObject" Target="../embeddings/oleObject324.bin"/><Relationship Id="rId10" Type="http://schemas.openxmlformats.org/officeDocument/2006/relationships/image" Target="../media/image337.wmf"/><Relationship Id="rId19" Type="http://schemas.openxmlformats.org/officeDocument/2006/relationships/oleObject" Target="../embeddings/oleObject326.bin"/><Relationship Id="rId4" Type="http://schemas.openxmlformats.org/officeDocument/2006/relationships/image" Target="../media/image334.wmf"/><Relationship Id="rId9" Type="http://schemas.openxmlformats.org/officeDocument/2006/relationships/oleObject" Target="../embeddings/oleObject321.bin"/><Relationship Id="rId14" Type="http://schemas.openxmlformats.org/officeDocument/2006/relationships/image" Target="../media/image339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wmf"/><Relationship Id="rId13" Type="http://schemas.openxmlformats.org/officeDocument/2006/relationships/oleObject" Target="../embeddings/oleObject332.bin"/><Relationship Id="rId3" Type="http://schemas.openxmlformats.org/officeDocument/2006/relationships/oleObject" Target="../embeddings/oleObject327.bin"/><Relationship Id="rId7" Type="http://schemas.openxmlformats.org/officeDocument/2006/relationships/oleObject" Target="../embeddings/oleObject329.bin"/><Relationship Id="rId12" Type="http://schemas.openxmlformats.org/officeDocument/2006/relationships/image" Target="../media/image3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44.wmf"/><Relationship Id="rId11" Type="http://schemas.openxmlformats.org/officeDocument/2006/relationships/oleObject" Target="../embeddings/oleObject331.bin"/><Relationship Id="rId5" Type="http://schemas.openxmlformats.org/officeDocument/2006/relationships/oleObject" Target="../embeddings/oleObject328.bin"/><Relationship Id="rId10" Type="http://schemas.openxmlformats.org/officeDocument/2006/relationships/image" Target="../media/image346.wmf"/><Relationship Id="rId4" Type="http://schemas.openxmlformats.org/officeDocument/2006/relationships/image" Target="../media/image343.wmf"/><Relationship Id="rId9" Type="http://schemas.openxmlformats.org/officeDocument/2006/relationships/oleObject" Target="../embeddings/oleObject330.bin"/><Relationship Id="rId14" Type="http://schemas.openxmlformats.org/officeDocument/2006/relationships/image" Target="../media/image348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wmf"/><Relationship Id="rId3" Type="http://schemas.openxmlformats.org/officeDocument/2006/relationships/oleObject" Target="../embeddings/oleObject333.bin"/><Relationship Id="rId7" Type="http://schemas.openxmlformats.org/officeDocument/2006/relationships/oleObject" Target="../embeddings/oleObject335.bin"/><Relationship Id="rId12" Type="http://schemas.openxmlformats.org/officeDocument/2006/relationships/image" Target="../media/image3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50.wmf"/><Relationship Id="rId11" Type="http://schemas.openxmlformats.org/officeDocument/2006/relationships/image" Target="../media/image353.png"/><Relationship Id="rId5" Type="http://schemas.openxmlformats.org/officeDocument/2006/relationships/oleObject" Target="../embeddings/oleObject334.bin"/><Relationship Id="rId10" Type="http://schemas.openxmlformats.org/officeDocument/2006/relationships/image" Target="../media/image352.wmf"/><Relationship Id="rId4" Type="http://schemas.openxmlformats.org/officeDocument/2006/relationships/image" Target="../media/image349.wmf"/><Relationship Id="rId9" Type="http://schemas.openxmlformats.org/officeDocument/2006/relationships/oleObject" Target="../embeddings/oleObject336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9.bin"/><Relationship Id="rId13" Type="http://schemas.openxmlformats.org/officeDocument/2006/relationships/image" Target="../media/image359.wmf"/><Relationship Id="rId3" Type="http://schemas.openxmlformats.org/officeDocument/2006/relationships/image" Target="../media/image360.png"/><Relationship Id="rId7" Type="http://schemas.openxmlformats.org/officeDocument/2006/relationships/image" Target="../media/image356.wmf"/><Relationship Id="rId12" Type="http://schemas.openxmlformats.org/officeDocument/2006/relationships/oleObject" Target="../embeddings/oleObject3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338.bin"/><Relationship Id="rId11" Type="http://schemas.openxmlformats.org/officeDocument/2006/relationships/image" Target="../media/image358.wmf"/><Relationship Id="rId5" Type="http://schemas.openxmlformats.org/officeDocument/2006/relationships/image" Target="../media/image355.wmf"/><Relationship Id="rId10" Type="http://schemas.openxmlformats.org/officeDocument/2006/relationships/oleObject" Target="../embeddings/oleObject340.bin"/><Relationship Id="rId4" Type="http://schemas.openxmlformats.org/officeDocument/2006/relationships/oleObject" Target="../embeddings/oleObject337.bin"/><Relationship Id="rId9" Type="http://schemas.openxmlformats.org/officeDocument/2006/relationships/image" Target="../media/image357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7" Type="http://schemas.openxmlformats.org/officeDocument/2006/relationships/image" Target="../media/image3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343.bin"/><Relationship Id="rId5" Type="http://schemas.openxmlformats.org/officeDocument/2006/relationships/image" Target="../media/image361.wmf"/><Relationship Id="rId4" Type="http://schemas.openxmlformats.org/officeDocument/2006/relationships/oleObject" Target="../embeddings/oleObject342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wmf"/><Relationship Id="rId3" Type="http://schemas.openxmlformats.org/officeDocument/2006/relationships/oleObject" Target="../embeddings/oleObject344.bin"/><Relationship Id="rId7" Type="http://schemas.openxmlformats.org/officeDocument/2006/relationships/oleObject" Target="../embeddings/oleObject3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66.wmf"/><Relationship Id="rId11" Type="http://schemas.openxmlformats.org/officeDocument/2006/relationships/image" Target="../media/image369.png"/><Relationship Id="rId5" Type="http://schemas.openxmlformats.org/officeDocument/2006/relationships/oleObject" Target="../embeddings/oleObject345.bin"/><Relationship Id="rId10" Type="http://schemas.openxmlformats.org/officeDocument/2006/relationships/image" Target="../media/image368.wmf"/><Relationship Id="rId4" Type="http://schemas.openxmlformats.org/officeDocument/2006/relationships/image" Target="../media/image365.wmf"/><Relationship Id="rId9" Type="http://schemas.openxmlformats.org/officeDocument/2006/relationships/oleObject" Target="../embeddings/oleObject347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wmf"/><Relationship Id="rId3" Type="http://schemas.openxmlformats.org/officeDocument/2006/relationships/oleObject" Target="../embeddings/oleObject348.bin"/><Relationship Id="rId7" Type="http://schemas.openxmlformats.org/officeDocument/2006/relationships/oleObject" Target="../embeddings/oleObject3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70.wmf"/><Relationship Id="rId5" Type="http://schemas.openxmlformats.org/officeDocument/2006/relationships/oleObject" Target="../embeddings/oleObject349.bin"/><Relationship Id="rId4" Type="http://schemas.openxmlformats.org/officeDocument/2006/relationships/image" Target="../media/image314.wmf"/><Relationship Id="rId9" Type="http://schemas.openxmlformats.org/officeDocument/2006/relationships/image" Target="../media/image372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wmf"/><Relationship Id="rId3" Type="http://schemas.openxmlformats.org/officeDocument/2006/relationships/oleObject" Target="../embeddings/oleObject351.bin"/><Relationship Id="rId7" Type="http://schemas.openxmlformats.org/officeDocument/2006/relationships/oleObject" Target="../embeddings/oleObject353.bin"/><Relationship Id="rId12" Type="http://schemas.openxmlformats.org/officeDocument/2006/relationships/image" Target="../media/image3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374.wmf"/><Relationship Id="rId11" Type="http://schemas.openxmlformats.org/officeDocument/2006/relationships/oleObject" Target="../embeddings/oleObject355.bin"/><Relationship Id="rId5" Type="http://schemas.openxmlformats.org/officeDocument/2006/relationships/oleObject" Target="../embeddings/oleObject352.bin"/><Relationship Id="rId10" Type="http://schemas.openxmlformats.org/officeDocument/2006/relationships/image" Target="../media/image375.wmf"/><Relationship Id="rId4" Type="http://schemas.openxmlformats.org/officeDocument/2006/relationships/image" Target="../media/image373.wmf"/><Relationship Id="rId9" Type="http://schemas.openxmlformats.org/officeDocument/2006/relationships/oleObject" Target="../embeddings/oleObject354.bin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wmf"/><Relationship Id="rId13" Type="http://schemas.openxmlformats.org/officeDocument/2006/relationships/oleObject" Target="../embeddings/oleObject361.bin"/><Relationship Id="rId18" Type="http://schemas.openxmlformats.org/officeDocument/2006/relationships/image" Target="../media/image355.wmf"/><Relationship Id="rId3" Type="http://schemas.openxmlformats.org/officeDocument/2006/relationships/oleObject" Target="../embeddings/oleObject356.bin"/><Relationship Id="rId7" Type="http://schemas.openxmlformats.org/officeDocument/2006/relationships/oleObject" Target="../embeddings/oleObject358.bin"/><Relationship Id="rId12" Type="http://schemas.openxmlformats.org/officeDocument/2006/relationships/image" Target="../media/image379.wmf"/><Relationship Id="rId17" Type="http://schemas.openxmlformats.org/officeDocument/2006/relationships/oleObject" Target="../embeddings/oleObject36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1.wmf"/><Relationship Id="rId1" Type="http://schemas.openxmlformats.org/officeDocument/2006/relationships/vmlDrawing" Target="../drawings/vmlDrawing46.vml"/><Relationship Id="rId6" Type="http://schemas.openxmlformats.org/officeDocument/2006/relationships/image" Target="../media/image315.wmf"/><Relationship Id="rId11" Type="http://schemas.openxmlformats.org/officeDocument/2006/relationships/oleObject" Target="../embeddings/oleObject360.bin"/><Relationship Id="rId5" Type="http://schemas.openxmlformats.org/officeDocument/2006/relationships/oleObject" Target="../embeddings/oleObject357.bin"/><Relationship Id="rId15" Type="http://schemas.openxmlformats.org/officeDocument/2006/relationships/oleObject" Target="../embeddings/oleObject362.bin"/><Relationship Id="rId10" Type="http://schemas.openxmlformats.org/officeDocument/2006/relationships/image" Target="../media/image378.wmf"/><Relationship Id="rId4" Type="http://schemas.openxmlformats.org/officeDocument/2006/relationships/image" Target="../media/image314.wmf"/><Relationship Id="rId9" Type="http://schemas.openxmlformats.org/officeDocument/2006/relationships/oleObject" Target="../embeddings/oleObject359.bin"/><Relationship Id="rId14" Type="http://schemas.openxmlformats.org/officeDocument/2006/relationships/image" Target="../media/image380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4.wmf"/><Relationship Id="rId13" Type="http://schemas.openxmlformats.org/officeDocument/2006/relationships/oleObject" Target="../embeddings/oleObject369.bin"/><Relationship Id="rId18" Type="http://schemas.openxmlformats.org/officeDocument/2006/relationships/image" Target="../media/image389.wmf"/><Relationship Id="rId3" Type="http://schemas.openxmlformats.org/officeDocument/2006/relationships/oleObject" Target="../embeddings/oleObject364.bin"/><Relationship Id="rId21" Type="http://schemas.openxmlformats.org/officeDocument/2006/relationships/oleObject" Target="../embeddings/oleObject373.bin"/><Relationship Id="rId7" Type="http://schemas.openxmlformats.org/officeDocument/2006/relationships/oleObject" Target="../embeddings/oleObject366.bin"/><Relationship Id="rId12" Type="http://schemas.openxmlformats.org/officeDocument/2006/relationships/image" Target="../media/image386.wmf"/><Relationship Id="rId17" Type="http://schemas.openxmlformats.org/officeDocument/2006/relationships/oleObject" Target="../embeddings/oleObject37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8.wmf"/><Relationship Id="rId20" Type="http://schemas.openxmlformats.org/officeDocument/2006/relationships/image" Target="../media/image390.wmf"/><Relationship Id="rId1" Type="http://schemas.openxmlformats.org/officeDocument/2006/relationships/vmlDrawing" Target="../drawings/vmlDrawing47.vml"/><Relationship Id="rId6" Type="http://schemas.openxmlformats.org/officeDocument/2006/relationships/image" Target="../media/image383.wmf"/><Relationship Id="rId11" Type="http://schemas.openxmlformats.org/officeDocument/2006/relationships/oleObject" Target="../embeddings/oleObject368.bin"/><Relationship Id="rId5" Type="http://schemas.openxmlformats.org/officeDocument/2006/relationships/oleObject" Target="../embeddings/oleObject365.bin"/><Relationship Id="rId15" Type="http://schemas.openxmlformats.org/officeDocument/2006/relationships/oleObject" Target="../embeddings/oleObject370.bin"/><Relationship Id="rId10" Type="http://schemas.openxmlformats.org/officeDocument/2006/relationships/image" Target="../media/image385.wmf"/><Relationship Id="rId19" Type="http://schemas.openxmlformats.org/officeDocument/2006/relationships/oleObject" Target="../embeddings/oleObject372.bin"/><Relationship Id="rId4" Type="http://schemas.openxmlformats.org/officeDocument/2006/relationships/image" Target="../media/image382.wmf"/><Relationship Id="rId9" Type="http://schemas.openxmlformats.org/officeDocument/2006/relationships/oleObject" Target="../embeddings/oleObject367.bin"/><Relationship Id="rId14" Type="http://schemas.openxmlformats.org/officeDocument/2006/relationships/image" Target="../media/image387.wmf"/><Relationship Id="rId22" Type="http://schemas.openxmlformats.org/officeDocument/2006/relationships/image" Target="../media/image391.wmf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4.wmf"/><Relationship Id="rId13" Type="http://schemas.openxmlformats.org/officeDocument/2006/relationships/oleObject" Target="../embeddings/oleObject379.bin"/><Relationship Id="rId18" Type="http://schemas.openxmlformats.org/officeDocument/2006/relationships/image" Target="../media/image398.wmf"/><Relationship Id="rId3" Type="http://schemas.openxmlformats.org/officeDocument/2006/relationships/oleObject" Target="../embeddings/oleObject374.bin"/><Relationship Id="rId7" Type="http://schemas.openxmlformats.org/officeDocument/2006/relationships/oleObject" Target="../embeddings/oleObject376.bin"/><Relationship Id="rId12" Type="http://schemas.openxmlformats.org/officeDocument/2006/relationships/image" Target="../media/image396.wmf"/><Relationship Id="rId17" Type="http://schemas.openxmlformats.org/officeDocument/2006/relationships/oleObject" Target="../embeddings/oleObject38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7.wmf"/><Relationship Id="rId1" Type="http://schemas.openxmlformats.org/officeDocument/2006/relationships/vmlDrawing" Target="../drawings/vmlDrawing48.vml"/><Relationship Id="rId6" Type="http://schemas.openxmlformats.org/officeDocument/2006/relationships/image" Target="../media/image393.wmf"/><Relationship Id="rId11" Type="http://schemas.openxmlformats.org/officeDocument/2006/relationships/oleObject" Target="../embeddings/oleObject378.bin"/><Relationship Id="rId5" Type="http://schemas.openxmlformats.org/officeDocument/2006/relationships/oleObject" Target="../embeddings/oleObject375.bin"/><Relationship Id="rId15" Type="http://schemas.openxmlformats.org/officeDocument/2006/relationships/oleObject" Target="../embeddings/oleObject380.bin"/><Relationship Id="rId10" Type="http://schemas.openxmlformats.org/officeDocument/2006/relationships/image" Target="../media/image395.wmf"/><Relationship Id="rId4" Type="http://schemas.openxmlformats.org/officeDocument/2006/relationships/image" Target="../media/image392.wmf"/><Relationship Id="rId9" Type="http://schemas.openxmlformats.org/officeDocument/2006/relationships/oleObject" Target="../embeddings/oleObject377.bin"/><Relationship Id="rId14" Type="http://schemas.openxmlformats.org/officeDocument/2006/relationships/image" Target="../media/image264.w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3.wmf"/><Relationship Id="rId3" Type="http://schemas.openxmlformats.org/officeDocument/2006/relationships/oleObject" Target="../embeddings/oleObject382.bin"/><Relationship Id="rId7" Type="http://schemas.openxmlformats.org/officeDocument/2006/relationships/oleObject" Target="../embeddings/oleObject3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02.wmf"/><Relationship Id="rId5" Type="http://schemas.openxmlformats.org/officeDocument/2006/relationships/oleObject" Target="../embeddings/oleObject383.bin"/><Relationship Id="rId4" Type="http://schemas.openxmlformats.org/officeDocument/2006/relationships/image" Target="../media/image401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6.wmf"/><Relationship Id="rId13" Type="http://schemas.openxmlformats.org/officeDocument/2006/relationships/oleObject" Target="../embeddings/oleObject390.bin"/><Relationship Id="rId18" Type="http://schemas.openxmlformats.org/officeDocument/2006/relationships/image" Target="../media/image410.wmf"/><Relationship Id="rId3" Type="http://schemas.openxmlformats.org/officeDocument/2006/relationships/oleObject" Target="../embeddings/oleObject385.bin"/><Relationship Id="rId21" Type="http://schemas.openxmlformats.org/officeDocument/2006/relationships/oleObject" Target="../embeddings/oleObject394.bin"/><Relationship Id="rId7" Type="http://schemas.openxmlformats.org/officeDocument/2006/relationships/oleObject" Target="../embeddings/oleObject387.bin"/><Relationship Id="rId12" Type="http://schemas.openxmlformats.org/officeDocument/2006/relationships/image" Target="../media/image408.wmf"/><Relationship Id="rId17" Type="http://schemas.openxmlformats.org/officeDocument/2006/relationships/oleObject" Target="../embeddings/oleObject39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9.wmf"/><Relationship Id="rId20" Type="http://schemas.openxmlformats.org/officeDocument/2006/relationships/image" Target="../media/image411.wmf"/><Relationship Id="rId1" Type="http://schemas.openxmlformats.org/officeDocument/2006/relationships/vmlDrawing" Target="../drawings/vmlDrawing50.vml"/><Relationship Id="rId6" Type="http://schemas.openxmlformats.org/officeDocument/2006/relationships/image" Target="../media/image405.wmf"/><Relationship Id="rId11" Type="http://schemas.openxmlformats.org/officeDocument/2006/relationships/oleObject" Target="../embeddings/oleObject389.bin"/><Relationship Id="rId24" Type="http://schemas.openxmlformats.org/officeDocument/2006/relationships/image" Target="../media/image413.wmf"/><Relationship Id="rId5" Type="http://schemas.openxmlformats.org/officeDocument/2006/relationships/oleObject" Target="../embeddings/oleObject386.bin"/><Relationship Id="rId15" Type="http://schemas.openxmlformats.org/officeDocument/2006/relationships/oleObject" Target="../embeddings/oleObject391.bin"/><Relationship Id="rId23" Type="http://schemas.openxmlformats.org/officeDocument/2006/relationships/oleObject" Target="../embeddings/oleObject395.bin"/><Relationship Id="rId10" Type="http://schemas.openxmlformats.org/officeDocument/2006/relationships/image" Target="../media/image407.wmf"/><Relationship Id="rId19" Type="http://schemas.openxmlformats.org/officeDocument/2006/relationships/oleObject" Target="../embeddings/oleObject393.bin"/><Relationship Id="rId4" Type="http://schemas.openxmlformats.org/officeDocument/2006/relationships/image" Target="../media/image404.wmf"/><Relationship Id="rId9" Type="http://schemas.openxmlformats.org/officeDocument/2006/relationships/oleObject" Target="../embeddings/oleObject388.bin"/><Relationship Id="rId14" Type="http://schemas.openxmlformats.org/officeDocument/2006/relationships/image" Target="../media/image244.wmf"/><Relationship Id="rId22" Type="http://schemas.openxmlformats.org/officeDocument/2006/relationships/image" Target="../media/image412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5.wmf"/><Relationship Id="rId13" Type="http://schemas.openxmlformats.org/officeDocument/2006/relationships/oleObject" Target="../embeddings/oleObject401.bin"/><Relationship Id="rId18" Type="http://schemas.openxmlformats.org/officeDocument/2006/relationships/oleObject" Target="../embeddings/oleObject404.bin"/><Relationship Id="rId26" Type="http://schemas.openxmlformats.org/officeDocument/2006/relationships/oleObject" Target="../embeddings/oleObject408.bin"/><Relationship Id="rId3" Type="http://schemas.openxmlformats.org/officeDocument/2006/relationships/oleObject" Target="../embeddings/oleObject396.bin"/><Relationship Id="rId21" Type="http://schemas.openxmlformats.org/officeDocument/2006/relationships/image" Target="../media/image421.wmf"/><Relationship Id="rId7" Type="http://schemas.openxmlformats.org/officeDocument/2006/relationships/oleObject" Target="../embeddings/oleObject398.bin"/><Relationship Id="rId12" Type="http://schemas.openxmlformats.org/officeDocument/2006/relationships/image" Target="../media/image417.wmf"/><Relationship Id="rId17" Type="http://schemas.openxmlformats.org/officeDocument/2006/relationships/image" Target="../media/image419.wmf"/><Relationship Id="rId25" Type="http://schemas.openxmlformats.org/officeDocument/2006/relationships/image" Target="../media/image42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03.bin"/><Relationship Id="rId20" Type="http://schemas.openxmlformats.org/officeDocument/2006/relationships/oleObject" Target="../embeddings/oleObject405.bin"/><Relationship Id="rId29" Type="http://schemas.openxmlformats.org/officeDocument/2006/relationships/image" Target="../media/image425.wmf"/><Relationship Id="rId1" Type="http://schemas.openxmlformats.org/officeDocument/2006/relationships/vmlDrawing" Target="../drawings/vmlDrawing51.vml"/><Relationship Id="rId6" Type="http://schemas.openxmlformats.org/officeDocument/2006/relationships/image" Target="../media/image414.wmf"/><Relationship Id="rId11" Type="http://schemas.openxmlformats.org/officeDocument/2006/relationships/oleObject" Target="../embeddings/oleObject400.bin"/><Relationship Id="rId24" Type="http://schemas.openxmlformats.org/officeDocument/2006/relationships/oleObject" Target="../embeddings/oleObject407.bin"/><Relationship Id="rId5" Type="http://schemas.openxmlformats.org/officeDocument/2006/relationships/oleObject" Target="../embeddings/oleObject397.bin"/><Relationship Id="rId15" Type="http://schemas.openxmlformats.org/officeDocument/2006/relationships/image" Target="../media/image418.wmf"/><Relationship Id="rId23" Type="http://schemas.openxmlformats.org/officeDocument/2006/relationships/image" Target="../media/image422.wmf"/><Relationship Id="rId28" Type="http://schemas.openxmlformats.org/officeDocument/2006/relationships/oleObject" Target="../embeddings/oleObject409.bin"/><Relationship Id="rId10" Type="http://schemas.openxmlformats.org/officeDocument/2006/relationships/image" Target="../media/image416.wmf"/><Relationship Id="rId19" Type="http://schemas.openxmlformats.org/officeDocument/2006/relationships/image" Target="../media/image420.wmf"/><Relationship Id="rId4" Type="http://schemas.openxmlformats.org/officeDocument/2006/relationships/image" Target="../media/image244.wmf"/><Relationship Id="rId9" Type="http://schemas.openxmlformats.org/officeDocument/2006/relationships/oleObject" Target="../embeddings/oleObject399.bin"/><Relationship Id="rId14" Type="http://schemas.openxmlformats.org/officeDocument/2006/relationships/oleObject" Target="../embeddings/oleObject402.bin"/><Relationship Id="rId22" Type="http://schemas.openxmlformats.org/officeDocument/2006/relationships/oleObject" Target="../embeddings/oleObject406.bin"/><Relationship Id="rId27" Type="http://schemas.openxmlformats.org/officeDocument/2006/relationships/image" Target="../media/image424.w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8.wmf"/><Relationship Id="rId13" Type="http://schemas.openxmlformats.org/officeDocument/2006/relationships/oleObject" Target="../embeddings/oleObject415.bin"/><Relationship Id="rId18" Type="http://schemas.openxmlformats.org/officeDocument/2006/relationships/image" Target="../media/image432.wmf"/><Relationship Id="rId3" Type="http://schemas.openxmlformats.org/officeDocument/2006/relationships/oleObject" Target="../embeddings/oleObject410.bin"/><Relationship Id="rId7" Type="http://schemas.openxmlformats.org/officeDocument/2006/relationships/oleObject" Target="../embeddings/oleObject412.bin"/><Relationship Id="rId12" Type="http://schemas.openxmlformats.org/officeDocument/2006/relationships/image" Target="../media/image430.wmf"/><Relationship Id="rId17" Type="http://schemas.openxmlformats.org/officeDocument/2006/relationships/oleObject" Target="../embeddings/oleObject4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1.wmf"/><Relationship Id="rId1" Type="http://schemas.openxmlformats.org/officeDocument/2006/relationships/vmlDrawing" Target="../drawings/vmlDrawing52.vml"/><Relationship Id="rId6" Type="http://schemas.openxmlformats.org/officeDocument/2006/relationships/image" Target="../media/image427.wmf"/><Relationship Id="rId11" Type="http://schemas.openxmlformats.org/officeDocument/2006/relationships/oleObject" Target="../embeddings/oleObject414.bin"/><Relationship Id="rId5" Type="http://schemas.openxmlformats.org/officeDocument/2006/relationships/oleObject" Target="../embeddings/oleObject411.bin"/><Relationship Id="rId15" Type="http://schemas.openxmlformats.org/officeDocument/2006/relationships/oleObject" Target="../embeddings/oleObject416.bin"/><Relationship Id="rId10" Type="http://schemas.openxmlformats.org/officeDocument/2006/relationships/image" Target="../media/image429.wmf"/><Relationship Id="rId4" Type="http://schemas.openxmlformats.org/officeDocument/2006/relationships/image" Target="../media/image426.wmf"/><Relationship Id="rId9" Type="http://schemas.openxmlformats.org/officeDocument/2006/relationships/oleObject" Target="../embeddings/oleObject413.bin"/><Relationship Id="rId14" Type="http://schemas.openxmlformats.org/officeDocument/2006/relationships/image" Target="../media/image244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wmf"/><Relationship Id="rId13" Type="http://schemas.openxmlformats.org/officeDocument/2006/relationships/oleObject" Target="../embeddings/oleObject423.bin"/><Relationship Id="rId3" Type="http://schemas.openxmlformats.org/officeDocument/2006/relationships/oleObject" Target="../embeddings/oleObject418.bin"/><Relationship Id="rId7" Type="http://schemas.openxmlformats.org/officeDocument/2006/relationships/oleObject" Target="../embeddings/oleObject420.bin"/><Relationship Id="rId12" Type="http://schemas.openxmlformats.org/officeDocument/2006/relationships/image" Target="../media/image4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434.wmf"/><Relationship Id="rId11" Type="http://schemas.openxmlformats.org/officeDocument/2006/relationships/oleObject" Target="../embeddings/oleObject422.bin"/><Relationship Id="rId5" Type="http://schemas.openxmlformats.org/officeDocument/2006/relationships/oleObject" Target="../embeddings/oleObject419.bin"/><Relationship Id="rId10" Type="http://schemas.openxmlformats.org/officeDocument/2006/relationships/image" Target="../media/image436.wmf"/><Relationship Id="rId4" Type="http://schemas.openxmlformats.org/officeDocument/2006/relationships/image" Target="../media/image433.wmf"/><Relationship Id="rId9" Type="http://schemas.openxmlformats.org/officeDocument/2006/relationships/oleObject" Target="../embeddings/oleObject421.bin"/><Relationship Id="rId14" Type="http://schemas.openxmlformats.org/officeDocument/2006/relationships/image" Target="../media/image437.w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wmf"/><Relationship Id="rId13" Type="http://schemas.openxmlformats.org/officeDocument/2006/relationships/oleObject" Target="../embeddings/oleObject429.bin"/><Relationship Id="rId18" Type="http://schemas.openxmlformats.org/officeDocument/2006/relationships/oleObject" Target="../embeddings/oleObject432.bin"/><Relationship Id="rId3" Type="http://schemas.openxmlformats.org/officeDocument/2006/relationships/oleObject" Target="../embeddings/oleObject424.bin"/><Relationship Id="rId7" Type="http://schemas.openxmlformats.org/officeDocument/2006/relationships/oleObject" Target="../embeddings/oleObject426.bin"/><Relationship Id="rId12" Type="http://schemas.openxmlformats.org/officeDocument/2006/relationships/image" Target="../media/image224.wmf"/><Relationship Id="rId17" Type="http://schemas.openxmlformats.org/officeDocument/2006/relationships/oleObject" Target="../embeddings/oleObject4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3.wmf"/><Relationship Id="rId1" Type="http://schemas.openxmlformats.org/officeDocument/2006/relationships/vmlDrawing" Target="../drawings/vmlDrawing54.vml"/><Relationship Id="rId6" Type="http://schemas.openxmlformats.org/officeDocument/2006/relationships/image" Target="../media/image439.wmf"/><Relationship Id="rId11" Type="http://schemas.openxmlformats.org/officeDocument/2006/relationships/oleObject" Target="../embeddings/oleObject428.bin"/><Relationship Id="rId5" Type="http://schemas.openxmlformats.org/officeDocument/2006/relationships/oleObject" Target="../embeddings/oleObject425.bin"/><Relationship Id="rId15" Type="http://schemas.openxmlformats.org/officeDocument/2006/relationships/oleObject" Target="../embeddings/oleObject430.bin"/><Relationship Id="rId10" Type="http://schemas.openxmlformats.org/officeDocument/2006/relationships/image" Target="../media/image441.wmf"/><Relationship Id="rId19" Type="http://schemas.openxmlformats.org/officeDocument/2006/relationships/image" Target="../media/image444.wmf"/><Relationship Id="rId4" Type="http://schemas.openxmlformats.org/officeDocument/2006/relationships/image" Target="../media/image438.wmf"/><Relationship Id="rId9" Type="http://schemas.openxmlformats.org/officeDocument/2006/relationships/oleObject" Target="../embeddings/oleObject427.bin"/><Relationship Id="rId14" Type="http://schemas.openxmlformats.org/officeDocument/2006/relationships/image" Target="../media/image442.wmf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.wmf"/><Relationship Id="rId13" Type="http://schemas.openxmlformats.org/officeDocument/2006/relationships/oleObject" Target="../embeddings/oleObject438.bin"/><Relationship Id="rId18" Type="http://schemas.openxmlformats.org/officeDocument/2006/relationships/image" Target="../media/image452.wmf"/><Relationship Id="rId3" Type="http://schemas.openxmlformats.org/officeDocument/2006/relationships/oleObject" Target="../embeddings/oleObject433.bin"/><Relationship Id="rId21" Type="http://schemas.openxmlformats.org/officeDocument/2006/relationships/oleObject" Target="../embeddings/oleObject442.bin"/><Relationship Id="rId7" Type="http://schemas.openxmlformats.org/officeDocument/2006/relationships/oleObject" Target="../embeddings/oleObject435.bin"/><Relationship Id="rId12" Type="http://schemas.openxmlformats.org/officeDocument/2006/relationships/image" Target="../media/image449.wmf"/><Relationship Id="rId17" Type="http://schemas.openxmlformats.org/officeDocument/2006/relationships/oleObject" Target="../embeddings/oleObject44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1.wmf"/><Relationship Id="rId20" Type="http://schemas.openxmlformats.org/officeDocument/2006/relationships/image" Target="../media/image453.wmf"/><Relationship Id="rId1" Type="http://schemas.openxmlformats.org/officeDocument/2006/relationships/vmlDrawing" Target="../drawings/vmlDrawing55.vml"/><Relationship Id="rId6" Type="http://schemas.openxmlformats.org/officeDocument/2006/relationships/image" Target="../media/image446.wmf"/><Relationship Id="rId11" Type="http://schemas.openxmlformats.org/officeDocument/2006/relationships/oleObject" Target="../embeddings/oleObject437.bin"/><Relationship Id="rId5" Type="http://schemas.openxmlformats.org/officeDocument/2006/relationships/oleObject" Target="../embeddings/oleObject434.bin"/><Relationship Id="rId15" Type="http://schemas.openxmlformats.org/officeDocument/2006/relationships/oleObject" Target="../embeddings/oleObject439.bin"/><Relationship Id="rId10" Type="http://schemas.openxmlformats.org/officeDocument/2006/relationships/image" Target="../media/image448.wmf"/><Relationship Id="rId19" Type="http://schemas.openxmlformats.org/officeDocument/2006/relationships/oleObject" Target="../embeddings/oleObject441.bin"/><Relationship Id="rId4" Type="http://schemas.openxmlformats.org/officeDocument/2006/relationships/image" Target="../media/image445.wmf"/><Relationship Id="rId9" Type="http://schemas.openxmlformats.org/officeDocument/2006/relationships/oleObject" Target="../embeddings/oleObject436.bin"/><Relationship Id="rId14" Type="http://schemas.openxmlformats.org/officeDocument/2006/relationships/image" Target="../media/image450.wmf"/><Relationship Id="rId22" Type="http://schemas.openxmlformats.org/officeDocument/2006/relationships/image" Target="../media/image454.w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6.wmf"/><Relationship Id="rId13" Type="http://schemas.openxmlformats.org/officeDocument/2006/relationships/oleObject" Target="../embeddings/oleObject448.bin"/><Relationship Id="rId18" Type="http://schemas.openxmlformats.org/officeDocument/2006/relationships/image" Target="../media/image460.wmf"/><Relationship Id="rId26" Type="http://schemas.openxmlformats.org/officeDocument/2006/relationships/oleObject" Target="../embeddings/oleObject456.bin"/><Relationship Id="rId3" Type="http://schemas.openxmlformats.org/officeDocument/2006/relationships/oleObject" Target="../embeddings/oleObject443.bin"/><Relationship Id="rId21" Type="http://schemas.openxmlformats.org/officeDocument/2006/relationships/image" Target="../media/image244.wmf"/><Relationship Id="rId7" Type="http://schemas.openxmlformats.org/officeDocument/2006/relationships/oleObject" Target="../embeddings/oleObject445.bin"/><Relationship Id="rId12" Type="http://schemas.openxmlformats.org/officeDocument/2006/relationships/image" Target="../media/image458.wmf"/><Relationship Id="rId17" Type="http://schemas.openxmlformats.org/officeDocument/2006/relationships/oleObject" Target="../embeddings/oleObject451.bin"/><Relationship Id="rId25" Type="http://schemas.openxmlformats.org/officeDocument/2006/relationships/image" Target="../media/image46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0.bin"/><Relationship Id="rId20" Type="http://schemas.openxmlformats.org/officeDocument/2006/relationships/oleObject" Target="../embeddings/oleObject453.bin"/><Relationship Id="rId29" Type="http://schemas.openxmlformats.org/officeDocument/2006/relationships/image" Target="../media/image463.wmf"/><Relationship Id="rId1" Type="http://schemas.openxmlformats.org/officeDocument/2006/relationships/vmlDrawing" Target="../drawings/vmlDrawing56.vml"/><Relationship Id="rId6" Type="http://schemas.openxmlformats.org/officeDocument/2006/relationships/image" Target="../media/image455.wmf"/><Relationship Id="rId11" Type="http://schemas.openxmlformats.org/officeDocument/2006/relationships/oleObject" Target="../embeddings/oleObject447.bin"/><Relationship Id="rId24" Type="http://schemas.openxmlformats.org/officeDocument/2006/relationships/oleObject" Target="../embeddings/oleObject455.bin"/><Relationship Id="rId5" Type="http://schemas.openxmlformats.org/officeDocument/2006/relationships/oleObject" Target="../embeddings/oleObject444.bin"/><Relationship Id="rId15" Type="http://schemas.openxmlformats.org/officeDocument/2006/relationships/image" Target="../media/image459.wmf"/><Relationship Id="rId23" Type="http://schemas.openxmlformats.org/officeDocument/2006/relationships/image" Target="../media/image246.wmf"/><Relationship Id="rId28" Type="http://schemas.openxmlformats.org/officeDocument/2006/relationships/oleObject" Target="../embeddings/oleObject457.bin"/><Relationship Id="rId10" Type="http://schemas.openxmlformats.org/officeDocument/2006/relationships/image" Target="../media/image457.wmf"/><Relationship Id="rId19" Type="http://schemas.openxmlformats.org/officeDocument/2006/relationships/oleObject" Target="../embeddings/oleObject452.bin"/><Relationship Id="rId31" Type="http://schemas.openxmlformats.org/officeDocument/2006/relationships/image" Target="../media/image464.wmf"/><Relationship Id="rId4" Type="http://schemas.openxmlformats.org/officeDocument/2006/relationships/image" Target="../media/image240.wmf"/><Relationship Id="rId9" Type="http://schemas.openxmlformats.org/officeDocument/2006/relationships/oleObject" Target="../embeddings/oleObject446.bin"/><Relationship Id="rId14" Type="http://schemas.openxmlformats.org/officeDocument/2006/relationships/oleObject" Target="../embeddings/oleObject449.bin"/><Relationship Id="rId22" Type="http://schemas.openxmlformats.org/officeDocument/2006/relationships/oleObject" Target="../embeddings/oleObject454.bin"/><Relationship Id="rId27" Type="http://schemas.openxmlformats.org/officeDocument/2006/relationships/image" Target="../media/image462.wmf"/><Relationship Id="rId30" Type="http://schemas.openxmlformats.org/officeDocument/2006/relationships/oleObject" Target="../embeddings/oleObject458.bin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20" y="692696"/>
            <a:ext cx="4283968" cy="550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992620" y="630932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2325A32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3888" y="654235"/>
            <a:ext cx="8691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61496" y="3323621"/>
            <a:ext cx="3262432" cy="156966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光檢測器和</a:t>
            </a:r>
            <a:endParaRPr lang="en-US" altLang="zh-TW" sz="4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影像感測器</a:t>
            </a:r>
            <a:endParaRPr lang="zh-TW" altLang="en-US" sz="48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5.1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接面光二極體的原理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</a:t>
            </a:r>
            <a:r>
              <a:rPr lang="zh-TW" altLang="zh-TW" sz="2800" dirty="0"/>
              <a:t>基本原理</a:t>
            </a:r>
            <a:endParaRPr lang="en-US" altLang="zh-TW" sz="2800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/>
              <a:t>光檢測器</a:t>
            </a:r>
            <a:r>
              <a:rPr lang="en-US" altLang="zh-TW" dirty="0"/>
              <a:t> (</a:t>
            </a:r>
            <a:r>
              <a:rPr lang="en-US" altLang="zh-TW" dirty="0" err="1"/>
              <a:t>photodetector</a:t>
            </a:r>
            <a:r>
              <a:rPr lang="en-US" altLang="zh-TW" dirty="0"/>
              <a:t>) </a:t>
            </a:r>
            <a:r>
              <a:rPr lang="zh-TW" altLang="zh-TW" dirty="0"/>
              <a:t>將入射輻射</a:t>
            </a:r>
            <a:r>
              <a:rPr lang="zh-TW" altLang="zh-TW" dirty="0" smtClean="0"/>
              <a:t>轉</a:t>
            </a:r>
            <a:endParaRPr lang="en-US" altLang="zh-TW" dirty="0" smtClean="0"/>
          </a:p>
          <a:p>
            <a:r>
              <a:rPr lang="zh-TW" altLang="zh-TW" dirty="0" smtClean="0"/>
              <a:t>換</a:t>
            </a:r>
            <a:r>
              <a:rPr lang="zh-TW" altLang="zh-TW" dirty="0"/>
              <a:t>成電信</a:t>
            </a:r>
            <a:r>
              <a:rPr lang="zh-TW" altLang="zh-TW" dirty="0" smtClean="0"/>
              <a:t>號。</a:t>
            </a:r>
            <a:r>
              <a:rPr lang="zh-TW" altLang="zh-TW" dirty="0"/>
              <a:t>在許多的光檢測器中，比如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導體</a:t>
            </a:r>
            <a:r>
              <a:rPr lang="zh-TW" altLang="zh-TW" dirty="0"/>
              <a:t>和光二極體，它的轉變是利用吸收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zh-TW" altLang="zh-TW" dirty="0" smtClean="0"/>
              <a:t>而</a:t>
            </a:r>
            <a:r>
              <a:rPr lang="zh-TW" altLang="zh-TW" dirty="0"/>
              <a:t>產生出自由的電子</a:t>
            </a:r>
            <a:r>
              <a:rPr lang="en-US" altLang="zh-TW" dirty="0"/>
              <a:t> - </a:t>
            </a:r>
            <a:r>
              <a:rPr lang="zh-TW" altLang="zh-TW" dirty="0"/>
              <a:t>電洞對</a:t>
            </a:r>
            <a:r>
              <a:rPr lang="en-US" altLang="zh-TW" dirty="0"/>
              <a:t> (free electron </a:t>
            </a:r>
            <a:endParaRPr lang="en-US" altLang="zh-TW" dirty="0" smtClean="0"/>
          </a:p>
          <a:p>
            <a:r>
              <a:rPr lang="en-US" altLang="zh-TW" dirty="0" smtClean="0"/>
              <a:t>hole </a:t>
            </a:r>
            <a:r>
              <a:rPr lang="en-US" altLang="zh-TW" dirty="0"/>
              <a:t>pairs, EHPs)</a:t>
            </a:r>
            <a:r>
              <a:rPr lang="zh-TW" altLang="zh-TW" dirty="0"/>
              <a:t>，也就是在傳導帶產生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，在價帶產生電洞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二極體一般為逆向偏壓，外加的</a:t>
            </a:r>
            <a:r>
              <a:rPr lang="zh-TW" altLang="zh-TW" dirty="0" smtClean="0"/>
              <a:t>逆向</a:t>
            </a:r>
            <a:endParaRPr lang="en-US" altLang="zh-TW" dirty="0" smtClean="0"/>
          </a:p>
          <a:p>
            <a:r>
              <a:rPr lang="zh-TW" altLang="zh-TW" dirty="0" smtClean="0"/>
              <a:t>偏壓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跨</a:t>
            </a:r>
            <a:r>
              <a:rPr lang="zh-TW" altLang="zh-TW" dirty="0"/>
              <a:t>在高電阻的空乏區寬度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使得</a:t>
            </a:r>
            <a:r>
              <a:rPr lang="zh-TW" altLang="zh-TW" dirty="0" smtClean="0"/>
              <a:t>跨</a:t>
            </a:r>
            <a:endParaRPr lang="en-US" altLang="zh-TW" dirty="0" smtClean="0"/>
          </a:p>
          <a:p>
            <a:r>
              <a:rPr lang="zh-TW" altLang="zh-TW" dirty="0" smtClean="0"/>
              <a:t>在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上</a:t>
            </a:r>
            <a:r>
              <a:rPr lang="zh-TW" altLang="zh-TW" dirty="0"/>
              <a:t>的電壓等於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，</a:t>
            </a:r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內建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壓</a:t>
            </a:r>
            <a:r>
              <a:rPr lang="zh-TW" altLang="zh-TW" dirty="0"/>
              <a:t>。</a:t>
            </a:r>
            <a:r>
              <a:rPr lang="zh-TW" altLang="zh-TW" dirty="0" smtClean="0"/>
              <a:t>通常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遠大</a:t>
            </a:r>
            <a:r>
              <a:rPr lang="zh-TW" altLang="zh-TW" dirty="0"/>
              <a:t>於</a:t>
            </a:r>
            <a:r>
              <a:rPr lang="en-US" altLang="zh-TW" dirty="0"/>
              <a:t> ( </a:t>
            </a:r>
            <a:r>
              <a:rPr lang="zh-TW" altLang="zh-TW" dirty="0"/>
              <a:t>小於</a:t>
            </a:r>
            <a:r>
              <a:rPr lang="en-US" altLang="zh-TW" dirty="0"/>
              <a:t>1 V ) </a:t>
            </a:r>
            <a:r>
              <a:rPr lang="zh-TW" altLang="zh-TW" dirty="0"/>
              <a:t>且</a:t>
            </a:r>
            <a:r>
              <a:rPr lang="en-US" altLang="zh-TW" dirty="0"/>
              <a:t>SCL</a:t>
            </a:r>
            <a:r>
              <a:rPr lang="zh-TW" altLang="zh-TW" dirty="0" smtClean="0"/>
              <a:t>兩端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電壓基本上</a:t>
            </a:r>
            <a:r>
              <a:rPr lang="zh-TW" altLang="zh-TW" dirty="0" smtClean="0"/>
              <a:t>是</a:t>
            </a:r>
            <a:r>
              <a:rPr lang="en-US" altLang="zh-TW" dirty="0" smtClean="0"/>
              <a:t>     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10340" name="Picture 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27460"/>
            <a:ext cx="2448272" cy="54155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152586"/>
              </p:ext>
            </p:extLst>
          </p:nvPr>
        </p:nvGraphicFramePr>
        <p:xfrm>
          <a:off x="1029077" y="4527168"/>
          <a:ext cx="374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" name="Equation" r:id="rId4" imgW="177569" imgH="202936" progId="Equation.DSMT4">
                  <p:embed/>
                </p:oleObj>
              </mc:Choice>
              <mc:Fallback>
                <p:oleObj name="Equation" r:id="rId4" imgW="177569" imgH="202936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077" y="4527168"/>
                        <a:ext cx="374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002048"/>
              </p:ext>
            </p:extLst>
          </p:nvPr>
        </p:nvGraphicFramePr>
        <p:xfrm>
          <a:off x="4788000" y="4545168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8" name="Equation" r:id="rId6" imgW="203112" imgH="190417" progId="Equation.DSMT4">
                  <p:embed/>
                </p:oleObj>
              </mc:Choice>
              <mc:Fallback>
                <p:oleObj name="Equation" r:id="rId6" imgW="203112" imgH="190417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00" y="4545168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717504"/>
              </p:ext>
            </p:extLst>
          </p:nvPr>
        </p:nvGraphicFramePr>
        <p:xfrm>
          <a:off x="712424" y="5004000"/>
          <a:ext cx="475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9" name="Equation" r:id="rId8" imgW="228600" imgH="190500" progId="Equation.DSMT4">
                  <p:embed/>
                </p:oleObj>
              </mc:Choice>
              <mc:Fallback>
                <p:oleObj name="Equation" r:id="rId8" imgW="228600" imgH="190500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424" y="5004000"/>
                        <a:ext cx="475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124304"/>
              </p:ext>
            </p:extLst>
          </p:nvPr>
        </p:nvGraphicFramePr>
        <p:xfrm>
          <a:off x="2964778" y="4941168"/>
          <a:ext cx="887142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" name="Equation" r:id="rId10" imgW="431613" imgH="203112" progId="Equation.DSMT4">
                  <p:embed/>
                </p:oleObj>
              </mc:Choice>
              <mc:Fallback>
                <p:oleObj name="Equation" r:id="rId10" imgW="431613" imgH="203112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4778" y="4941168"/>
                        <a:ext cx="887142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531426"/>
              </p:ext>
            </p:extLst>
          </p:nvPr>
        </p:nvGraphicFramePr>
        <p:xfrm>
          <a:off x="4662000" y="4959216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1" name="Equation" r:id="rId12" imgW="228501" imgH="203112" progId="Equation.DSMT4">
                  <p:embed/>
                </p:oleObj>
              </mc:Choice>
              <mc:Fallback>
                <p:oleObj name="Equation" r:id="rId12" imgW="228501" imgH="203112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000" y="4959216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618207"/>
              </p:ext>
            </p:extLst>
          </p:nvPr>
        </p:nvGraphicFramePr>
        <p:xfrm>
          <a:off x="1670299" y="5373216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2" name="Equation" r:id="rId14" imgW="215713" imgH="203024" progId="Equation.DSMT4">
                  <p:embed/>
                </p:oleObj>
              </mc:Choice>
              <mc:Fallback>
                <p:oleObj name="Equation" r:id="rId14" imgW="215713" imgH="203024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299" y="5373216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218652"/>
              </p:ext>
            </p:extLst>
          </p:nvPr>
        </p:nvGraphicFramePr>
        <p:xfrm>
          <a:off x="2592000" y="5823312"/>
          <a:ext cx="374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3" name="Equation" r:id="rId16" imgW="177569" imgH="202936" progId="Equation.DSMT4">
                  <p:embed/>
                </p:oleObj>
              </mc:Choice>
              <mc:Fallback>
                <p:oleObj name="Equation" r:id="rId16" imgW="177569" imgH="20293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000" y="5823312"/>
                        <a:ext cx="374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  </a:t>
            </a:r>
            <a:r>
              <a:rPr lang="en-US" altLang="zh-TW" i="1" dirty="0" err="1"/>
              <a:t>pn</a:t>
            </a:r>
            <a:r>
              <a:rPr lang="zh-TW" altLang="zh-TW" dirty="0"/>
              <a:t>接面光二極體的原理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能</a:t>
            </a:r>
            <a:r>
              <a:rPr lang="zh-TW" altLang="zh-TW" sz="2800" dirty="0"/>
              <a:t>帶圖和光檢測</a:t>
            </a:r>
            <a:r>
              <a:rPr lang="zh-TW" altLang="zh-TW" sz="2800" dirty="0" smtClean="0"/>
              <a:t>模式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893109" cy="45365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79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  </a:t>
            </a:r>
            <a:r>
              <a:rPr lang="en-US" altLang="zh-TW" i="1" dirty="0" err="1"/>
              <a:t>pn</a:t>
            </a:r>
            <a:r>
              <a:rPr lang="zh-TW" altLang="zh-TW" dirty="0"/>
              <a:t>接面光二極體的原理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檢測器設計偏好空乏區中發生的光生成過程，這是</a:t>
            </a:r>
            <a:r>
              <a:rPr lang="zh-TW" altLang="zh-TW" dirty="0" smtClean="0"/>
              <a:t>保持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層</a:t>
            </a:r>
            <a:r>
              <a:rPr lang="zh-TW" altLang="zh-TW" dirty="0"/>
              <a:t>盡可能薄的原因。外加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面兩端逆向偏壓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光</a:t>
            </a:r>
            <a:r>
              <a:rPr lang="zh-TW" altLang="zh-TW" dirty="0" smtClean="0"/>
              <a:t>檢</a:t>
            </a:r>
            <a:endParaRPr lang="en-US" altLang="zh-TW" dirty="0" smtClean="0"/>
          </a:p>
          <a:p>
            <a:r>
              <a:rPr lang="zh-TW" altLang="zh-TW" dirty="0" smtClean="0"/>
              <a:t>測</a:t>
            </a:r>
            <a:r>
              <a:rPr lang="zh-TW" altLang="zh-TW" dirty="0"/>
              <a:t>器表示光檢測器具有光二極體的逆向偏壓</a:t>
            </a:r>
            <a:r>
              <a:rPr lang="en-US" altLang="zh-TW" dirty="0"/>
              <a:t> (photodiode </a:t>
            </a:r>
            <a:endParaRPr lang="en-US" altLang="zh-TW" dirty="0" smtClean="0"/>
          </a:p>
          <a:p>
            <a:r>
              <a:rPr lang="en-US" altLang="zh-TW" dirty="0" smtClean="0"/>
              <a:t>reverse </a:t>
            </a:r>
            <a:r>
              <a:rPr lang="en-US" altLang="zh-TW" dirty="0"/>
              <a:t>biased)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688993"/>
              </p:ext>
            </p:extLst>
          </p:nvPr>
        </p:nvGraphicFramePr>
        <p:xfrm>
          <a:off x="465350" y="1484784"/>
          <a:ext cx="5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03" name="Equation" r:id="rId3" imgW="253890" imgH="228501" progId="Equation.DSMT4">
                  <p:embed/>
                </p:oleObj>
              </mc:Choice>
              <mc:Fallback>
                <p:oleObj name="Equation" r:id="rId3" imgW="253890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350" y="1484784"/>
                        <a:ext cx="5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426918"/>
              </p:ext>
            </p:extLst>
          </p:nvPr>
        </p:nvGraphicFramePr>
        <p:xfrm>
          <a:off x="4268250" y="1628800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04" name="Equation" r:id="rId5" imgW="253780" imgH="152268" progId="Equation.DSMT4">
                  <p:embed/>
                </p:oleObj>
              </mc:Choice>
              <mc:Fallback>
                <p:oleObj name="Equation" r:id="rId5" imgW="253780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250" y="1628800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579761"/>
              </p:ext>
            </p:extLst>
          </p:nvPr>
        </p:nvGraphicFramePr>
        <p:xfrm>
          <a:off x="7236296" y="151200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05" name="Equation" r:id="rId7" imgW="215713" imgH="203024" progId="Equation.DSMT4">
                  <p:embed/>
                </p:oleObj>
              </mc:Choice>
              <mc:Fallback>
                <p:oleObj name="Equation" r:id="rId7" imgW="215713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151200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48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  </a:t>
            </a:r>
            <a:r>
              <a:rPr lang="en-US" altLang="zh-TW" i="1" dirty="0" err="1"/>
              <a:t>pn</a:t>
            </a:r>
            <a:r>
              <a:rPr lang="zh-TW" altLang="zh-TW" dirty="0"/>
              <a:t>接面光二極體的原理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電流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- </a:t>
            </a:r>
            <a:r>
              <a:rPr lang="zh-TW" altLang="zh-TW" sz="2800" dirty="0"/>
              <a:t>電壓轉換和工作</a:t>
            </a:r>
            <a:r>
              <a:rPr lang="zh-TW" altLang="zh-TW" sz="2800" dirty="0" smtClean="0"/>
              <a:t>模式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70971"/>
            <a:ext cx="6336704" cy="4566341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60573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  </a:t>
            </a:r>
            <a:r>
              <a:rPr lang="en-US" altLang="zh-TW" i="1" dirty="0" err="1"/>
              <a:t>pn</a:t>
            </a:r>
            <a:r>
              <a:rPr lang="zh-TW" altLang="zh-TW" dirty="0"/>
              <a:t>接面光二極體的原理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5.1.1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二極體的電流和電壓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en-US" altLang="zh-TW" dirty="0" err="1" smtClean="0"/>
              <a:t>為逆向飽和電流</a:t>
            </a:r>
            <a:r>
              <a:rPr lang="en-US" altLang="zh-TW" dirty="0" err="1"/>
              <a:t>，且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err="1" smtClean="0"/>
              <a:t>為理想因子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由</a:t>
            </a:r>
            <a:r>
              <a:rPr lang="zh-TW" altLang="zh-TW" dirty="0"/>
              <a:t>正</a:t>
            </a:r>
            <a:r>
              <a:rPr lang="en-US" altLang="zh-TW" dirty="0"/>
              <a:t> </a:t>
            </a: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zh-TW" altLang="zh-TW" dirty="0" smtClean="0"/>
              <a:t>和</a:t>
            </a:r>
            <a:r>
              <a:rPr lang="zh-TW" altLang="zh-TW" dirty="0"/>
              <a:t>負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約束</a:t>
            </a:r>
            <a:r>
              <a:rPr lang="en-US" altLang="zh-TW" dirty="0" smtClean="0"/>
              <a:t>      </a:t>
            </a:r>
            <a:r>
              <a:rPr lang="zh-TW" altLang="zh-TW" dirty="0"/>
              <a:t>接面區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特性</a:t>
            </a:r>
            <a:r>
              <a:rPr lang="zh-TW" altLang="zh-TW" dirty="0"/>
              <a:t>代表光伏工作</a:t>
            </a:r>
            <a:r>
              <a:rPr lang="zh-TW" altLang="zh-TW" dirty="0" smtClean="0"/>
              <a:t>模</a:t>
            </a:r>
            <a:endParaRPr lang="en-US" altLang="zh-TW" dirty="0" smtClean="0"/>
          </a:p>
          <a:p>
            <a:r>
              <a:rPr lang="zh-TW" altLang="zh-TW" dirty="0" smtClean="0"/>
              <a:t>式</a:t>
            </a:r>
            <a:r>
              <a:rPr lang="en-US" altLang="zh-TW" dirty="0" smtClean="0"/>
              <a:t> </a:t>
            </a:r>
            <a:r>
              <a:rPr lang="en-US" altLang="zh-TW" dirty="0"/>
              <a:t>(photovoltaic mode of operation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r>
              <a:rPr lang="zh-TW" altLang="zh-TW" dirty="0"/>
              <a:t>負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軸</a:t>
            </a:r>
            <a:r>
              <a:rPr lang="zh-TW" altLang="zh-TW" dirty="0"/>
              <a:t>和</a:t>
            </a:r>
            <a:r>
              <a:rPr lang="zh-TW" altLang="zh-TW" dirty="0" smtClean="0"/>
              <a:t>負</a:t>
            </a:r>
            <a:r>
              <a:rPr lang="en-US" altLang="zh-TW" dirty="0" smtClean="0"/>
              <a:t>    </a:t>
            </a:r>
            <a:r>
              <a:rPr lang="zh-TW" altLang="zh-TW" dirty="0"/>
              <a:t>軸圍住的</a:t>
            </a:r>
            <a:r>
              <a:rPr lang="zh-TW" altLang="zh-TW" dirty="0" smtClean="0"/>
              <a:t>區</a:t>
            </a:r>
            <a:endParaRPr lang="en-US" altLang="zh-TW" dirty="0" smtClean="0"/>
          </a:p>
          <a:p>
            <a:r>
              <a:rPr lang="zh-TW" altLang="zh-TW" dirty="0" smtClean="0"/>
              <a:t>域</a:t>
            </a:r>
            <a:r>
              <a:rPr lang="zh-TW" altLang="zh-TW" dirty="0"/>
              <a:t>表示一逆向偏壓的光二極體工作模式</a:t>
            </a:r>
            <a:r>
              <a:rPr lang="en-US" altLang="zh-TW" dirty="0"/>
              <a:t> (photodiode mode of </a:t>
            </a:r>
            <a:endParaRPr lang="en-US" altLang="zh-TW" dirty="0" smtClean="0"/>
          </a:p>
          <a:p>
            <a:r>
              <a:rPr lang="en-US" altLang="zh-TW" dirty="0" smtClean="0"/>
              <a:t>operation</a:t>
            </a:r>
            <a:r>
              <a:rPr lang="en-US" altLang="zh-TW" dirty="0"/>
              <a:t>)</a:t>
            </a:r>
            <a:r>
              <a:rPr lang="zh-TW" altLang="zh-TW" dirty="0"/>
              <a:t>，這是光檢測最常用的工作模式。</a:t>
            </a:r>
            <a:endParaRPr lang="zh-TW" altLang="en-US" dirty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1069200"/>
            <a:ext cx="1113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582748"/>
              </p:ext>
            </p:extLst>
          </p:nvPr>
        </p:nvGraphicFramePr>
        <p:xfrm>
          <a:off x="3028454" y="1124744"/>
          <a:ext cx="3055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8" name="Equation" r:id="rId4" imgW="1473200" imgH="203200" progId="Equation.DSMT4">
                  <p:embed/>
                </p:oleObj>
              </mc:Choice>
              <mc:Fallback>
                <p:oleObj name="Equation" r:id="rId4" imgW="1473200" imgH="203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454" y="1124744"/>
                        <a:ext cx="3055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536323"/>
              </p:ext>
            </p:extLst>
          </p:nvPr>
        </p:nvGraphicFramePr>
        <p:xfrm>
          <a:off x="995040" y="16380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9" name="Equation" r:id="rId6" imgW="164957" imgH="190335" progId="Equation.DSMT4">
                  <p:embed/>
                </p:oleObj>
              </mc:Choice>
              <mc:Fallback>
                <p:oleObj name="Equation" r:id="rId6" imgW="164957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040" y="16380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209292"/>
              </p:ext>
            </p:extLst>
          </p:nvPr>
        </p:nvGraphicFramePr>
        <p:xfrm>
          <a:off x="1619672" y="1664848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0" name="Equation" r:id="rId8" imgW="190417" imgH="190417" progId="Equation.DSMT4">
                  <p:embed/>
                </p:oleObj>
              </mc:Choice>
              <mc:Fallback>
                <p:oleObj name="Equation" r:id="rId8" imgW="190417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664848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64081"/>
              </p:ext>
            </p:extLst>
          </p:nvPr>
        </p:nvGraphicFramePr>
        <p:xfrm>
          <a:off x="5274977" y="1612800"/>
          <a:ext cx="377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1" name="Equation" r:id="rId10" imgW="190417" imgH="203112" progId="Equation.DSMT4">
                  <p:embed/>
                </p:oleObj>
              </mc:Choice>
              <mc:Fallback>
                <p:oleObj name="Equation" r:id="rId10" imgW="190417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4977" y="1612800"/>
                        <a:ext cx="377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524024"/>
              </p:ext>
            </p:extLst>
          </p:nvPr>
        </p:nvGraphicFramePr>
        <p:xfrm>
          <a:off x="8352000" y="1692000"/>
          <a:ext cx="362118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2" name="Equation" r:id="rId12" imgW="177492" imgH="164814" progId="Equation.DSMT4">
                  <p:embed/>
                </p:oleObj>
              </mc:Choice>
              <mc:Fallback>
                <p:oleObj name="Equation" r:id="rId12" imgW="177492" imgH="16481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2000" y="1692000"/>
                        <a:ext cx="362118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169642"/>
              </p:ext>
            </p:extLst>
          </p:nvPr>
        </p:nvGraphicFramePr>
        <p:xfrm>
          <a:off x="1691680" y="2484000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3" name="Equation" r:id="rId14" imgW="190417" imgH="190417" progId="Equation.DSMT4">
                  <p:embed/>
                </p:oleObj>
              </mc:Choice>
              <mc:Fallback>
                <p:oleObj name="Equation" r:id="rId14" imgW="190417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484000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967531"/>
              </p:ext>
            </p:extLst>
          </p:nvPr>
        </p:nvGraphicFramePr>
        <p:xfrm>
          <a:off x="2617200" y="2492896"/>
          <a:ext cx="351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4" name="Equation" r:id="rId15" imgW="164957" imgH="190335" progId="Equation.DSMT4">
                  <p:embed/>
                </p:oleObj>
              </mc:Choice>
              <mc:Fallback>
                <p:oleObj name="Equation" r:id="rId15" imgW="164957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200" y="2492896"/>
                        <a:ext cx="351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011822"/>
              </p:ext>
            </p:extLst>
          </p:nvPr>
        </p:nvGraphicFramePr>
        <p:xfrm>
          <a:off x="3492000" y="2592000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5" name="Equation" r:id="rId16" imgW="253780" imgH="152268" progId="Equation.DSMT4">
                  <p:embed/>
                </p:oleObj>
              </mc:Choice>
              <mc:Fallback>
                <p:oleObj name="Equation" r:id="rId16" imgW="253780" imgH="152268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000" y="2592000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927639"/>
              </p:ext>
            </p:extLst>
          </p:nvPr>
        </p:nvGraphicFramePr>
        <p:xfrm>
          <a:off x="5220072" y="2492896"/>
          <a:ext cx="6831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6" name="Equation" r:id="rId18" imgW="317225" imgH="190335" progId="Equation.DSMT4">
                  <p:embed/>
                </p:oleObj>
              </mc:Choice>
              <mc:Fallback>
                <p:oleObj name="Equation" r:id="rId18" imgW="317225" imgH="190335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492896"/>
                        <a:ext cx="6831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122022"/>
              </p:ext>
            </p:extLst>
          </p:nvPr>
        </p:nvGraphicFramePr>
        <p:xfrm>
          <a:off x="5652120" y="2924944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7" name="Equation" r:id="rId20" imgW="190417" imgH="190417" progId="Equation.DSMT4">
                  <p:embed/>
                </p:oleObj>
              </mc:Choice>
              <mc:Fallback>
                <p:oleObj name="Equation" r:id="rId20" imgW="190417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2924944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310227"/>
              </p:ext>
            </p:extLst>
          </p:nvPr>
        </p:nvGraphicFramePr>
        <p:xfrm>
          <a:off x="6858000" y="2924944"/>
          <a:ext cx="351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8" name="Equation" r:id="rId21" imgW="164957" imgH="190335" progId="Equation.DSMT4">
                  <p:embed/>
                </p:oleObj>
              </mc:Choice>
              <mc:Fallback>
                <p:oleObj name="Equation" r:id="rId21" imgW="164957" imgH="190335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924944"/>
                        <a:ext cx="351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55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蕭克里</a:t>
            </a:r>
            <a:r>
              <a:rPr lang="en-US" altLang="zh-TW" dirty="0" smtClean="0"/>
              <a:t> </a:t>
            </a:r>
            <a:r>
              <a:rPr lang="en-US" altLang="zh-TW" dirty="0"/>
              <a:t>- </a:t>
            </a:r>
            <a:r>
              <a:rPr lang="zh-TW" altLang="zh-TW" dirty="0"/>
              <a:t>雷莫定理和外部光電流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67" y="1124744"/>
            <a:ext cx="5726953" cy="52565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41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5.2  </a:t>
            </a:r>
            <a:r>
              <a:rPr lang="zh-TW" altLang="zh-TW" dirty="0"/>
              <a:t>蕭克里</a:t>
            </a:r>
            <a:r>
              <a:rPr lang="en-US" altLang="zh-TW" dirty="0"/>
              <a:t> - </a:t>
            </a:r>
            <a:r>
              <a:rPr lang="zh-TW" altLang="zh-TW" dirty="0"/>
              <a:t>雷莫定理和外部光電流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一個</a:t>
            </a:r>
            <a:r>
              <a:rPr lang="zh-TW" altLang="zh-TW" dirty="0"/>
              <a:t>載子的躍遷時間</a:t>
            </a:r>
            <a:r>
              <a:rPr lang="en-US" altLang="zh-TW" dirty="0"/>
              <a:t> (transit time) </a:t>
            </a:r>
            <a:r>
              <a:rPr lang="zh-TW" altLang="zh-TW" dirty="0"/>
              <a:t>是從它的產生點漂移</a:t>
            </a:r>
            <a:r>
              <a:rPr lang="zh-TW" altLang="zh-TW" dirty="0" smtClean="0"/>
              <a:t>到</a:t>
            </a:r>
            <a:endParaRPr lang="en-US" altLang="zh-TW" dirty="0" smtClean="0"/>
          </a:p>
          <a:p>
            <a:r>
              <a:rPr lang="zh-TW" altLang="zh-TW" dirty="0" smtClean="0"/>
              <a:t>收集</a:t>
            </a:r>
            <a:r>
              <a:rPr lang="zh-TW" altLang="zh-TW" dirty="0"/>
              <a:t>電極所需的時間</a:t>
            </a:r>
            <a:r>
              <a:rPr lang="zh-TW" altLang="zh-TW" dirty="0" smtClean="0"/>
              <a:t>；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r>
              <a:rPr lang="en-US" altLang="zh-TW" dirty="0" smtClean="0"/>
              <a:t>  </a:t>
            </a:r>
          </a:p>
          <a:p>
            <a:r>
              <a:rPr lang="en-US" altLang="zh-TW" dirty="0" smtClean="0"/>
              <a:t>                                              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                                 (5.2.1)</a:t>
            </a:r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zh-TW" altLang="zh-TW" dirty="0"/>
              <a:t>在</a:t>
            </a:r>
            <a:r>
              <a:rPr lang="zh-TW" altLang="zh-TW" dirty="0" smtClean="0"/>
              <a:t>時間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電子漂移了</a:t>
            </a:r>
            <a:r>
              <a:rPr lang="zh-TW" altLang="zh-TW" dirty="0" smtClean="0"/>
              <a:t>一段</a:t>
            </a:r>
            <a:r>
              <a:rPr lang="en-US" altLang="zh-TW" dirty="0" smtClean="0"/>
              <a:t>      </a:t>
            </a:r>
            <a:r>
              <a:rPr lang="zh-TW" altLang="zh-TW" dirty="0"/>
              <a:t>的距離，電池在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時間</a:t>
            </a:r>
            <a:r>
              <a:rPr lang="zh-TW" altLang="zh-TW" dirty="0"/>
              <a:t>內對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所作的功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可</a:t>
            </a:r>
            <a:r>
              <a:rPr lang="zh-TW" altLang="zh-TW" dirty="0"/>
              <a:t>表示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       </a:t>
            </a:r>
            <a:r>
              <a:rPr lang="zh-TW" altLang="zh-TW" dirty="0"/>
              <a:t>；</a:t>
            </a:r>
            <a:r>
              <a:rPr lang="zh-TW" altLang="zh-TW" dirty="0" smtClean="0"/>
              <a:t>亦即</a:t>
            </a:r>
            <a:endParaRPr lang="en-US" altLang="zh-TW" dirty="0" smtClean="0"/>
          </a:p>
          <a:p>
            <a:pPr>
              <a:lnSpc>
                <a:spcPts val="3600"/>
              </a:lnSpc>
            </a:pPr>
            <a:endParaRPr lang="en-US" altLang="zh-TW" dirty="0" smtClean="0"/>
          </a:p>
          <a:p>
            <a:pPr>
              <a:lnSpc>
                <a:spcPts val="7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5.2.2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很</a:t>
            </a:r>
            <a:r>
              <a:rPr lang="zh-TW" altLang="zh-TW" dirty="0"/>
              <a:t>明顯的，只要電子在半導體中漂移</a:t>
            </a:r>
            <a:r>
              <a:rPr lang="en-US" altLang="zh-TW" dirty="0"/>
              <a:t> ( </a:t>
            </a:r>
            <a:r>
              <a:rPr lang="zh-TW" altLang="zh-TW" dirty="0"/>
              <a:t>漂移</a:t>
            </a:r>
            <a:r>
              <a:rPr lang="zh-TW" altLang="zh-TW" dirty="0" smtClean="0"/>
              <a:t>速度</a:t>
            </a:r>
            <a:r>
              <a:rPr lang="en-US" altLang="zh-TW" dirty="0" smtClean="0"/>
              <a:t>     </a:t>
            </a:r>
            <a:r>
              <a:rPr lang="en-US" altLang="zh-TW" dirty="0"/>
              <a:t>)</a:t>
            </a:r>
            <a:r>
              <a:rPr lang="zh-TW" altLang="zh-TW" dirty="0"/>
              <a:t>，</a:t>
            </a:r>
            <a:r>
              <a:rPr lang="zh-TW" altLang="zh-TW" dirty="0" smtClean="0"/>
              <a:t>這</a:t>
            </a:r>
            <a:endParaRPr lang="en-US" altLang="zh-TW" dirty="0" smtClean="0"/>
          </a:p>
          <a:p>
            <a:r>
              <a:rPr lang="zh-TW" altLang="zh-TW" dirty="0" smtClean="0"/>
              <a:t>個</a:t>
            </a:r>
            <a:r>
              <a:rPr lang="zh-TW" altLang="zh-TW" dirty="0"/>
              <a:t>電流就會繼續流動，它持續</a:t>
            </a:r>
            <a:r>
              <a:rPr lang="zh-TW" altLang="zh-TW" dirty="0" smtClean="0"/>
              <a:t>了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時間，在終了時，電子</a:t>
            </a:r>
            <a:r>
              <a:rPr lang="zh-TW" altLang="zh-TW" dirty="0" smtClean="0"/>
              <a:t>會</a:t>
            </a:r>
            <a:endParaRPr lang="en-US" altLang="zh-TW" dirty="0" smtClean="0"/>
          </a:p>
          <a:p>
            <a:r>
              <a:rPr lang="zh-TW" altLang="zh-TW" dirty="0" smtClean="0"/>
              <a:t>到達</a:t>
            </a:r>
            <a:r>
              <a:rPr lang="zh-TW" altLang="zh-TW" dirty="0"/>
              <a:t>電池。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966169"/>
              </p:ext>
            </p:extLst>
          </p:nvPr>
        </p:nvGraphicFramePr>
        <p:xfrm>
          <a:off x="3246666" y="1988840"/>
          <a:ext cx="103730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5" name="Equation" r:id="rId3" imgW="558558" imgH="406224" progId="Equation.DSMT4">
                  <p:embed/>
                </p:oleObj>
              </mc:Choice>
              <mc:Fallback>
                <p:oleObj name="Equation" r:id="rId3" imgW="558558" imgH="4062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666" y="1988840"/>
                        <a:ext cx="103730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121129"/>
              </p:ext>
            </p:extLst>
          </p:nvPr>
        </p:nvGraphicFramePr>
        <p:xfrm>
          <a:off x="4788024" y="2016000"/>
          <a:ext cx="826326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6" name="Equation" r:id="rId5" imgW="444114" imgH="406048" progId="Equation.DSMT4">
                  <p:embed/>
                </p:oleObj>
              </mc:Choice>
              <mc:Fallback>
                <p:oleObj name="Equation" r:id="rId5" imgW="444114" imgH="40604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2016000"/>
                        <a:ext cx="826326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964770"/>
              </p:ext>
            </p:extLst>
          </p:nvPr>
        </p:nvGraphicFramePr>
        <p:xfrm>
          <a:off x="1331640" y="2844000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7" name="Equation" r:id="rId7" imgW="190417" imgH="190417" progId="Equation.DSMT4">
                  <p:embed/>
                </p:oleObj>
              </mc:Choice>
              <mc:Fallback>
                <p:oleObj name="Equation" r:id="rId7" imgW="190417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844000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792760"/>
              </p:ext>
            </p:extLst>
          </p:nvPr>
        </p:nvGraphicFramePr>
        <p:xfrm>
          <a:off x="4104000" y="2852936"/>
          <a:ext cx="495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8" name="Equation" r:id="rId9" imgW="241195" imgH="190417" progId="Equation.DSMT4">
                  <p:embed/>
                </p:oleObj>
              </mc:Choice>
              <mc:Fallback>
                <p:oleObj name="Equation" r:id="rId9" imgW="241195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4000" y="2852936"/>
                        <a:ext cx="495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342183"/>
              </p:ext>
            </p:extLst>
          </p:nvPr>
        </p:nvGraphicFramePr>
        <p:xfrm>
          <a:off x="6696000" y="2852936"/>
          <a:ext cx="455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9" name="Equation" r:id="rId11" imgW="215713" imgH="190335" progId="Equation.DSMT4">
                  <p:embed/>
                </p:oleObj>
              </mc:Choice>
              <mc:Fallback>
                <p:oleObj name="Equation" r:id="rId11" imgW="215713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00" y="2852936"/>
                        <a:ext cx="455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554817"/>
              </p:ext>
            </p:extLst>
          </p:nvPr>
        </p:nvGraphicFramePr>
        <p:xfrm>
          <a:off x="1960000" y="3284984"/>
          <a:ext cx="811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0" name="Equation" r:id="rId13" imgW="393529" imgH="190417" progId="Equation.DSMT4">
                  <p:embed/>
                </p:oleObj>
              </mc:Choice>
              <mc:Fallback>
                <p:oleObj name="Equation" r:id="rId13" imgW="393529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000" y="3284984"/>
                        <a:ext cx="811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039218"/>
              </p:ext>
            </p:extLst>
          </p:nvPr>
        </p:nvGraphicFramePr>
        <p:xfrm>
          <a:off x="3923928" y="3258000"/>
          <a:ext cx="1090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1" name="Equation" r:id="rId15" imgW="507780" imgH="203112" progId="Equation.DSMT4">
                  <p:embed/>
                </p:oleObj>
              </mc:Choice>
              <mc:Fallback>
                <p:oleObj name="Equation" r:id="rId15" imgW="507780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258000"/>
                        <a:ext cx="1090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000302"/>
              </p:ext>
            </p:extLst>
          </p:nvPr>
        </p:nvGraphicFramePr>
        <p:xfrm>
          <a:off x="2915816" y="3735080"/>
          <a:ext cx="3318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2" name="Equation" r:id="rId17" imgW="1600200" imgH="203040" progId="Equation.DSMT4">
                  <p:embed/>
                </p:oleObj>
              </mc:Choice>
              <mc:Fallback>
                <p:oleObj name="Equation" r:id="rId17" imgW="160020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735080"/>
                        <a:ext cx="3318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949999"/>
              </p:ext>
            </p:extLst>
          </p:nvPr>
        </p:nvGraphicFramePr>
        <p:xfrm>
          <a:off x="3453359" y="4149080"/>
          <a:ext cx="2270769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3" name="Equation" r:id="rId19" imgW="1168400" imgH="368300" progId="Equation.DSMT4">
                  <p:embed/>
                </p:oleObj>
              </mc:Choice>
              <mc:Fallback>
                <p:oleObj name="Equation" r:id="rId19" imgW="1168400" imgH="3683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3359" y="4149080"/>
                        <a:ext cx="2270769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856348"/>
              </p:ext>
            </p:extLst>
          </p:nvPr>
        </p:nvGraphicFramePr>
        <p:xfrm>
          <a:off x="7380312" y="5040000"/>
          <a:ext cx="39428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4" name="Equation" r:id="rId21" imgW="215713" imgH="203024" progId="Equation.DSMT4">
                  <p:embed/>
                </p:oleObj>
              </mc:Choice>
              <mc:Fallback>
                <p:oleObj name="Equation" r:id="rId21" imgW="215713" imgH="203024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5040000"/>
                        <a:ext cx="39428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794910"/>
              </p:ext>
            </p:extLst>
          </p:nvPr>
        </p:nvGraphicFramePr>
        <p:xfrm>
          <a:off x="4644008" y="5418000"/>
          <a:ext cx="39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5" name="Equation" r:id="rId23" imgW="190417" imgH="203112" progId="Equation.DSMT4">
                  <p:embed/>
                </p:oleObj>
              </mc:Choice>
              <mc:Fallback>
                <p:oleObj name="Equation" r:id="rId23" imgW="190417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5418000"/>
                        <a:ext cx="39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4167" name="Picture 23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9" y="4365136"/>
            <a:ext cx="1092192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87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5.2  </a:t>
            </a:r>
            <a:r>
              <a:rPr lang="zh-TW" altLang="zh-TW" dirty="0"/>
              <a:t>蕭克里</a:t>
            </a:r>
            <a:r>
              <a:rPr lang="en-US" altLang="zh-TW" dirty="0"/>
              <a:t> - </a:t>
            </a:r>
            <a:r>
              <a:rPr lang="zh-TW" altLang="zh-TW" dirty="0"/>
              <a:t>雷莫定理和外部光電流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5.2.3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總</a:t>
            </a:r>
            <a:r>
              <a:rPr lang="zh-TW" altLang="zh-TW" dirty="0"/>
              <a:t>外部電流稱為短暫或瞬時光電流</a:t>
            </a:r>
            <a:r>
              <a:rPr lang="en-US" altLang="zh-TW" dirty="0"/>
              <a:t> (instantaneous </a:t>
            </a:r>
            <a:endParaRPr lang="en-US" altLang="zh-TW" dirty="0" smtClean="0"/>
          </a:p>
          <a:p>
            <a:r>
              <a:rPr lang="en-US" altLang="zh-TW" dirty="0" smtClean="0"/>
              <a:t>photocurrent</a:t>
            </a:r>
            <a:r>
              <a:rPr lang="en-US" altLang="zh-TW" dirty="0"/>
              <a:t>)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是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的</a:t>
            </a:r>
            <a:r>
              <a:rPr lang="zh-TW" altLang="zh-TW" dirty="0"/>
              <a:t>總和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7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5.2.4</a:t>
            </a:r>
            <a:r>
              <a:rPr lang="en-US" altLang="zh-TW" dirty="0" smtClean="0"/>
              <a:t>)</a:t>
            </a:r>
          </a:p>
          <a:p>
            <a:pPr>
              <a:lnSpc>
                <a:spcPts val="7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蕭克里 </a:t>
            </a:r>
            <a:r>
              <a:rPr lang="en-US" altLang="zh-TW" dirty="0"/>
              <a:t>- </a:t>
            </a:r>
            <a:r>
              <a:rPr lang="zh-TW" altLang="zh-TW" dirty="0"/>
              <a:t>雷莫定理</a:t>
            </a:r>
            <a:r>
              <a:rPr lang="en-US" altLang="zh-TW" dirty="0"/>
              <a:t> (Shockley-</a:t>
            </a:r>
            <a:r>
              <a:rPr lang="en-US" altLang="zh-TW" dirty="0" err="1"/>
              <a:t>Ramo</a:t>
            </a:r>
            <a:r>
              <a:rPr lang="en-US" altLang="zh-TW" dirty="0"/>
              <a:t> theorem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5.2.5)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305968"/>
              </p:ext>
            </p:extLst>
          </p:nvPr>
        </p:nvGraphicFramePr>
        <p:xfrm>
          <a:off x="3347864" y="1124824"/>
          <a:ext cx="230769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78" name="Equation" r:id="rId3" imgW="1193800" imgH="368300" progId="Equation.DSMT4">
                  <p:embed/>
                </p:oleObj>
              </mc:Choice>
              <mc:Fallback>
                <p:oleObj name="Equation" r:id="rId3" imgW="1193800" imgH="368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124824"/>
                        <a:ext cx="2307692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745515"/>
              </p:ext>
            </p:extLst>
          </p:nvPr>
        </p:nvGraphicFramePr>
        <p:xfrm>
          <a:off x="2544606" y="2348880"/>
          <a:ext cx="7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79" name="Equation" r:id="rId5" imgW="368300" imgH="228600" progId="Equation.DSMT4">
                  <p:embed/>
                </p:oleObj>
              </mc:Choice>
              <mc:Fallback>
                <p:oleObj name="Equation" r:id="rId5" imgW="3683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606" y="2348880"/>
                        <a:ext cx="7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263673"/>
              </p:ext>
            </p:extLst>
          </p:nvPr>
        </p:nvGraphicFramePr>
        <p:xfrm>
          <a:off x="3510000" y="2348928"/>
          <a:ext cx="72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0" name="Equation" r:id="rId7" imgW="330057" imgH="203112" progId="Equation.DSMT4">
                  <p:embed/>
                </p:oleObj>
              </mc:Choice>
              <mc:Fallback>
                <p:oleObj name="Equation" r:id="rId7" imgW="330057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000" y="2348928"/>
                        <a:ext cx="72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582796"/>
              </p:ext>
            </p:extLst>
          </p:nvPr>
        </p:nvGraphicFramePr>
        <p:xfrm>
          <a:off x="4438350" y="2348880"/>
          <a:ext cx="70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1" name="Equation" r:id="rId9" imgW="342751" imgH="203112" progId="Equation.DSMT4">
                  <p:embed/>
                </p:oleObj>
              </mc:Choice>
              <mc:Fallback>
                <p:oleObj name="Equation" r:id="rId9" imgW="34275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350" y="2348880"/>
                        <a:ext cx="70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77422"/>
              </p:ext>
            </p:extLst>
          </p:nvPr>
        </p:nvGraphicFramePr>
        <p:xfrm>
          <a:off x="2843808" y="2780928"/>
          <a:ext cx="3314595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2" name="Equation" r:id="rId11" imgW="1625400" imgH="355320" progId="Equation.DSMT4">
                  <p:embed/>
                </p:oleObj>
              </mc:Choice>
              <mc:Fallback>
                <p:oleObj name="Equation" r:id="rId11" imgW="1625400" imgH="3553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780928"/>
                        <a:ext cx="3314595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549158"/>
              </p:ext>
            </p:extLst>
          </p:nvPr>
        </p:nvGraphicFramePr>
        <p:xfrm>
          <a:off x="3059832" y="4005144"/>
          <a:ext cx="278153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3" name="Equation" r:id="rId13" imgW="1434960" imgH="368280" progId="Equation.DSMT4">
                  <p:embed/>
                </p:oleObj>
              </mc:Choice>
              <mc:Fallback>
                <p:oleObj name="Equation" r:id="rId13" imgW="1434960" imgH="3682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005144"/>
                        <a:ext cx="2781538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518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4149136"/>
            <a:ext cx="942667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72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5.3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吸收</a:t>
            </a:r>
            <a:r>
              <a:rPr lang="zh-TW" altLang="zh-TW" dirty="0"/>
              <a:t>係數和光檢測器材料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吸收的上截止波長</a:t>
            </a:r>
            <a:r>
              <a:rPr lang="en-US" altLang="zh-TW" dirty="0"/>
              <a:t> (upper cutoff wavelength)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由</a:t>
            </a:r>
            <a:r>
              <a:rPr lang="zh-TW" altLang="zh-TW" dirty="0"/>
              <a:t>半</a:t>
            </a:r>
            <a:r>
              <a:rPr lang="zh-TW" altLang="zh-TW" dirty="0" smtClean="0"/>
              <a:t>導</a:t>
            </a:r>
            <a:endParaRPr lang="en-US" altLang="zh-TW" dirty="0" smtClean="0"/>
          </a:p>
          <a:p>
            <a:r>
              <a:rPr lang="zh-TW" altLang="zh-TW" dirty="0" smtClean="0"/>
              <a:t>體</a:t>
            </a:r>
            <a:r>
              <a:rPr lang="zh-TW" altLang="zh-TW" dirty="0"/>
              <a:t>的能帶間隙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決定</a:t>
            </a:r>
            <a:r>
              <a:rPr lang="zh-TW" altLang="zh-TW" dirty="0"/>
              <a:t>，</a:t>
            </a:r>
            <a:r>
              <a:rPr lang="zh-TW" altLang="zh-TW" dirty="0" smtClean="0"/>
              <a:t>所以</a:t>
            </a:r>
            <a:r>
              <a:rPr lang="en-US" altLang="zh-TW" dirty="0" smtClean="0"/>
              <a:t>                     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5.3.1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710580"/>
              </p:ext>
            </p:extLst>
          </p:nvPr>
        </p:nvGraphicFramePr>
        <p:xfrm>
          <a:off x="7218344" y="1124744"/>
          <a:ext cx="45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6" name="Equation" r:id="rId3" imgW="241300" imgH="228600" progId="Equation.DSMT4">
                  <p:embed/>
                </p:oleObj>
              </mc:Choice>
              <mc:Fallback>
                <p:oleObj name="Equation" r:id="rId3" imgW="2413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344" y="1124744"/>
                        <a:ext cx="45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338425"/>
              </p:ext>
            </p:extLst>
          </p:nvPr>
        </p:nvGraphicFramePr>
        <p:xfrm>
          <a:off x="2267744" y="1512000"/>
          <a:ext cx="5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7" name="Equation" r:id="rId5" imgW="253890" imgH="228501" progId="Equation.DSMT4">
                  <p:embed/>
                </p:oleObj>
              </mc:Choice>
              <mc:Fallback>
                <p:oleObj name="Equation" r:id="rId5" imgW="253890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512000"/>
                        <a:ext cx="5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812988"/>
              </p:ext>
            </p:extLst>
          </p:nvPr>
        </p:nvGraphicFramePr>
        <p:xfrm>
          <a:off x="4240800" y="1538840"/>
          <a:ext cx="163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8" name="Equation" r:id="rId7" imgW="863225" imgH="228501" progId="Equation.DSMT4">
                  <p:embed/>
                </p:oleObj>
              </mc:Choice>
              <mc:Fallback>
                <p:oleObj name="Equation" r:id="rId7" imgW="863225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800" y="1538840"/>
                        <a:ext cx="163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019476"/>
              </p:ext>
            </p:extLst>
          </p:nvPr>
        </p:nvGraphicFramePr>
        <p:xfrm>
          <a:off x="3419872" y="2024928"/>
          <a:ext cx="194154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9" name="Equation" r:id="rId9" imgW="1079500" imgH="419100" progId="Equation.DSMT4">
                  <p:embed/>
                </p:oleObj>
              </mc:Choice>
              <mc:Fallback>
                <p:oleObj name="Equation" r:id="rId9" imgW="1079500" imgH="4191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024928"/>
                        <a:ext cx="1941545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620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7" y="2924944"/>
            <a:ext cx="7028949" cy="34563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6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5.3  </a:t>
            </a:r>
            <a:r>
              <a:rPr lang="zh-TW" altLang="zh-TW" dirty="0"/>
              <a:t>吸收係數和光檢測器材料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波長小於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光子入射到半導體時，它會被半導體所</a:t>
            </a:r>
            <a:r>
              <a:rPr lang="zh-TW" altLang="zh-TW" dirty="0" smtClean="0"/>
              <a:t>吸</a:t>
            </a:r>
            <a:endParaRPr lang="en-US" altLang="zh-TW" dirty="0" smtClean="0"/>
          </a:p>
          <a:p>
            <a:r>
              <a:rPr lang="zh-TW" altLang="zh-TW" dirty="0" smtClean="0"/>
              <a:t>收</a:t>
            </a:r>
            <a:r>
              <a:rPr lang="zh-TW" altLang="zh-TW" dirty="0"/>
              <a:t>且其光強度會隨著進入半導體的距離而衰減</a:t>
            </a:r>
            <a:r>
              <a:rPr lang="en-US" altLang="zh-TW" dirty="0"/>
              <a:t> ( </a:t>
            </a:r>
            <a:r>
              <a:rPr lang="zh-TW" altLang="zh-TW" dirty="0"/>
              <a:t>光強度正比</a:t>
            </a:r>
            <a:r>
              <a:rPr lang="zh-TW" altLang="zh-TW" dirty="0" smtClean="0"/>
              <a:t>於</a:t>
            </a:r>
            <a:endParaRPr lang="en-US" altLang="zh-TW" dirty="0" smtClean="0"/>
          </a:p>
          <a:p>
            <a:r>
              <a:rPr lang="zh-TW" altLang="zh-TW" dirty="0" smtClean="0"/>
              <a:t>光子</a:t>
            </a:r>
            <a:r>
              <a:rPr lang="zh-TW" altLang="zh-TW" dirty="0"/>
              <a:t>的數目 </a:t>
            </a:r>
            <a:r>
              <a:rPr lang="en-US" altLang="zh-TW" dirty="0"/>
              <a:t>)</a:t>
            </a:r>
            <a:r>
              <a:rPr lang="zh-TW" altLang="zh-TW" dirty="0"/>
              <a:t>，從半導體表面算起距離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處</a:t>
            </a:r>
            <a:r>
              <a:rPr lang="zh-TW" altLang="zh-TW" dirty="0"/>
              <a:t>的光強度為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，則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5.3.2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     </a:t>
            </a:r>
            <a:r>
              <a:rPr lang="en-US" altLang="zh-TW" dirty="0" err="1" smtClean="0"/>
              <a:t>是入射光強度</a:t>
            </a:r>
            <a:r>
              <a:rPr lang="en-US" altLang="zh-TW" dirty="0"/>
              <a:t>， </a:t>
            </a:r>
            <a:r>
              <a:rPr lang="en-US" altLang="zh-TW" dirty="0" smtClean="0"/>
              <a:t>  </a:t>
            </a:r>
            <a:r>
              <a:rPr lang="en-US" altLang="zh-TW" dirty="0" err="1" smtClean="0"/>
              <a:t>為吸收係數</a:t>
            </a:r>
            <a:r>
              <a:rPr lang="en-US" altLang="zh-TW" dirty="0" smtClean="0"/>
              <a:t> </a:t>
            </a:r>
            <a:r>
              <a:rPr lang="en-US" altLang="zh-TW" dirty="0"/>
              <a:t>(absorption coefficient)，</a:t>
            </a:r>
            <a:r>
              <a:rPr lang="en-US" altLang="zh-TW" dirty="0" smtClean="0"/>
              <a:t>且</a:t>
            </a:r>
          </a:p>
          <a:p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en-US" altLang="zh-TW" dirty="0" err="1" smtClean="0"/>
              <a:t>與光子能量和波長有關</a:t>
            </a:r>
            <a:r>
              <a:rPr lang="en-US" altLang="zh-TW" dirty="0" smtClean="0"/>
              <a:t>。       </a:t>
            </a:r>
            <a:r>
              <a:rPr lang="en-US" altLang="zh-TW" dirty="0" err="1" smtClean="0"/>
              <a:t>又稱為穿透</a:t>
            </a:r>
            <a:r>
              <a:rPr lang="en-US" altLang="zh-TW" dirty="0" smtClean="0"/>
              <a:t> </a:t>
            </a:r>
            <a:r>
              <a:rPr lang="en-US" altLang="zh-TW" dirty="0"/>
              <a:t>(penetration) </a:t>
            </a:r>
            <a:r>
              <a:rPr lang="en-US" altLang="zh-TW" dirty="0" err="1" smtClean="0"/>
              <a:t>或吸</a:t>
            </a:r>
            <a:endParaRPr lang="en-US" altLang="zh-TW" dirty="0" smtClean="0"/>
          </a:p>
          <a:p>
            <a:r>
              <a:rPr lang="en-US" altLang="zh-TW" dirty="0" err="1" smtClean="0"/>
              <a:t>收深度</a:t>
            </a:r>
            <a:r>
              <a:rPr lang="en-US" altLang="zh-TW" dirty="0" smtClean="0"/>
              <a:t> </a:t>
            </a:r>
            <a:r>
              <a:rPr lang="en-US" altLang="zh-TW" dirty="0"/>
              <a:t>(absorption depth</a:t>
            </a:r>
            <a:r>
              <a:rPr lang="en-US" altLang="zh-TW" dirty="0" smtClean="0"/>
              <a:t>)   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307416"/>
              </p:ext>
            </p:extLst>
          </p:nvPr>
        </p:nvGraphicFramePr>
        <p:xfrm>
          <a:off x="2575324" y="1152000"/>
          <a:ext cx="4125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79" name="Equation" r:id="rId3" imgW="241300" imgH="228600" progId="Equation.DSMT4">
                  <p:embed/>
                </p:oleObj>
              </mc:Choice>
              <mc:Fallback>
                <p:oleObj name="Equation" r:id="rId3" imgW="2413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5324" y="1152000"/>
                        <a:ext cx="4125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692317"/>
              </p:ext>
            </p:extLst>
          </p:nvPr>
        </p:nvGraphicFramePr>
        <p:xfrm>
          <a:off x="5454000" y="2034000"/>
          <a:ext cx="427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0" name="Equation" r:id="rId5" imgW="177569" imgH="152202" progId="Equation.DSMT4">
                  <p:embed/>
                </p:oleObj>
              </mc:Choice>
              <mc:Fallback>
                <p:oleObj name="Equation" r:id="rId5" imgW="177569" imgH="15220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000" y="2034000"/>
                        <a:ext cx="427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752860"/>
              </p:ext>
            </p:extLst>
          </p:nvPr>
        </p:nvGraphicFramePr>
        <p:xfrm>
          <a:off x="7596336" y="1988840"/>
          <a:ext cx="237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1" name="Equation" r:id="rId7" imgW="114201" imgH="190335" progId="Equation.DSMT4">
                  <p:embed/>
                </p:oleObj>
              </mc:Choice>
              <mc:Fallback>
                <p:oleObj name="Equation" r:id="rId7" imgW="114201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1988840"/>
                        <a:ext cx="237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911665"/>
              </p:ext>
            </p:extLst>
          </p:nvPr>
        </p:nvGraphicFramePr>
        <p:xfrm>
          <a:off x="3275856" y="2348880"/>
          <a:ext cx="2365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2" name="Equation" r:id="rId9" imgW="1091726" imgH="203112" progId="Equation.DSMT4">
                  <p:embed/>
                </p:oleObj>
              </mc:Choice>
              <mc:Fallback>
                <p:oleObj name="Equation" r:id="rId9" imgW="1091726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348880"/>
                        <a:ext cx="2365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417272"/>
              </p:ext>
            </p:extLst>
          </p:nvPr>
        </p:nvGraphicFramePr>
        <p:xfrm>
          <a:off x="450441" y="2888984"/>
          <a:ext cx="377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3" name="Equation" r:id="rId11" imgW="190417" imgH="203112" progId="Equation.DSMT4">
                  <p:embed/>
                </p:oleObj>
              </mc:Choice>
              <mc:Fallback>
                <p:oleObj name="Equation" r:id="rId11" imgW="190417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41" y="2888984"/>
                        <a:ext cx="377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410673"/>
              </p:ext>
            </p:extLst>
          </p:nvPr>
        </p:nvGraphicFramePr>
        <p:xfrm>
          <a:off x="2915816" y="2924944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4" name="Equation" r:id="rId13" imgW="164885" imgH="164885" progId="Equation.DSMT4">
                  <p:embed/>
                </p:oleObj>
              </mc:Choice>
              <mc:Fallback>
                <p:oleObj name="Equation" r:id="rId13" imgW="164885" imgH="16488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924944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07189"/>
              </p:ext>
            </p:extLst>
          </p:nvPr>
        </p:nvGraphicFramePr>
        <p:xfrm>
          <a:off x="395536" y="3356992"/>
          <a:ext cx="38117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5" name="Equation" r:id="rId15" imgW="190335" imgH="164957" progId="Equation.DSMT4">
                  <p:embed/>
                </p:oleObj>
              </mc:Choice>
              <mc:Fallback>
                <p:oleObj name="Equation" r:id="rId15" imgW="190335" imgH="16495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356992"/>
                        <a:ext cx="38117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82336"/>
              </p:ext>
            </p:extLst>
          </p:nvPr>
        </p:nvGraphicFramePr>
        <p:xfrm>
          <a:off x="4010408" y="3284984"/>
          <a:ext cx="633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6" name="Equation" r:id="rId17" imgW="304668" imgH="190417" progId="Equation.DSMT4">
                  <p:embed/>
                </p:oleObj>
              </mc:Choice>
              <mc:Fallback>
                <p:oleObj name="Equation" r:id="rId17" imgW="304668" imgH="19041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0408" y="3284984"/>
                        <a:ext cx="633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507351"/>
              </p:ext>
            </p:extLst>
          </p:nvPr>
        </p:nvGraphicFramePr>
        <p:xfrm>
          <a:off x="3816000" y="37620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7" name="Equation" r:id="rId19" imgW="164957" imgH="190335" progId="Equation.DSMT4">
                  <p:embed/>
                </p:oleObj>
              </mc:Choice>
              <mc:Fallback>
                <p:oleObj name="Equation" r:id="rId19" imgW="164957" imgH="190335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000" y="37620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3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5.3  </a:t>
            </a:r>
            <a:r>
              <a:rPr lang="zh-TW" altLang="zh-TW" dirty="0"/>
              <a:t>吸收係數和光檢測器材料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84784"/>
            <a:ext cx="4067647" cy="468052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0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5.3  </a:t>
            </a:r>
            <a:r>
              <a:rPr lang="zh-TW" altLang="zh-TW" dirty="0"/>
              <a:t>吸收係數和光檢測器材料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7138272" cy="4156868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72157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5.3  </a:t>
            </a:r>
            <a:r>
              <a:rPr lang="zh-TW" altLang="zh-TW" dirty="0"/>
              <a:t>吸收係數和光檢測器材料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zh-TW" altLang="zh-TW" dirty="0"/>
              <a:t>晶格振動頻率為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en-US" dirty="0" smtClean="0"/>
              <a:t>則</a:t>
            </a:r>
            <a:r>
              <a:rPr lang="zh-TW" altLang="zh-TW" dirty="0" smtClean="0"/>
              <a:t>聲</a:t>
            </a:r>
            <a:r>
              <a:rPr lang="zh-TW" altLang="zh-TW" dirty="0"/>
              <a:t>子能量為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光子能量為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光子頻率，由能量守恆必須</a:t>
            </a:r>
            <a:r>
              <a:rPr lang="zh-TW" altLang="zh-TW" dirty="0" smtClean="0"/>
              <a:t>滿足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吸收</a:t>
            </a:r>
            <a:r>
              <a:rPr lang="zh-TW" altLang="zh-TW" dirty="0"/>
              <a:t>的起始點並不會剛好</a:t>
            </a:r>
            <a:r>
              <a:rPr lang="zh-TW" altLang="zh-TW" dirty="0" smtClean="0"/>
              <a:t>是</a:t>
            </a:r>
            <a:r>
              <a:rPr lang="en-US" altLang="zh-TW" dirty="0" smtClean="0"/>
              <a:t>    </a:t>
            </a:r>
            <a:r>
              <a:rPr lang="zh-TW" altLang="zh-TW" dirty="0"/>
              <a:t>，但是非常靠近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這是</a:t>
            </a:r>
            <a:r>
              <a:rPr lang="zh-TW" altLang="zh-TW" dirty="0" smtClean="0"/>
              <a:t>因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en-US" altLang="zh-TW" dirty="0" smtClean="0"/>
              <a:t>                     </a:t>
            </a:r>
            <a:r>
              <a:rPr lang="zh-TW" altLang="zh-TW" dirty="0"/>
              <a:t>，吸收係數從大約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開始</a:t>
            </a:r>
            <a:r>
              <a:rPr lang="zh-TW" altLang="zh-TW" dirty="0"/>
              <a:t>，隨著波長的減少。</a:t>
            </a:r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587392"/>
              </p:ext>
            </p:extLst>
          </p:nvPr>
        </p:nvGraphicFramePr>
        <p:xfrm>
          <a:off x="2751645" y="1124744"/>
          <a:ext cx="3764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76" name="Equation" r:id="rId3" imgW="1739880" imgH="203040" progId="Equation.DSMT4">
                  <p:embed/>
                </p:oleObj>
              </mc:Choice>
              <mc:Fallback>
                <p:oleObj name="Equation" r:id="rId3" imgW="1739880" imgH="203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645" y="1124744"/>
                        <a:ext cx="3764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353562"/>
              </p:ext>
            </p:extLst>
          </p:nvPr>
        </p:nvGraphicFramePr>
        <p:xfrm>
          <a:off x="3443312" y="1664848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77" name="Equation" r:id="rId5" imgW="164957" imgH="190335" progId="Equation.DSMT4">
                  <p:embed/>
                </p:oleObj>
              </mc:Choice>
              <mc:Fallback>
                <p:oleObj name="Equation" r:id="rId5" imgW="164957" imgH="19033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312" y="1664848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436001"/>
              </p:ext>
            </p:extLst>
          </p:nvPr>
        </p:nvGraphicFramePr>
        <p:xfrm>
          <a:off x="5824992" y="1664848"/>
          <a:ext cx="475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78" name="Equation" r:id="rId7" imgW="228600" imgH="190500" progId="Equation.DSMT4">
                  <p:embed/>
                </p:oleObj>
              </mc:Choice>
              <mc:Fallback>
                <p:oleObj name="Equation" r:id="rId7" imgW="2286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992" y="1664848"/>
                        <a:ext cx="475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136184"/>
              </p:ext>
            </p:extLst>
          </p:nvPr>
        </p:nvGraphicFramePr>
        <p:xfrm>
          <a:off x="8028384" y="1664848"/>
          <a:ext cx="475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79" name="Equation" r:id="rId9" imgW="228600" imgH="190500" progId="Equation.DSMT4">
                  <p:embed/>
                </p:oleObj>
              </mc:Choice>
              <mc:Fallback>
                <p:oleObj name="Equation" r:id="rId9" imgW="228600" imgH="190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664848"/>
                        <a:ext cx="475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369531"/>
              </p:ext>
            </p:extLst>
          </p:nvPr>
        </p:nvGraphicFramePr>
        <p:xfrm>
          <a:off x="971600" y="2132896"/>
          <a:ext cx="362118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0" name="Equation" r:id="rId11" imgW="177492" imgH="164814" progId="Equation.DSMT4">
                  <p:embed/>
                </p:oleObj>
              </mc:Choice>
              <mc:Fallback>
                <p:oleObj name="Equation" r:id="rId11" imgW="177492" imgH="16481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132896"/>
                        <a:ext cx="362118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719027"/>
              </p:ext>
            </p:extLst>
          </p:nvPr>
        </p:nvGraphicFramePr>
        <p:xfrm>
          <a:off x="3773330" y="2492896"/>
          <a:ext cx="15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1" name="Equation" r:id="rId13" imgW="774364" imgH="228501" progId="Equation.DSMT4">
                  <p:embed/>
                </p:oleObj>
              </mc:Choice>
              <mc:Fallback>
                <p:oleObj name="Equation" r:id="rId13" imgW="774364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330" y="2492896"/>
                        <a:ext cx="15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365689"/>
              </p:ext>
            </p:extLst>
          </p:nvPr>
        </p:nvGraphicFramePr>
        <p:xfrm>
          <a:off x="4680000" y="2970000"/>
          <a:ext cx="41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2" name="Equation" r:id="rId15" imgW="215806" imgH="228501" progId="Equation.DSMT4">
                  <p:embed/>
                </p:oleObj>
              </mc:Choice>
              <mc:Fallback>
                <p:oleObj name="Equation" r:id="rId15" imgW="215806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000" y="2970000"/>
                        <a:ext cx="41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064303"/>
              </p:ext>
            </p:extLst>
          </p:nvPr>
        </p:nvGraphicFramePr>
        <p:xfrm>
          <a:off x="7146000" y="2970000"/>
          <a:ext cx="4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3" name="Equation" r:id="rId17" imgW="215806" imgH="228501" progId="Equation.DSMT4">
                  <p:embed/>
                </p:oleObj>
              </mc:Choice>
              <mc:Fallback>
                <p:oleObj name="Equation" r:id="rId17" imgW="215806" imgH="228501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000" y="2970000"/>
                        <a:ext cx="4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063052"/>
              </p:ext>
            </p:extLst>
          </p:nvPr>
        </p:nvGraphicFramePr>
        <p:xfrm>
          <a:off x="768360" y="3412800"/>
          <a:ext cx="1643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4" name="Equation" r:id="rId18" imgW="787400" imgH="190500" progId="Equation.DSMT4">
                  <p:embed/>
                </p:oleObj>
              </mc:Choice>
              <mc:Fallback>
                <p:oleObj name="Equation" r:id="rId18" imgW="787400" imgH="1905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60" y="3412800"/>
                        <a:ext cx="1643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466054"/>
              </p:ext>
            </p:extLst>
          </p:nvPr>
        </p:nvGraphicFramePr>
        <p:xfrm>
          <a:off x="4770000" y="3420000"/>
          <a:ext cx="45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85" name="Equation" r:id="rId20" imgW="241300" imgH="228600" progId="Equation.DSMT4">
                  <p:embed/>
                </p:oleObj>
              </mc:Choice>
              <mc:Fallback>
                <p:oleObj name="Equation" r:id="rId20" imgW="241300" imgH="2286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0000" y="3420000"/>
                        <a:ext cx="45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6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5.4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量子</a:t>
            </a:r>
            <a:r>
              <a:rPr lang="zh-TW" altLang="zh-TW" dirty="0"/>
              <a:t>效率和響應率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接收</a:t>
            </a:r>
            <a:r>
              <a:rPr lang="zh-TW" altLang="zh-TW" dirty="0"/>
              <a:t>光子到可收集電荷載子的轉換過程效率，可由檢測</a:t>
            </a:r>
            <a:r>
              <a:rPr lang="zh-TW" altLang="zh-TW" dirty="0" smtClean="0"/>
              <a:t>器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外部或元件量子效率</a:t>
            </a:r>
            <a:r>
              <a:rPr lang="en-US" altLang="zh-TW" dirty="0"/>
              <a:t> (device quantum efficiency, QE) 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測量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5.4.1</a:t>
            </a:r>
            <a:r>
              <a:rPr lang="en-US" altLang="zh-TW" dirty="0" smtClean="0"/>
              <a:t>)</a:t>
            </a:r>
          </a:p>
          <a:p>
            <a:pPr>
              <a:lnSpc>
                <a:spcPts val="24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5.4.2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式</a:t>
            </a:r>
            <a:r>
              <a:rPr lang="en-US" altLang="zh-TW" dirty="0" smtClean="0"/>
              <a:t> </a:t>
            </a:r>
            <a:r>
              <a:rPr lang="en-US" altLang="zh-TW" dirty="0"/>
              <a:t>(5.4.1) </a:t>
            </a:r>
            <a:r>
              <a:rPr lang="zh-TW" altLang="zh-TW" dirty="0"/>
              <a:t>中</a:t>
            </a:r>
            <a:r>
              <a:rPr lang="en-US" altLang="zh-TW" dirty="0"/>
              <a:t>QE</a:t>
            </a:r>
            <a:r>
              <a:rPr lang="zh-TW" altLang="zh-TW" dirty="0"/>
              <a:t>定義為整個元件，因此被稱為外部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external) QE</a:t>
            </a:r>
            <a:r>
              <a:rPr lang="zh-TW" altLang="zh-TW" dirty="0" smtClean="0"/>
              <a:t>。</a:t>
            </a:r>
            <a:r>
              <a:rPr lang="zh-TW" altLang="zh-TW" dirty="0"/>
              <a:t>內部量子效率</a:t>
            </a:r>
            <a:r>
              <a:rPr lang="en-US" altLang="zh-TW" dirty="0"/>
              <a:t> (the internal quantum efficiency) 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每個吸收光子光生成自由</a:t>
            </a:r>
            <a:r>
              <a:rPr lang="en-US" altLang="zh-TW" dirty="0"/>
              <a:t>EHPs</a:t>
            </a:r>
            <a:r>
              <a:rPr lang="zh-TW" altLang="zh-TW" dirty="0"/>
              <a:t>的數量，通常許多元件的</a:t>
            </a:r>
            <a:r>
              <a:rPr lang="zh-TW" altLang="zh-TW" dirty="0" smtClean="0"/>
              <a:t>內</a:t>
            </a:r>
            <a:endParaRPr lang="en-US" altLang="zh-TW" dirty="0" smtClean="0"/>
          </a:p>
          <a:p>
            <a:r>
              <a:rPr lang="zh-TW" altLang="zh-TW" dirty="0" smtClean="0"/>
              <a:t>部</a:t>
            </a:r>
            <a:r>
              <a:rPr lang="zh-TW" altLang="zh-TW" dirty="0"/>
              <a:t>量子效率是相當高的。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149875"/>
              </p:ext>
            </p:extLst>
          </p:nvPr>
        </p:nvGraphicFramePr>
        <p:xfrm>
          <a:off x="7768800" y="1484784"/>
          <a:ext cx="39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8" name="Equation" r:id="rId3" imgW="190417" imgH="203112" progId="Equation.DSMT4">
                  <p:embed/>
                </p:oleObj>
              </mc:Choice>
              <mc:Fallback>
                <p:oleObj name="Equation" r:id="rId3" imgW="190417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8800" y="1484784"/>
                        <a:ext cx="39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775631"/>
              </p:ext>
            </p:extLst>
          </p:nvPr>
        </p:nvGraphicFramePr>
        <p:xfrm>
          <a:off x="2362221" y="2024928"/>
          <a:ext cx="422600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9" name="Equation" r:id="rId5" imgW="2120760" imgH="380880" progId="Equation.DSMT4">
                  <p:embed/>
                </p:oleObj>
              </mc:Choice>
              <mc:Fallback>
                <p:oleObj name="Equation" r:id="rId5" imgW="2120760" imgH="3808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21" y="2024928"/>
                        <a:ext cx="4226003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308354"/>
              </p:ext>
            </p:extLst>
          </p:nvPr>
        </p:nvGraphicFramePr>
        <p:xfrm>
          <a:off x="3851920" y="2817016"/>
          <a:ext cx="1237091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70" name="Equation" r:id="rId7" imgW="685800" imgH="419100" progId="Equation.DSMT4">
                  <p:embed/>
                </p:oleObj>
              </mc:Choice>
              <mc:Fallback>
                <p:oleObj name="Equation" r:id="rId7" imgW="685800" imgH="4191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817016"/>
                        <a:ext cx="1237091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131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132912"/>
            <a:ext cx="101798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1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5.4  </a:t>
            </a:r>
            <a:r>
              <a:rPr lang="zh-TW" altLang="zh-TW" dirty="0"/>
              <a:t>量子效率和響應率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二極體的響應率</a:t>
            </a:r>
            <a:r>
              <a:rPr lang="en-US" altLang="zh-TW" dirty="0"/>
              <a:t> (</a:t>
            </a:r>
            <a:r>
              <a:rPr lang="en-US" altLang="zh-TW" dirty="0" err="1"/>
              <a:t>responsivity</a:t>
            </a:r>
            <a:r>
              <a:rPr lang="en-US" altLang="zh-TW" dirty="0"/>
              <a:t>)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定義為在某特定波長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每</a:t>
            </a:r>
            <a:r>
              <a:rPr lang="zh-TW" altLang="zh-TW" dirty="0"/>
              <a:t>入射光功率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產生</a:t>
            </a:r>
            <a:r>
              <a:rPr lang="zh-TW" altLang="zh-TW" dirty="0"/>
              <a:t>的光電流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(5.4.3)</a:t>
            </a:r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5.4.4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      </a:t>
            </a:r>
            <a:r>
              <a:rPr lang="en-US" altLang="zh-TW" dirty="0" err="1" smtClean="0"/>
              <a:t>和波長有關</a:t>
            </a:r>
            <a:r>
              <a:rPr lang="en-US" altLang="zh-TW" dirty="0" smtClean="0"/>
              <a:t>，</a:t>
            </a:r>
            <a:r>
              <a:rPr lang="zh-TW" altLang="zh-TW" dirty="0"/>
              <a:t>響應率與波長有關，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又</a:t>
            </a:r>
            <a:r>
              <a:rPr lang="zh-TW" altLang="zh-TW" dirty="0"/>
              <a:t>稱為光譜</a:t>
            </a:r>
            <a:r>
              <a:rPr lang="zh-TW" altLang="zh-TW" dirty="0" smtClean="0"/>
              <a:t>響應</a:t>
            </a:r>
            <a:endParaRPr lang="en-US" altLang="zh-TW" dirty="0" smtClean="0"/>
          </a:p>
          <a:p>
            <a:r>
              <a:rPr lang="zh-TW" altLang="zh-TW" dirty="0" smtClean="0"/>
              <a:t>率</a:t>
            </a:r>
            <a:r>
              <a:rPr lang="en-US" altLang="zh-TW" dirty="0" smtClean="0"/>
              <a:t> </a:t>
            </a:r>
            <a:r>
              <a:rPr lang="en-US" altLang="zh-TW" dirty="0"/>
              <a:t>(spectral </a:t>
            </a:r>
            <a:r>
              <a:rPr lang="en-US" altLang="zh-TW" dirty="0" err="1"/>
              <a:t>responsivity</a:t>
            </a:r>
            <a:r>
              <a:rPr lang="en-US" altLang="zh-TW" dirty="0"/>
              <a:t>) </a:t>
            </a:r>
            <a:r>
              <a:rPr lang="zh-TW" altLang="zh-TW" dirty="0"/>
              <a:t>或輻射靈敏度</a:t>
            </a:r>
            <a:r>
              <a:rPr lang="en-US" altLang="zh-TW" dirty="0"/>
              <a:t> (radiant sensitivity)</a:t>
            </a:r>
            <a:r>
              <a:rPr lang="zh-TW" altLang="zh-TW" dirty="0"/>
              <a:t>。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     </a:t>
            </a:r>
            <a:r>
              <a:rPr lang="zh-TW" altLang="zh-TW" dirty="0" smtClean="0"/>
              <a:t>對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關係，代表光二極體的頻譜</a:t>
            </a:r>
            <a:r>
              <a:rPr lang="zh-TW" altLang="zh-TW" dirty="0" smtClean="0"/>
              <a:t>響應</a:t>
            </a:r>
            <a:r>
              <a:rPr lang="zh-TW" altLang="zh-TW" dirty="0"/>
              <a:t>；理想上，量子</a:t>
            </a:r>
            <a:r>
              <a:rPr lang="zh-TW" altLang="zh-TW" dirty="0" smtClean="0"/>
              <a:t>效率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en-US" altLang="zh-TW" dirty="0" smtClean="0"/>
              <a:t>            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</a:t>
            </a:r>
            <a:r>
              <a:rPr lang="en-US" altLang="zh-TW" dirty="0" err="1" smtClean="0"/>
              <a:t>隨著</a:t>
            </a:r>
            <a:r>
              <a:rPr lang="en-US" altLang="zh-TW" dirty="0" smtClean="0"/>
              <a:t>    </a:t>
            </a:r>
            <a:r>
              <a:rPr lang="en-US" altLang="zh-TW" dirty="0" err="1" smtClean="0"/>
              <a:t>增加到</a:t>
            </a:r>
            <a:r>
              <a:rPr lang="en-US" altLang="zh-TW" dirty="0" smtClean="0"/>
              <a:t>    </a:t>
            </a:r>
            <a:r>
              <a:rPr lang="en-US" altLang="zh-TW" dirty="0" err="1" smtClean="0"/>
              <a:t>而增加</a:t>
            </a:r>
            <a:r>
              <a:rPr lang="en-US" altLang="zh-TW" dirty="0"/>
              <a:t>。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833312"/>
              </p:ext>
            </p:extLst>
          </p:nvPr>
        </p:nvGraphicFramePr>
        <p:xfrm>
          <a:off x="5310000" y="1116000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2" name="Equation" r:id="rId3" imgW="177646" imgH="190335" progId="Equation.DSMT4">
                  <p:embed/>
                </p:oleObj>
              </mc:Choice>
              <mc:Fallback>
                <p:oleObj name="Equation" r:id="rId3" imgW="177646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0000" y="1116000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479718"/>
              </p:ext>
            </p:extLst>
          </p:nvPr>
        </p:nvGraphicFramePr>
        <p:xfrm>
          <a:off x="2267744" y="1520832"/>
          <a:ext cx="622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3" name="Equation" r:id="rId5" imgW="317225" imgH="203024" progId="Equation.DSMT4">
                  <p:embed/>
                </p:oleObj>
              </mc:Choice>
              <mc:Fallback>
                <p:oleObj name="Equation" r:id="rId5" imgW="317225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520832"/>
                        <a:ext cx="622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287019"/>
              </p:ext>
            </p:extLst>
          </p:nvPr>
        </p:nvGraphicFramePr>
        <p:xfrm>
          <a:off x="4716000" y="1512000"/>
          <a:ext cx="6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4" name="Equation" r:id="rId7" imgW="355446" imgH="228501" progId="Equation.DSMT4">
                  <p:embed/>
                </p:oleObj>
              </mc:Choice>
              <mc:Fallback>
                <p:oleObj name="Equation" r:id="rId7" imgW="355446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00" y="1512000"/>
                        <a:ext cx="6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683412"/>
              </p:ext>
            </p:extLst>
          </p:nvPr>
        </p:nvGraphicFramePr>
        <p:xfrm>
          <a:off x="3059832" y="1929458"/>
          <a:ext cx="2909887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5" name="Equation" r:id="rId9" imgW="1612800" imgH="431640" progId="Equation.DSMT4">
                  <p:embed/>
                </p:oleObj>
              </mc:Choice>
              <mc:Fallback>
                <p:oleObj name="Equation" r:id="rId9" imgW="1612800" imgH="431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929458"/>
                        <a:ext cx="2909887" cy="77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960450"/>
              </p:ext>
            </p:extLst>
          </p:nvPr>
        </p:nvGraphicFramePr>
        <p:xfrm>
          <a:off x="3419872" y="2745008"/>
          <a:ext cx="211292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6" name="Equation" r:id="rId11" imgW="1041400" imgH="368300" progId="Equation.DSMT4">
                  <p:embed/>
                </p:oleObj>
              </mc:Choice>
              <mc:Fallback>
                <p:oleObj name="Equation" r:id="rId11" imgW="1041400" imgH="3683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745008"/>
                        <a:ext cx="2112923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393013"/>
              </p:ext>
            </p:extLst>
          </p:nvPr>
        </p:nvGraphicFramePr>
        <p:xfrm>
          <a:off x="1064227" y="3573016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7" name="Equation" r:id="rId13" imgW="190417" imgH="203112" progId="Equation.DSMT4">
                  <p:embed/>
                </p:oleObj>
              </mc:Choice>
              <mc:Fallback>
                <p:oleObj name="Equation" r:id="rId13" imgW="190417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4227" y="3573016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172278"/>
              </p:ext>
            </p:extLst>
          </p:nvPr>
        </p:nvGraphicFramePr>
        <p:xfrm>
          <a:off x="6030200" y="3645024"/>
          <a:ext cx="359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8" name="Equation" r:id="rId15" imgW="177646" imgH="190335" progId="Equation.DSMT4">
                  <p:embed/>
                </p:oleObj>
              </mc:Choice>
              <mc:Fallback>
                <p:oleObj name="Equation" r:id="rId15" imgW="177646" imgH="190335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200" y="3645024"/>
                        <a:ext cx="359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124741"/>
              </p:ext>
            </p:extLst>
          </p:nvPr>
        </p:nvGraphicFramePr>
        <p:xfrm>
          <a:off x="467544" y="4509120"/>
          <a:ext cx="359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9" name="Equation" r:id="rId17" imgW="177646" imgH="190335" progId="Equation.DSMT4">
                  <p:embed/>
                </p:oleObj>
              </mc:Choice>
              <mc:Fallback>
                <p:oleObj name="Equation" r:id="rId17" imgW="177646" imgH="190335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509120"/>
                        <a:ext cx="359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06772"/>
              </p:ext>
            </p:extLst>
          </p:nvPr>
        </p:nvGraphicFramePr>
        <p:xfrm>
          <a:off x="1062000" y="4554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0" name="Equation" r:id="rId18" imgW="190417" imgH="190417" progId="Equation.DSMT4">
                  <p:embed/>
                </p:oleObj>
              </mc:Choice>
              <mc:Fallback>
                <p:oleObj name="Equation" r:id="rId18" imgW="190417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00" y="4554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056332"/>
              </p:ext>
            </p:extLst>
          </p:nvPr>
        </p:nvGraphicFramePr>
        <p:xfrm>
          <a:off x="683568" y="4914000"/>
          <a:ext cx="1789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1" name="Equation" r:id="rId20" imgW="825500" imgH="203200" progId="Equation.DSMT4">
                  <p:embed/>
                </p:oleObj>
              </mc:Choice>
              <mc:Fallback>
                <p:oleObj name="Equation" r:id="rId20" imgW="825500" imgH="2032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914000"/>
                        <a:ext cx="1789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503495"/>
              </p:ext>
            </p:extLst>
          </p:nvPr>
        </p:nvGraphicFramePr>
        <p:xfrm>
          <a:off x="2627784" y="4941168"/>
          <a:ext cx="359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2" name="Equation" r:id="rId22" imgW="177646" imgH="190335" progId="Equation.DSMT4">
                  <p:embed/>
                </p:oleObj>
              </mc:Choice>
              <mc:Fallback>
                <p:oleObj name="Equation" r:id="rId22" imgW="177646" imgH="190335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941168"/>
                        <a:ext cx="359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556645"/>
              </p:ext>
            </p:extLst>
          </p:nvPr>
        </p:nvGraphicFramePr>
        <p:xfrm>
          <a:off x="3510000" y="4941168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3" name="Equation" r:id="rId24" imgW="190417" imgH="190417" progId="Equation.DSMT4">
                  <p:embed/>
                </p:oleObj>
              </mc:Choice>
              <mc:Fallback>
                <p:oleObj name="Equation" r:id="rId24" imgW="190417" imgH="190417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000" y="4941168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851351"/>
              </p:ext>
            </p:extLst>
          </p:nvPr>
        </p:nvGraphicFramePr>
        <p:xfrm>
          <a:off x="4735564" y="4941168"/>
          <a:ext cx="4125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4" name="Equation" r:id="rId26" imgW="241300" imgH="228600" progId="Equation.DSMT4">
                  <p:embed/>
                </p:oleObj>
              </mc:Choice>
              <mc:Fallback>
                <p:oleObj name="Equation" r:id="rId26" imgW="24130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564" y="4941168"/>
                        <a:ext cx="4125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655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5.4  </a:t>
            </a:r>
            <a:r>
              <a:rPr lang="zh-TW" altLang="zh-TW" dirty="0"/>
              <a:t>量子效率和響應率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95770"/>
            <a:ext cx="3816424" cy="49768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2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5.4  </a:t>
            </a:r>
            <a:r>
              <a:rPr lang="zh-TW" altLang="zh-TW" dirty="0"/>
              <a:t>量子效率和響應率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578" y="1268760"/>
            <a:ext cx="5648742" cy="496855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84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5.4  </a:t>
            </a:r>
            <a:r>
              <a:rPr lang="zh-TW" altLang="zh-TW" dirty="0"/>
              <a:t>量子效率和響應率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zh-TW" altLang="zh-TW" dirty="0"/>
              <a:t>光生成發生在少數載子擴散長度</a:t>
            </a:r>
            <a:r>
              <a:rPr lang="en-US" altLang="zh-TW" dirty="0"/>
              <a:t> (minority carrier </a:t>
            </a:r>
            <a:endParaRPr lang="en-US" altLang="zh-TW" dirty="0" smtClean="0"/>
          </a:p>
          <a:p>
            <a:r>
              <a:rPr lang="en-US" altLang="zh-TW" dirty="0" smtClean="0"/>
              <a:t>diffusion </a:t>
            </a:r>
            <a:r>
              <a:rPr lang="en-US" altLang="zh-TW" dirty="0"/>
              <a:t>length)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到</a:t>
            </a:r>
            <a:r>
              <a:rPr lang="en-US" altLang="zh-TW" dirty="0"/>
              <a:t>SCL</a:t>
            </a:r>
            <a:r>
              <a:rPr lang="zh-TW" altLang="zh-TW" dirty="0"/>
              <a:t>邊界</a:t>
            </a:r>
            <a:r>
              <a:rPr lang="zh-TW" altLang="zh-TW" dirty="0" smtClean="0"/>
              <a:t>，</a:t>
            </a:r>
            <a:r>
              <a:rPr lang="zh-TW" altLang="zh-TW" dirty="0"/>
              <a:t>則電子可以擴散並到達</a:t>
            </a:r>
            <a:r>
              <a:rPr lang="en-US" altLang="zh-TW" dirty="0"/>
              <a:t>SCL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然後</a:t>
            </a:r>
            <a:r>
              <a:rPr lang="zh-TW" altLang="zh-TW" dirty="0"/>
              <a:t>受</a:t>
            </a:r>
            <a:r>
              <a:rPr lang="en-US" altLang="zh-TW" dirty="0"/>
              <a:t>SCL</a:t>
            </a:r>
            <a:r>
              <a:rPr lang="zh-TW" altLang="zh-TW" dirty="0"/>
              <a:t>兩端電場</a:t>
            </a:r>
            <a:r>
              <a:rPr lang="en-US" altLang="zh-TW" dirty="0"/>
              <a:t> </a:t>
            </a:r>
            <a:r>
              <a:rPr lang="zh-TW" altLang="zh-TW" dirty="0"/>
              <a:t>漂移跨越</a:t>
            </a:r>
            <a:r>
              <a:rPr lang="en-US" altLang="zh-TW" dirty="0"/>
              <a:t> </a:t>
            </a:r>
            <a:r>
              <a:rPr lang="zh-TW" altLang="zh-TW" dirty="0"/>
              <a:t>側，此處變成收集電子。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988117"/>
              </p:ext>
            </p:extLst>
          </p:nvPr>
        </p:nvGraphicFramePr>
        <p:xfrm>
          <a:off x="2555775" y="1504800"/>
          <a:ext cx="473142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6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5" y="1504800"/>
                        <a:ext cx="473142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9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5.4.1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量子</a:t>
            </a:r>
            <a:r>
              <a:rPr lang="zh-TW" altLang="zh-TW" sz="2800" dirty="0">
                <a:solidFill>
                  <a:srgbClr val="000066"/>
                </a:solidFill>
              </a:rPr>
              <a:t>效率和響應率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如圖</a:t>
            </a:r>
            <a:r>
              <a:rPr lang="en-US" altLang="zh-TW" sz="2000" dirty="0"/>
              <a:t>5.7</a:t>
            </a:r>
            <a:r>
              <a:rPr lang="zh-TW" altLang="zh-TW" sz="2000" dirty="0"/>
              <a:t>所示的光二極體。峰值響應率的</a:t>
            </a:r>
            <a:r>
              <a:rPr lang="en-US" altLang="zh-TW" sz="2000" dirty="0"/>
              <a:t>QE</a:t>
            </a:r>
            <a:r>
              <a:rPr lang="zh-TW" altLang="zh-TW" sz="2000" dirty="0"/>
              <a:t>為何？</a:t>
            </a:r>
            <a:r>
              <a:rPr lang="en-US" altLang="zh-TW" sz="2000" dirty="0"/>
              <a:t>450 nm ( </a:t>
            </a:r>
            <a:r>
              <a:rPr lang="zh-TW" altLang="zh-TW" sz="2000" dirty="0"/>
              <a:t>藍光</a:t>
            </a:r>
            <a:r>
              <a:rPr lang="en-US" altLang="zh-TW" sz="2000" dirty="0"/>
              <a:t> )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en-US" altLang="zh-TW" sz="2000" dirty="0"/>
              <a:t>QE</a:t>
            </a:r>
            <a:r>
              <a:rPr lang="zh-TW" altLang="zh-TW" sz="2000" dirty="0"/>
              <a:t>為何？若感光元件面積為</a:t>
            </a:r>
            <a:r>
              <a:rPr lang="en-US" altLang="zh-TW" sz="2000" dirty="0"/>
              <a:t> </a:t>
            </a:r>
            <a:r>
              <a:rPr lang="zh-TW" altLang="en-US" sz="2000" dirty="0" smtClean="0"/>
              <a:t>　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則對應到峰值響應率處</a:t>
            </a:r>
            <a:r>
              <a:rPr lang="en-US" altLang="zh-TW" sz="2000" dirty="0"/>
              <a:t>10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光</a:t>
            </a:r>
            <a:r>
              <a:rPr lang="zh-TW" altLang="zh-TW" sz="2000" dirty="0" smtClean="0"/>
              <a:t>電流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光強度為何？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圖</a:t>
            </a:r>
            <a:r>
              <a:rPr lang="en-US" altLang="zh-TW" sz="2000" dirty="0"/>
              <a:t>5.7</a:t>
            </a:r>
            <a:r>
              <a:rPr lang="zh-TW" altLang="zh-TW" sz="2000" dirty="0"/>
              <a:t>中峰值響應率發生約在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因此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根據</a:t>
            </a:r>
            <a:r>
              <a:rPr lang="zh-TW" altLang="zh-TW" sz="2000" dirty="0"/>
              <a:t>式</a:t>
            </a:r>
            <a:r>
              <a:rPr lang="en-US" altLang="zh-TW" sz="2000" dirty="0"/>
              <a:t> (5.4.4)</a:t>
            </a:r>
            <a:r>
              <a:rPr lang="zh-TW" altLang="zh-TW" sz="2000" dirty="0"/>
              <a:t>，也就是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可得到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我們可以重複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計算，其中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可</a:t>
            </a:r>
            <a:r>
              <a:rPr lang="zh-TW" altLang="zh-TW" sz="2000" dirty="0" smtClean="0"/>
              <a:t>得出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或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66</a:t>
            </a:r>
            <a:r>
              <a:rPr lang="en-US" altLang="zh-TW" sz="2000" dirty="0"/>
              <a:t>%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根據響應率的定義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</a:t>
            </a:r>
            <a:r>
              <a:rPr lang="zh-TW" altLang="zh-TW" sz="2000" dirty="0"/>
              <a:t>，可</a:t>
            </a:r>
            <a:r>
              <a:rPr lang="zh-TW" altLang="zh-TW" sz="2000" dirty="0" smtClean="0"/>
              <a:t>得</a:t>
            </a:r>
            <a:r>
              <a:rPr lang="en-US" altLang="zh-TW" sz="2000" dirty="0" smtClean="0"/>
              <a:t>                                             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18 </a:t>
            </a:r>
            <a:r>
              <a:rPr lang="en-US" altLang="zh-TW" sz="2000" dirty="0" err="1"/>
              <a:t>nW</a:t>
            </a:r>
            <a:r>
              <a:rPr lang="zh-TW" altLang="zh-TW" sz="2000" dirty="0"/>
              <a:t>。由於面積為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強度必須為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234873"/>
              </p:ext>
            </p:extLst>
          </p:nvPr>
        </p:nvGraphicFramePr>
        <p:xfrm>
          <a:off x="3820696" y="1412776"/>
          <a:ext cx="75130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1" name="Equation" r:id="rId3" imgW="380835" imgH="215806" progId="Equation.DSMT4">
                  <p:embed/>
                </p:oleObj>
              </mc:Choice>
              <mc:Fallback>
                <p:oleObj name="Equation" r:id="rId3" imgW="380835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0696" y="1412776"/>
                        <a:ext cx="75130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404380"/>
              </p:ext>
            </p:extLst>
          </p:nvPr>
        </p:nvGraphicFramePr>
        <p:xfrm>
          <a:off x="4043440" y="2600944"/>
          <a:ext cx="117663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2" name="Equation" r:id="rId5" imgW="660113" imgH="177723" progId="Equation.DSMT4">
                  <p:embed/>
                </p:oleObj>
              </mc:Choice>
              <mc:Fallback>
                <p:oleObj name="Equation" r:id="rId5" imgW="660113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440" y="2600944"/>
                        <a:ext cx="1176632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9009"/>
              </p:ext>
            </p:extLst>
          </p:nvPr>
        </p:nvGraphicFramePr>
        <p:xfrm>
          <a:off x="5868144" y="2510944"/>
          <a:ext cx="163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3" name="Equation" r:id="rId7" imgW="863225" imgH="215806" progId="Equation.DSMT4">
                  <p:embed/>
                </p:oleObj>
              </mc:Choice>
              <mc:Fallback>
                <p:oleObj name="Equation" r:id="rId7" imgW="863225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510944"/>
                        <a:ext cx="163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638854"/>
              </p:ext>
            </p:extLst>
          </p:nvPr>
        </p:nvGraphicFramePr>
        <p:xfrm>
          <a:off x="2952000" y="2924944"/>
          <a:ext cx="136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4" name="Equation" r:id="rId9" imgW="723586" imgH="190417" progId="Equation.DSMT4">
                  <p:embed/>
                </p:oleObj>
              </mc:Choice>
              <mc:Fallback>
                <p:oleObj name="Equation" r:id="rId9" imgW="723586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000" y="2924944"/>
                        <a:ext cx="136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369591"/>
              </p:ext>
            </p:extLst>
          </p:nvPr>
        </p:nvGraphicFramePr>
        <p:xfrm>
          <a:off x="1404693" y="3285056"/>
          <a:ext cx="6767707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5" name="Equation" r:id="rId11" imgW="3860640" imgH="393480" progId="Equation.DSMT4">
                  <p:embed/>
                </p:oleObj>
              </mc:Choice>
              <mc:Fallback>
                <p:oleObj name="Equation" r:id="rId11" imgW="386064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693" y="3285056"/>
                        <a:ext cx="6767707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565517"/>
              </p:ext>
            </p:extLst>
          </p:nvPr>
        </p:nvGraphicFramePr>
        <p:xfrm>
          <a:off x="1976059" y="4077072"/>
          <a:ext cx="1227789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6" name="Equation" r:id="rId13" imgW="685502" imgH="177723" progId="Equation.DSMT4">
                  <p:embed/>
                </p:oleObj>
              </mc:Choice>
              <mc:Fallback>
                <p:oleObj name="Equation" r:id="rId13" imgW="685502" imgH="17772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059" y="4077072"/>
                        <a:ext cx="1227789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262923"/>
              </p:ext>
            </p:extLst>
          </p:nvPr>
        </p:nvGraphicFramePr>
        <p:xfrm>
          <a:off x="4680000" y="3996000"/>
          <a:ext cx="1584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7" name="Equation" r:id="rId15" imgW="875920" imgH="215806" progId="Equation.DSMT4">
                  <p:embed/>
                </p:oleObj>
              </mc:Choice>
              <mc:Fallback>
                <p:oleObj name="Equation" r:id="rId15" imgW="875920" imgH="21580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000" y="3996000"/>
                        <a:ext cx="1584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046889"/>
              </p:ext>
            </p:extLst>
          </p:nvPr>
        </p:nvGraphicFramePr>
        <p:xfrm>
          <a:off x="7218000" y="4032000"/>
          <a:ext cx="106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8" name="Equation" r:id="rId17" imgW="558800" imgH="190500" progId="Equation.DSMT4">
                  <p:embed/>
                </p:oleObj>
              </mc:Choice>
              <mc:Fallback>
                <p:oleObj name="Equation" r:id="rId17" imgW="558800" imgH="1905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000" y="4032000"/>
                        <a:ext cx="106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428772"/>
              </p:ext>
            </p:extLst>
          </p:nvPr>
        </p:nvGraphicFramePr>
        <p:xfrm>
          <a:off x="3203848" y="4761192"/>
          <a:ext cx="12068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9" name="Equation" r:id="rId19" imgW="609336" imgH="203112" progId="Equation.DSMT4">
                  <p:embed/>
                </p:oleObj>
              </mc:Choice>
              <mc:Fallback>
                <p:oleObj name="Equation" r:id="rId19" imgW="609336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761192"/>
                        <a:ext cx="12068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395377"/>
              </p:ext>
            </p:extLst>
          </p:nvPr>
        </p:nvGraphicFramePr>
        <p:xfrm>
          <a:off x="5137200" y="4716000"/>
          <a:ext cx="289252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0" name="Equation" r:id="rId21" imgW="1600200" imgH="215900" progId="Equation.DSMT4">
                  <p:embed/>
                </p:oleObj>
              </mc:Choice>
              <mc:Fallback>
                <p:oleObj name="Equation" r:id="rId21" imgW="1600200" imgH="2159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7200" y="4716000"/>
                        <a:ext cx="289252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400928"/>
              </p:ext>
            </p:extLst>
          </p:nvPr>
        </p:nvGraphicFramePr>
        <p:xfrm>
          <a:off x="360000" y="5085184"/>
          <a:ext cx="186908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1" name="Equation" r:id="rId23" imgW="965160" imgH="215640" progId="Equation.DSMT4">
                  <p:embed/>
                </p:oleObj>
              </mc:Choice>
              <mc:Fallback>
                <p:oleObj name="Equation" r:id="rId23" imgW="965160" imgH="21564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00" y="5085184"/>
                        <a:ext cx="186908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970931"/>
              </p:ext>
            </p:extLst>
          </p:nvPr>
        </p:nvGraphicFramePr>
        <p:xfrm>
          <a:off x="4644096" y="5085184"/>
          <a:ext cx="79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2" name="Equation" r:id="rId25" imgW="418918" imgH="215806" progId="Equation.DSMT4">
                  <p:embed/>
                </p:oleObj>
              </mc:Choice>
              <mc:Fallback>
                <p:oleObj name="Equation" r:id="rId25" imgW="418918" imgH="215806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96" y="5085184"/>
                        <a:ext cx="79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359941"/>
              </p:ext>
            </p:extLst>
          </p:nvPr>
        </p:nvGraphicFramePr>
        <p:xfrm>
          <a:off x="6894408" y="5068800"/>
          <a:ext cx="1385217" cy="42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3" name="Equation" r:id="rId27" imgW="710891" imgH="215806" progId="Equation.DSMT4">
                  <p:embed/>
                </p:oleObj>
              </mc:Choice>
              <mc:Fallback>
                <p:oleObj name="Equation" r:id="rId27" imgW="710891" imgH="21580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4408" y="5068800"/>
                        <a:ext cx="1385217" cy="42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69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5.4.2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最大</a:t>
            </a:r>
            <a:r>
              <a:rPr lang="zh-TW" altLang="zh-TW" sz="2800" dirty="0">
                <a:solidFill>
                  <a:srgbClr val="000066"/>
                </a:solidFill>
              </a:rPr>
              <a:t>量子效率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證明</a:t>
            </a:r>
            <a:r>
              <a:rPr lang="zh-TW" altLang="zh-TW" sz="2000" dirty="0"/>
              <a:t>光二極體具有最大</a:t>
            </a:r>
            <a:r>
              <a:rPr lang="en-US" altLang="zh-TW" sz="2000" dirty="0"/>
              <a:t>QE</a:t>
            </a:r>
            <a:r>
              <a:rPr lang="zh-TW" altLang="zh-TW" sz="2000" dirty="0"/>
              <a:t>是</a:t>
            </a:r>
            <a:r>
              <a:rPr lang="zh-TW" altLang="zh-TW" sz="2000" dirty="0" smtClean="0"/>
              <a:t>在</a:t>
            </a:r>
            <a:endParaRPr lang="en-US" altLang="zh-TW" sz="2000" dirty="0" smtClean="0"/>
          </a:p>
          <a:p>
            <a:pPr>
              <a:lnSpc>
                <a:spcPts val="6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   (</a:t>
            </a:r>
            <a:r>
              <a:rPr lang="en-US" altLang="zh-TW" sz="2000" dirty="0"/>
              <a:t>5.4.5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6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/>
              <a:t>也就是說，當圖</a:t>
            </a:r>
            <a:r>
              <a:rPr lang="en-US" altLang="zh-TW" sz="2000" dirty="0"/>
              <a:t>5.7</a:t>
            </a:r>
            <a:r>
              <a:rPr lang="zh-TW" altLang="zh-TW" sz="2000" dirty="0"/>
              <a:t>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切線通過原點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因此，求出圖</a:t>
            </a:r>
            <a:r>
              <a:rPr lang="en-US" altLang="zh-TW" sz="2000" dirty="0" smtClean="0"/>
              <a:t>5.7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中</a:t>
            </a:r>
            <a:r>
              <a:rPr lang="zh-TW" altLang="zh-TW" sz="2000" dirty="0"/>
              <a:t>矽光二極體</a:t>
            </a:r>
            <a:r>
              <a:rPr lang="en-US" altLang="zh-TW" sz="2000" dirty="0"/>
              <a:t>QE</a:t>
            </a:r>
            <a:r>
              <a:rPr lang="zh-TW" altLang="zh-TW" sz="2000" dirty="0"/>
              <a:t>是最大的波長。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(5.4.4)</a:t>
            </a:r>
            <a:r>
              <a:rPr lang="zh-TW" altLang="zh-TW" sz="2000" dirty="0"/>
              <a:t>，</a:t>
            </a:r>
            <a:r>
              <a:rPr lang="en-US" altLang="zh-TW" sz="2000" dirty="0"/>
              <a:t>QE</a:t>
            </a:r>
            <a:r>
              <a:rPr lang="zh-TW" altLang="zh-TW" sz="2000" dirty="0"/>
              <a:t>可由下式</a:t>
            </a:r>
            <a:r>
              <a:rPr lang="zh-TW" altLang="zh-TW" sz="2000" dirty="0" smtClean="0"/>
              <a:t>得出</a:t>
            </a:r>
            <a:endParaRPr lang="en-US" altLang="zh-TW" sz="2000" dirty="0" smtClean="0"/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         </a:t>
            </a:r>
            <a:r>
              <a:rPr lang="es-ES" altLang="zh-TW" sz="2000" dirty="0" smtClean="0"/>
              <a:t>(</a:t>
            </a:r>
            <a:r>
              <a:rPr lang="es-ES" altLang="zh-TW" sz="2000" dirty="0"/>
              <a:t>5.4.6</a:t>
            </a:r>
            <a:r>
              <a:rPr lang="es-ES" altLang="zh-TW" sz="2000" dirty="0" smtClean="0"/>
              <a:t>)</a:t>
            </a:r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式中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取決於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分母中也有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我們可以將式</a:t>
            </a:r>
            <a:r>
              <a:rPr lang="en-US" altLang="zh-TW" sz="2000" dirty="0"/>
              <a:t> (5.4.6) </a:t>
            </a:r>
            <a:r>
              <a:rPr lang="zh-TW" altLang="zh-TW" sz="2000" dirty="0"/>
              <a:t>對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微分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然後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令</a:t>
            </a:r>
            <a:r>
              <a:rPr lang="zh-TW" altLang="zh-TW" sz="2000" dirty="0"/>
              <a:t>它為零，以求出最高點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因此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337782"/>
              </p:ext>
            </p:extLst>
          </p:nvPr>
        </p:nvGraphicFramePr>
        <p:xfrm>
          <a:off x="3995936" y="1484784"/>
          <a:ext cx="83931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2" name="Equation" r:id="rId3" imgW="482391" imgH="330057" progId="Equation.DSMT4">
                  <p:embed/>
                </p:oleObj>
              </mc:Choice>
              <mc:Fallback>
                <p:oleObj name="Equation" r:id="rId3" imgW="482391" imgH="33005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484784"/>
                        <a:ext cx="839315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058441"/>
              </p:ext>
            </p:extLst>
          </p:nvPr>
        </p:nvGraphicFramePr>
        <p:xfrm>
          <a:off x="2771800" y="2132856"/>
          <a:ext cx="3402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3" name="Equation" r:id="rId5" imgW="203112" imgH="190417" progId="Equation.DSMT4">
                  <p:embed/>
                </p:oleObj>
              </mc:Choice>
              <mc:Fallback>
                <p:oleObj name="Equation" r:id="rId5" imgW="203112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132856"/>
                        <a:ext cx="3402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865649"/>
              </p:ext>
            </p:extLst>
          </p:nvPr>
        </p:nvGraphicFramePr>
        <p:xfrm>
          <a:off x="3311999" y="2132856"/>
          <a:ext cx="378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4" name="Equation" r:id="rId7" imgW="202936" imgH="177569" progId="Equation.DSMT4">
                  <p:embed/>
                </p:oleObj>
              </mc:Choice>
              <mc:Fallback>
                <p:oleObj name="Equation" r:id="rId7" imgW="202936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999" y="2132856"/>
                        <a:ext cx="378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794184"/>
              </p:ext>
            </p:extLst>
          </p:nvPr>
        </p:nvGraphicFramePr>
        <p:xfrm>
          <a:off x="5198400" y="2106000"/>
          <a:ext cx="14364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5" name="Equation" r:id="rId9" imgW="799753" imgH="190417" progId="Equation.DSMT4">
                  <p:embed/>
                </p:oleObj>
              </mc:Choice>
              <mc:Fallback>
                <p:oleObj name="Equation" r:id="rId9" imgW="799753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8400" y="2106000"/>
                        <a:ext cx="14364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226562"/>
              </p:ext>
            </p:extLst>
          </p:nvPr>
        </p:nvGraphicFramePr>
        <p:xfrm>
          <a:off x="3724513" y="3589200"/>
          <a:ext cx="1351543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6" name="Equation" r:id="rId11" imgW="698500" imgH="330200" progId="Equation.DSMT4">
                  <p:embed/>
                </p:oleObj>
              </mc:Choice>
              <mc:Fallback>
                <p:oleObj name="Equation" r:id="rId11" imgW="698500" imgH="330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513" y="3589200"/>
                        <a:ext cx="1351543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30999"/>
              </p:ext>
            </p:extLst>
          </p:nvPr>
        </p:nvGraphicFramePr>
        <p:xfrm>
          <a:off x="915864" y="4329136"/>
          <a:ext cx="6318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7" name="Equation" r:id="rId13" imgW="368300" imgH="190500" progId="Equation.DSMT4">
                  <p:embed/>
                </p:oleObj>
              </mc:Choice>
              <mc:Fallback>
                <p:oleObj name="Equation" r:id="rId13" imgW="368300" imgH="190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864" y="4329136"/>
                        <a:ext cx="6318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05933"/>
              </p:ext>
            </p:extLst>
          </p:nvPr>
        </p:nvGraphicFramePr>
        <p:xfrm>
          <a:off x="2250000" y="4356000"/>
          <a:ext cx="27284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8" name="Equation" r:id="rId15" imgW="152202" imgH="177569" progId="Equation.DSMT4">
                  <p:embed/>
                </p:oleObj>
              </mc:Choice>
              <mc:Fallback>
                <p:oleObj name="Equation" r:id="rId15" imgW="152202" imgH="177569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0000" y="4356000"/>
                        <a:ext cx="272842" cy="32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104215"/>
              </p:ext>
            </p:extLst>
          </p:nvPr>
        </p:nvGraphicFramePr>
        <p:xfrm>
          <a:off x="3938910" y="4365104"/>
          <a:ext cx="2730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9" name="Equation" r:id="rId17" imgW="152202" imgH="177569" progId="Equation.DSMT4">
                  <p:embed/>
                </p:oleObj>
              </mc:Choice>
              <mc:Fallback>
                <p:oleObj name="Equation" r:id="rId17" imgW="152202" imgH="177569" progId="Equation.DSMT4">
                  <p:embed/>
                  <p:pic>
                    <p:nvPicPr>
                      <p:cNvPr id="0" name="物件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8910" y="4365104"/>
                        <a:ext cx="2730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788743"/>
              </p:ext>
            </p:extLst>
          </p:nvPr>
        </p:nvGraphicFramePr>
        <p:xfrm>
          <a:off x="6963246" y="4365104"/>
          <a:ext cx="2730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40" name="Equation" r:id="rId18" imgW="152202" imgH="177569" progId="Equation.DSMT4">
                  <p:embed/>
                </p:oleObj>
              </mc:Choice>
              <mc:Fallback>
                <p:oleObj name="Equation" r:id="rId18" imgW="152202" imgH="177569" progId="Equation.DSMT4">
                  <p:embed/>
                  <p:pic>
                    <p:nvPicPr>
                      <p:cNvPr id="0" name="物件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3246" y="4365104"/>
                        <a:ext cx="2730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085534"/>
              </p:ext>
            </p:extLst>
          </p:nvPr>
        </p:nvGraphicFramePr>
        <p:xfrm>
          <a:off x="3204000" y="4698000"/>
          <a:ext cx="34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41" name="Equation" r:id="rId19" imgW="177492" imgH="177492" progId="Equation.DSMT4">
                  <p:embed/>
                </p:oleObj>
              </mc:Choice>
              <mc:Fallback>
                <p:oleObj name="Equation" r:id="rId19" imgW="177492" imgH="177492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4000" y="4698000"/>
                        <a:ext cx="34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285649"/>
              </p:ext>
            </p:extLst>
          </p:nvPr>
        </p:nvGraphicFramePr>
        <p:xfrm>
          <a:off x="3203848" y="5085184"/>
          <a:ext cx="274153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42" name="Equation" r:id="rId21" imgW="1574800" imgH="368300" progId="Equation.DSMT4">
                  <p:embed/>
                </p:oleObj>
              </mc:Choice>
              <mc:Fallback>
                <p:oleObj name="Equation" r:id="rId21" imgW="1574800" imgH="3683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5085184"/>
                        <a:ext cx="2741538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7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5.4.2   </a:t>
            </a:r>
            <a:r>
              <a:rPr lang="zh-TW" altLang="zh-TW" sz="2800" dirty="0">
                <a:solidFill>
                  <a:srgbClr val="000066"/>
                </a:solidFill>
              </a:rPr>
              <a:t>最大量子</a:t>
            </a:r>
            <a:r>
              <a:rPr lang="zh-TW" altLang="zh-TW" sz="2800" dirty="0" smtClean="0">
                <a:solidFill>
                  <a:srgbClr val="000066"/>
                </a:solidFill>
              </a:rPr>
              <a:t>效率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這</a:t>
            </a:r>
            <a:r>
              <a:rPr lang="zh-TW" altLang="zh-TW" sz="2000" dirty="0"/>
              <a:t>導致式</a:t>
            </a:r>
            <a:r>
              <a:rPr lang="en-US" altLang="zh-TW" sz="2000" dirty="0"/>
              <a:t> (5.4.5)</a:t>
            </a:r>
            <a:r>
              <a:rPr lang="zh-TW" altLang="zh-TW" sz="2000" dirty="0"/>
              <a:t>。式</a:t>
            </a:r>
            <a:r>
              <a:rPr lang="en-US" altLang="zh-TW" sz="2000" dirty="0"/>
              <a:t> (5.4.5) </a:t>
            </a:r>
            <a:r>
              <a:rPr lang="zh-TW" altLang="zh-TW" sz="2000" dirty="0"/>
              <a:t>表示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對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曲線</a:t>
            </a:r>
            <a:r>
              <a:rPr lang="zh-TW" altLang="zh-TW" sz="2000" dirty="0"/>
              <a:t>的切線通過原點的線。</a:t>
            </a:r>
            <a:r>
              <a:rPr lang="zh-TW" altLang="zh-TW" sz="2000" dirty="0" smtClean="0"/>
              <a:t>這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個</a:t>
            </a:r>
            <a:r>
              <a:rPr lang="zh-TW" altLang="zh-TW" sz="2000" dirty="0"/>
              <a:t>切點是在圖</a:t>
            </a:r>
            <a:r>
              <a:rPr lang="en-US" altLang="zh-TW" sz="2000" dirty="0"/>
              <a:t>5.7</a:t>
            </a:r>
            <a:r>
              <a:rPr lang="zh-TW" altLang="zh-TW" sz="2000" dirty="0" smtClean="0"/>
              <a:t>中的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且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然後，使用</a:t>
            </a:r>
            <a:r>
              <a:rPr lang="zh-TW" altLang="zh-TW" sz="2000" dirty="0" smtClean="0"/>
              <a:t>式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r>
              <a:rPr lang="en-US" altLang="zh-TW" sz="2000" dirty="0"/>
              <a:t>(5.4.6)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最大</a:t>
            </a:r>
            <a:r>
              <a:rPr lang="en-US" altLang="zh-TW" sz="2000" dirty="0"/>
              <a:t>QE</a:t>
            </a:r>
            <a:r>
              <a:rPr lang="zh-TW" altLang="zh-TW" sz="2000" dirty="0"/>
              <a:t>為</a:t>
            </a:r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943502"/>
              </p:ext>
            </p:extLst>
          </p:nvPr>
        </p:nvGraphicFramePr>
        <p:xfrm>
          <a:off x="4518000" y="11160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77" name="Equation" r:id="rId3" imgW="190417" imgH="190417" progId="Equation.DSMT4">
                  <p:embed/>
                </p:oleObj>
              </mc:Choice>
              <mc:Fallback>
                <p:oleObj name="Equation" r:id="rId3" imgW="190417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000" y="11160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626639"/>
              </p:ext>
            </p:extLst>
          </p:nvPr>
        </p:nvGraphicFramePr>
        <p:xfrm>
          <a:off x="5040000" y="11448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78" name="Equation" r:id="rId5" imgW="177492" imgH="177492" progId="Equation.DSMT4">
                  <p:embed/>
                </p:oleObj>
              </mc:Choice>
              <mc:Fallback>
                <p:oleObj name="Equation" r:id="rId5" imgW="177492" imgH="17749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00" y="11448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548504"/>
              </p:ext>
            </p:extLst>
          </p:nvPr>
        </p:nvGraphicFramePr>
        <p:xfrm>
          <a:off x="2754000" y="1490400"/>
          <a:ext cx="34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79" name="Equation" r:id="rId7" imgW="177492" imgH="177492" progId="Equation.DSMT4">
                  <p:embed/>
                </p:oleObj>
              </mc:Choice>
              <mc:Fallback>
                <p:oleObj name="Equation" r:id="rId7" imgW="177492" imgH="17749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000" y="1490400"/>
                        <a:ext cx="34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329947"/>
              </p:ext>
            </p:extLst>
          </p:nvPr>
        </p:nvGraphicFramePr>
        <p:xfrm>
          <a:off x="3744000" y="1476000"/>
          <a:ext cx="13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80" name="Equation" r:id="rId9" imgW="710891" imgH="190417" progId="Equation.DSMT4">
                  <p:embed/>
                </p:oleObj>
              </mc:Choice>
              <mc:Fallback>
                <p:oleObj name="Equation" r:id="rId9" imgW="710891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000" y="1476000"/>
                        <a:ext cx="13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85057"/>
              </p:ext>
            </p:extLst>
          </p:nvPr>
        </p:nvGraphicFramePr>
        <p:xfrm>
          <a:off x="5314951" y="1440000"/>
          <a:ext cx="1561305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81" name="Equation" r:id="rId11" imgW="901309" imgH="215806" progId="Equation.DSMT4">
                  <p:embed/>
                </p:oleObj>
              </mc:Choice>
              <mc:Fallback>
                <p:oleObj name="Equation" r:id="rId11" imgW="901309" imgH="21580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1" y="1440000"/>
                        <a:ext cx="1561305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616141"/>
              </p:ext>
            </p:extLst>
          </p:nvPr>
        </p:nvGraphicFramePr>
        <p:xfrm>
          <a:off x="1043608" y="2204864"/>
          <a:ext cx="7510244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82" name="Equation" r:id="rId13" imgW="4076640" imgH="393480" progId="Equation.DSMT4">
                  <p:embed/>
                </p:oleObj>
              </mc:Choice>
              <mc:Fallback>
                <p:oleObj name="Equation" r:id="rId13" imgW="407664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204864"/>
                        <a:ext cx="7510244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463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5.5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pin</a:t>
            </a:r>
            <a:r>
              <a:rPr lang="zh-TW" altLang="zh-TW" dirty="0"/>
              <a:t>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51" y="1052736"/>
            <a:ext cx="5342961" cy="546387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4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5.5  </a:t>
            </a:r>
            <a:r>
              <a:rPr lang="en-US" altLang="zh-TW" i="1" dirty="0"/>
              <a:t>pin</a:t>
            </a:r>
            <a:r>
              <a:rPr lang="zh-TW" altLang="zh-TW" dirty="0"/>
              <a:t>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err="1" smtClean="0"/>
              <a:t>二極體的接面或空乏層電容</a:t>
            </a:r>
            <a:r>
              <a:rPr lang="en-US" altLang="zh-TW" dirty="0" smtClean="0"/>
              <a:t> </a:t>
            </a:r>
            <a:r>
              <a:rPr lang="en-US" altLang="zh-TW" dirty="0"/>
              <a:t>(junction or depletion layer </a:t>
            </a:r>
            <a:endParaRPr lang="en-US" altLang="zh-TW" dirty="0" smtClean="0"/>
          </a:p>
          <a:p>
            <a:r>
              <a:rPr lang="en-US" altLang="zh-TW" dirty="0" smtClean="0"/>
              <a:t>capacitance</a:t>
            </a:r>
            <a:r>
              <a:rPr lang="en-US" altLang="zh-TW" dirty="0"/>
              <a:t>) </a:t>
            </a:r>
            <a:r>
              <a:rPr lang="en-US" altLang="zh-TW" dirty="0" smtClean="0"/>
              <a:t>       </a:t>
            </a:r>
            <a:r>
              <a:rPr lang="en-US" altLang="zh-TW" dirty="0" err="1" smtClean="0"/>
              <a:t>可表示為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5.5.1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截面面積且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zh-TW" altLang="zh-TW" dirty="0"/>
              <a:t>半導體 </a:t>
            </a:r>
            <a:r>
              <a:rPr lang="en-US" altLang="zh-TW" dirty="0"/>
              <a:t>(Si) </a:t>
            </a:r>
            <a:r>
              <a:rPr lang="zh-TW" altLang="zh-TW" dirty="0"/>
              <a:t>的介電係數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為相對</a:t>
            </a:r>
            <a:endParaRPr lang="en-US" altLang="zh-TW" dirty="0" smtClean="0"/>
          </a:p>
          <a:p>
            <a:r>
              <a:rPr lang="zh-TW" altLang="zh-TW" dirty="0" smtClean="0"/>
              <a:t>介</a:t>
            </a:r>
            <a:r>
              <a:rPr lang="zh-TW" altLang="zh-TW" dirty="0"/>
              <a:t>電</a:t>
            </a:r>
            <a:r>
              <a:rPr lang="zh-TW" altLang="zh-TW" dirty="0" smtClean="0"/>
              <a:t>係數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5.5.2)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98048"/>
              </p:ext>
            </p:extLst>
          </p:nvPr>
        </p:nvGraphicFramePr>
        <p:xfrm>
          <a:off x="2069792" y="1540800"/>
          <a:ext cx="63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6" name="Equation" r:id="rId3" imgW="330200" imgH="228600" progId="Equation.DSMT4">
                  <p:embed/>
                </p:oleObj>
              </mc:Choice>
              <mc:Fallback>
                <p:oleObj name="Equation" r:id="rId3" imgW="330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792" y="1540800"/>
                        <a:ext cx="63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043345"/>
              </p:ext>
            </p:extLst>
          </p:nvPr>
        </p:nvGraphicFramePr>
        <p:xfrm>
          <a:off x="3563888" y="1952920"/>
          <a:ext cx="153138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7" name="Equation" r:id="rId5" imgW="749300" imgH="368300" progId="Equation.DSMT4">
                  <p:embed/>
                </p:oleObj>
              </mc:Choice>
              <mc:Fallback>
                <p:oleObj name="Equation" r:id="rId5" imgW="749300" imgH="368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952920"/>
                        <a:ext cx="1531385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369106"/>
              </p:ext>
            </p:extLst>
          </p:nvPr>
        </p:nvGraphicFramePr>
        <p:xfrm>
          <a:off x="954000" y="2800800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8" name="Equation" r:id="rId7" imgW="190417" imgH="190417" progId="Equation.DSMT4">
                  <p:embed/>
                </p:oleObj>
              </mc:Choice>
              <mc:Fallback>
                <p:oleObj name="Equation" r:id="rId7" imgW="190417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00" y="2800800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196163"/>
              </p:ext>
            </p:extLst>
          </p:nvPr>
        </p:nvGraphicFramePr>
        <p:xfrm>
          <a:off x="3179912" y="2793600"/>
          <a:ext cx="60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9" name="Equation" r:id="rId9" imgW="330057" imgH="203112" progId="Equation.DSMT4">
                  <p:embed/>
                </p:oleObj>
              </mc:Choice>
              <mc:Fallback>
                <p:oleObj name="Equation" r:id="rId9" imgW="33005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912" y="2793600"/>
                        <a:ext cx="60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871426"/>
              </p:ext>
            </p:extLst>
          </p:nvPr>
        </p:nvGraphicFramePr>
        <p:xfrm>
          <a:off x="7363209" y="2780928"/>
          <a:ext cx="377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0" name="Equation" r:id="rId11" imgW="190417" imgH="203112" progId="Equation.DSMT4">
                  <p:embed/>
                </p:oleObj>
              </mc:Choice>
              <mc:Fallback>
                <p:oleObj name="Equation" r:id="rId11" imgW="190417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3209" y="2780928"/>
                        <a:ext cx="377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0543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97" y="3645024"/>
            <a:ext cx="2896271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0545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3789024"/>
            <a:ext cx="1112727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9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5.5  </a:t>
            </a:r>
            <a:r>
              <a:rPr lang="en-US" altLang="zh-TW" i="1" dirty="0"/>
              <a:t>pin</a:t>
            </a:r>
            <a:r>
              <a:rPr lang="zh-TW" altLang="zh-TW" dirty="0"/>
              <a:t>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84" y="1700808"/>
            <a:ext cx="6717603" cy="38884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5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5.5  </a:t>
            </a:r>
            <a:r>
              <a:rPr lang="en-US" altLang="zh-TW" i="1" dirty="0"/>
              <a:t>pin</a:t>
            </a:r>
            <a:r>
              <a:rPr lang="zh-TW" altLang="zh-TW" dirty="0"/>
              <a:t>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5.5.3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漂移速度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          </a:t>
            </a:r>
            <a:r>
              <a:rPr lang="en-US" altLang="zh-TW" dirty="0" err="1" smtClean="0"/>
              <a:t>的關係式僅在低電場中發現</a:t>
            </a:r>
            <a:r>
              <a:rPr lang="en-US" altLang="zh-TW" dirty="0" err="1"/>
              <a:t>，</a:t>
            </a:r>
            <a:r>
              <a:rPr lang="en-US" altLang="zh-TW" dirty="0" err="1" smtClean="0"/>
              <a:t>在</a:t>
            </a:r>
            <a:endParaRPr lang="en-US" altLang="zh-TW" dirty="0" smtClean="0"/>
          </a:p>
          <a:p>
            <a:r>
              <a:rPr lang="en-US" altLang="zh-TW" dirty="0" err="1" smtClean="0"/>
              <a:t>高電場時</a:t>
            </a:r>
            <a:r>
              <a:rPr lang="en-US" altLang="zh-TW" dirty="0" err="1"/>
              <a:t>，電洞與電子的漂移速度都會達到飽和</a:t>
            </a:r>
            <a:r>
              <a:rPr lang="en-US" altLang="zh-TW" dirty="0"/>
              <a:t>。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187" y="2852936"/>
            <a:ext cx="3822029" cy="36004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638260"/>
              </p:ext>
            </p:extLst>
          </p:nvPr>
        </p:nvGraphicFramePr>
        <p:xfrm>
          <a:off x="3822730" y="1124744"/>
          <a:ext cx="103730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28" name="Equation" r:id="rId4" imgW="558558" imgH="406224" progId="Equation.DSMT4">
                  <p:embed/>
                </p:oleObj>
              </mc:Choice>
              <mc:Fallback>
                <p:oleObj name="Equation" r:id="rId4" imgW="558558" imgH="4062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30" y="1124744"/>
                        <a:ext cx="103730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1340313"/>
            <a:ext cx="984774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496073"/>
              </p:ext>
            </p:extLst>
          </p:nvPr>
        </p:nvGraphicFramePr>
        <p:xfrm>
          <a:off x="1004227" y="1916832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29" name="Equation" r:id="rId7" imgW="241195" imgH="203112" progId="Equation.DSMT4">
                  <p:embed/>
                </p:oleObj>
              </mc:Choice>
              <mc:Fallback>
                <p:oleObj name="Equation" r:id="rId7" imgW="241195" imgH="20311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227" y="1916832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916514"/>
              </p:ext>
            </p:extLst>
          </p:nvPr>
        </p:nvGraphicFramePr>
        <p:xfrm>
          <a:off x="3239984" y="1916832"/>
          <a:ext cx="1188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0" name="Equation" r:id="rId9" imgW="596641" imgH="203112" progId="Equation.DSMT4">
                  <p:embed/>
                </p:oleObj>
              </mc:Choice>
              <mc:Fallback>
                <p:oleObj name="Equation" r:id="rId9" imgW="596641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9984" y="1916832"/>
                        <a:ext cx="1188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9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5.5  </a:t>
            </a:r>
            <a:r>
              <a:rPr lang="en-US" altLang="zh-TW" i="1" dirty="0"/>
              <a:t>pin</a:t>
            </a:r>
            <a:r>
              <a:rPr lang="zh-TW" altLang="zh-TW" dirty="0"/>
              <a:t>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err="1" smtClean="0"/>
              <a:t>Ge</a:t>
            </a:r>
            <a:r>
              <a:rPr lang="zh-TW" altLang="zh-TW" dirty="0"/>
              <a:t>、</a:t>
            </a:r>
            <a:r>
              <a:rPr lang="en-US" altLang="zh-TW" dirty="0"/>
              <a:t>Si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      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接</a:t>
            </a:r>
            <a:r>
              <a:rPr lang="zh-TW" altLang="zh-TW" dirty="0"/>
              <a:t>面檢測器從紫外線</a:t>
            </a:r>
            <a:r>
              <a:rPr lang="en-US" altLang="zh-TW" dirty="0"/>
              <a:t> (</a:t>
            </a:r>
            <a:r>
              <a:rPr lang="en-US" altLang="zh-TW" dirty="0" smtClean="0"/>
              <a:t>150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nm) </a:t>
            </a:r>
            <a:r>
              <a:rPr lang="zh-TW" altLang="zh-TW" dirty="0"/>
              <a:t>至光通訊頻道的響應率。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136407"/>
              </p:ext>
            </p:extLst>
          </p:nvPr>
        </p:nvGraphicFramePr>
        <p:xfrm>
          <a:off x="2214000" y="1124744"/>
          <a:ext cx="165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6" name="Equation" r:id="rId3" imgW="761669" imgH="190417" progId="Equation.DSMT4">
                  <p:embed/>
                </p:oleObj>
              </mc:Choice>
              <mc:Fallback>
                <p:oleObj name="Equation" r:id="rId3" imgW="761669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00" y="1124744"/>
                        <a:ext cx="165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860719"/>
              </p:ext>
            </p:extLst>
          </p:nvPr>
        </p:nvGraphicFramePr>
        <p:xfrm>
          <a:off x="4139952" y="1144800"/>
          <a:ext cx="1108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7" name="Equation" r:id="rId5" imgW="533169" imgH="190417" progId="Equation.DSMT4">
                  <p:embed/>
                </p:oleObj>
              </mc:Choice>
              <mc:Fallback>
                <p:oleObj name="Equation" r:id="rId5" imgW="533169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144800"/>
                        <a:ext cx="1108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0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719753" cy="46085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7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en-US" altLang="zh-TW" sz="2800" i="1" dirty="0" smtClean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光二極體的操作和速度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由</a:t>
            </a:r>
            <a:r>
              <a:rPr lang="zh-TW" altLang="zh-TW" sz="2000" dirty="0"/>
              <a:t>圖</a:t>
            </a:r>
            <a:r>
              <a:rPr lang="en-US" altLang="zh-TW" sz="2000" dirty="0"/>
              <a:t>5.5</a:t>
            </a:r>
            <a:r>
              <a:rPr lang="zh-TW" altLang="zh-TW" sz="2000" dirty="0"/>
              <a:t>，一個矽</a:t>
            </a:r>
            <a:r>
              <a:rPr lang="zh-TW" altLang="zh-TW" sz="2000" dirty="0" smtClean="0"/>
              <a:t>製</a:t>
            </a:r>
            <a:r>
              <a:rPr lang="zh-TW" altLang="en-US" sz="2000" dirty="0"/>
              <a:t> </a:t>
            </a:r>
            <a:r>
              <a:rPr lang="zh-TW" altLang="en-US" sz="2000" dirty="0" smtClean="0"/>
              <a:t>   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厚度為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照</a:t>
            </a:r>
            <a:r>
              <a:rPr lang="zh-TW" altLang="zh-TW" sz="2000" dirty="0" smtClean="0"/>
              <a:t>光面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非常</a:t>
            </a:r>
            <a:r>
              <a:rPr lang="zh-TW" altLang="zh-TW" sz="2000" dirty="0"/>
              <a:t>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。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二極體外加</a:t>
            </a:r>
            <a:r>
              <a:rPr lang="en-US" altLang="zh-TW" sz="2000" dirty="0"/>
              <a:t>100 V</a:t>
            </a:r>
            <a:r>
              <a:rPr lang="zh-TW" altLang="zh-TW" sz="2000" dirty="0"/>
              <a:t>的逆向偏壓且被一個波長為</a:t>
            </a:r>
            <a:r>
              <a:rPr lang="en-US" altLang="zh-TW" sz="2000" dirty="0"/>
              <a:t>900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nm</a:t>
            </a:r>
            <a:r>
              <a:rPr lang="zh-TW" altLang="zh-TW" sz="2000" dirty="0"/>
              <a:t>，非常短的光脈衝所照射。假如吸收發生在整個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，那麼光電流</a:t>
            </a:r>
            <a:r>
              <a:rPr lang="zh-TW" altLang="zh-TW" sz="2000" dirty="0" smtClean="0"/>
              <a:t>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存在</a:t>
            </a:r>
            <a:r>
              <a:rPr lang="zh-TW" altLang="zh-TW" sz="2000" dirty="0"/>
              <a:t>時間為何</a:t>
            </a:r>
            <a:r>
              <a:rPr lang="zh-TW" altLang="zh-TW" sz="2000" dirty="0" smtClean="0"/>
              <a:t>？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</a:t>
            </a:r>
            <a:r>
              <a:rPr lang="en-US" altLang="zh-TW" sz="2000" dirty="0"/>
              <a:t>900 nm</a:t>
            </a:r>
            <a:r>
              <a:rPr lang="zh-TW" altLang="zh-TW" sz="2000" dirty="0"/>
              <a:t>的吸收係數約為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所以吸收深度約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</a:t>
            </a:r>
            <a:r>
              <a:rPr lang="zh-TW" altLang="zh-TW" sz="2000" dirty="0"/>
              <a:t>，如</a:t>
            </a:r>
            <a:r>
              <a:rPr lang="zh-TW" altLang="zh-TW" sz="2000" dirty="0" smtClean="0"/>
              <a:t>圖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5.5</a:t>
            </a:r>
            <a:r>
              <a:rPr lang="zh-TW" altLang="zh-TW" sz="2000" dirty="0"/>
              <a:t>。我們假設吸收和光產生發生在整個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層寬度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。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的電場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在這個電場強度，電子的漂移速度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非常</a:t>
            </a:r>
            <a:r>
              <a:rPr lang="zh-TW" altLang="zh-TW" sz="2000" dirty="0"/>
              <a:t>靠近它的飽和值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然而</a:t>
            </a:r>
            <a:r>
              <a:rPr lang="zh-TW" altLang="zh-TW" sz="2000" dirty="0"/>
              <a:t>電洞的漂移速度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約為</a:t>
            </a:r>
            <a:r>
              <a:rPr lang="en-US" altLang="zh-TW" sz="2000" dirty="0" smtClean="0"/>
              <a:t>                  </a:t>
            </a:r>
            <a:r>
              <a:rPr lang="zh-TW" altLang="zh-TW" sz="2000" dirty="0"/>
              <a:t>，如圖</a:t>
            </a:r>
            <a:r>
              <a:rPr lang="en-US" altLang="zh-TW" sz="2000" dirty="0"/>
              <a:t>5.10</a:t>
            </a:r>
            <a:r>
              <a:rPr lang="zh-TW" altLang="zh-TW" sz="2000" dirty="0"/>
              <a:t>；電洞的漂移速度</a:t>
            </a:r>
            <a:r>
              <a:rPr lang="zh-TW" altLang="zh-TW" sz="2000" dirty="0" smtClean="0"/>
              <a:t>微小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於</a:t>
            </a:r>
            <a:r>
              <a:rPr lang="zh-TW" altLang="zh-TW" sz="2000" dirty="0"/>
              <a:t>電子。越過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的電洞躍遷時間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115863"/>
              </p:ext>
            </p:extLst>
          </p:nvPr>
        </p:nvGraphicFramePr>
        <p:xfrm>
          <a:off x="3024000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1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000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874734"/>
              </p:ext>
            </p:extLst>
          </p:nvPr>
        </p:nvGraphicFramePr>
        <p:xfrm>
          <a:off x="4716000" y="1123200"/>
          <a:ext cx="4604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2" name="Equation" r:id="rId5" imgW="253670" imgH="177569" progId="Equation.DSMT4">
                  <p:embed/>
                </p:oleObj>
              </mc:Choice>
              <mc:Fallback>
                <p:oleObj name="Equation" r:id="rId5" imgW="253670" imgH="17756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00" y="1123200"/>
                        <a:ext cx="46042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671399"/>
              </p:ext>
            </p:extLst>
          </p:nvPr>
        </p:nvGraphicFramePr>
        <p:xfrm>
          <a:off x="6210000" y="1135839"/>
          <a:ext cx="79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3" name="Equation" r:id="rId7" imgW="418918" imgH="177723" progId="Equation.DSMT4">
                  <p:embed/>
                </p:oleObj>
              </mc:Choice>
              <mc:Fallback>
                <p:oleObj name="Equation" r:id="rId7" imgW="418918" imgH="17772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000" y="1135839"/>
                        <a:ext cx="79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366093"/>
              </p:ext>
            </p:extLst>
          </p:nvPr>
        </p:nvGraphicFramePr>
        <p:xfrm>
          <a:off x="7164000" y="1052736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4" name="Equation" r:id="rId9" imgW="215619" imgH="215619" progId="Equation.DSMT4">
                  <p:embed/>
                </p:oleObj>
              </mc:Choice>
              <mc:Fallback>
                <p:oleObj name="Equation" r:id="rId9" imgW="215619" imgH="21561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000" y="1052736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753278"/>
              </p:ext>
            </p:extLst>
          </p:nvPr>
        </p:nvGraphicFramePr>
        <p:xfrm>
          <a:off x="1187623" y="1468800"/>
          <a:ext cx="99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5" name="Equation" r:id="rId11" imgW="520248" imgH="177646" progId="Equation.DSMT4">
                  <p:embed/>
                </p:oleObj>
              </mc:Choice>
              <mc:Fallback>
                <p:oleObj name="Equation" r:id="rId11" imgW="520248" imgH="17764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3" y="1468800"/>
                        <a:ext cx="99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151723"/>
              </p:ext>
            </p:extLst>
          </p:nvPr>
        </p:nvGraphicFramePr>
        <p:xfrm>
          <a:off x="2339752" y="1484784"/>
          <a:ext cx="4604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6" name="Equation" r:id="rId13" imgW="253670" imgH="177569" progId="Equation.DSMT4">
                  <p:embed/>
                </p:oleObj>
              </mc:Choice>
              <mc:Fallback>
                <p:oleObj name="Equation" r:id="rId13" imgW="253670" imgH="177569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484784"/>
                        <a:ext cx="46042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278113"/>
              </p:ext>
            </p:extLst>
          </p:nvPr>
        </p:nvGraphicFramePr>
        <p:xfrm>
          <a:off x="6138000" y="1872000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7" name="Equation" r:id="rId15" imgW="279158" imgH="177646" progId="Equation.DSMT4">
                  <p:embed/>
                </p:oleObj>
              </mc:Choice>
              <mc:Fallback>
                <p:oleObj name="Equation" r:id="rId15" imgW="279158" imgH="17764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000" y="1872000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908410"/>
              </p:ext>
            </p:extLst>
          </p:nvPr>
        </p:nvGraphicFramePr>
        <p:xfrm>
          <a:off x="3762000" y="2887200"/>
          <a:ext cx="11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8" name="Equation" r:id="rId17" imgW="609336" imgH="215806" progId="Equation.DSMT4">
                  <p:embed/>
                </p:oleObj>
              </mc:Choice>
              <mc:Fallback>
                <p:oleObj name="Equation" r:id="rId17" imgW="609336" imgH="21580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000" y="2887200"/>
                        <a:ext cx="11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547234"/>
              </p:ext>
            </p:extLst>
          </p:nvPr>
        </p:nvGraphicFramePr>
        <p:xfrm>
          <a:off x="7110000" y="2955600"/>
          <a:ext cx="77684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9" name="Equation" r:id="rId19" imgW="393359" imgH="177646" progId="Equation.DSMT4">
                  <p:embed/>
                </p:oleObj>
              </mc:Choice>
              <mc:Fallback>
                <p:oleObj name="Equation" r:id="rId19" imgW="393359" imgH="17764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0000" y="2955600"/>
                        <a:ext cx="77684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351064"/>
              </p:ext>
            </p:extLst>
          </p:nvPr>
        </p:nvGraphicFramePr>
        <p:xfrm>
          <a:off x="4814614" y="3312000"/>
          <a:ext cx="54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0" name="Equation" r:id="rId21" imgW="279158" imgH="177646" progId="Equation.DSMT4">
                  <p:embed/>
                </p:oleObj>
              </mc:Choice>
              <mc:Fallback>
                <p:oleObj name="Equation" r:id="rId21" imgW="279158" imgH="177646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4614" y="3312000"/>
                        <a:ext cx="54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897829"/>
              </p:ext>
            </p:extLst>
          </p:nvPr>
        </p:nvGraphicFramePr>
        <p:xfrm>
          <a:off x="6138216" y="3284984"/>
          <a:ext cx="378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1" name="Equation" r:id="rId23" imgW="177492" imgH="177492" progId="Equation.DSMT4">
                  <p:embed/>
                </p:oleObj>
              </mc:Choice>
              <mc:Fallback>
                <p:oleObj name="Equation" r:id="rId23" imgW="177492" imgH="17749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216" y="3284984"/>
                        <a:ext cx="378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068383"/>
              </p:ext>
            </p:extLst>
          </p:nvPr>
        </p:nvGraphicFramePr>
        <p:xfrm>
          <a:off x="6696000" y="3312000"/>
          <a:ext cx="51157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2" name="Equation" r:id="rId25" imgW="253670" imgH="177569" progId="Equation.DSMT4">
                  <p:embed/>
                </p:oleObj>
              </mc:Choice>
              <mc:Fallback>
                <p:oleObj name="Equation" r:id="rId25" imgW="253670" imgH="177569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00" y="3312000"/>
                        <a:ext cx="51157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83722"/>
              </p:ext>
            </p:extLst>
          </p:nvPr>
        </p:nvGraphicFramePr>
        <p:xfrm>
          <a:off x="2195736" y="3645024"/>
          <a:ext cx="489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3" name="Equation" r:id="rId27" imgW="2590800" imgH="215900" progId="Equation.DSMT4">
                  <p:embed/>
                </p:oleObj>
              </mc:Choice>
              <mc:Fallback>
                <p:oleObj name="Equation" r:id="rId27" imgW="2590800" imgH="2159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645024"/>
                        <a:ext cx="489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49175"/>
              </p:ext>
            </p:extLst>
          </p:nvPr>
        </p:nvGraphicFramePr>
        <p:xfrm>
          <a:off x="4770000" y="4068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4" name="Equation" r:id="rId29" imgW="215713" imgH="190335" progId="Equation.DSMT4">
                  <p:embed/>
                </p:oleObj>
              </mc:Choice>
              <mc:Fallback>
                <p:oleObj name="Equation" r:id="rId29" imgW="215713" imgH="190335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0000" y="4068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990529"/>
              </p:ext>
            </p:extLst>
          </p:nvPr>
        </p:nvGraphicFramePr>
        <p:xfrm>
          <a:off x="7423200" y="4023112"/>
          <a:ext cx="99000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5" name="Equation" r:id="rId31" imgW="520474" imgH="215806" progId="Equation.DSMT4">
                  <p:embed/>
                </p:oleObj>
              </mc:Choice>
              <mc:Fallback>
                <p:oleObj name="Equation" r:id="rId31" imgW="520474" imgH="215806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3200" y="4023112"/>
                        <a:ext cx="99000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128085"/>
              </p:ext>
            </p:extLst>
          </p:nvPr>
        </p:nvGraphicFramePr>
        <p:xfrm>
          <a:off x="2736000" y="4464000"/>
          <a:ext cx="372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6" name="Equation" r:id="rId33" imgW="215713" imgH="190335" progId="Equation.DSMT4">
                  <p:embed/>
                </p:oleObj>
              </mc:Choice>
              <mc:Fallback>
                <p:oleObj name="Equation" r:id="rId33" imgW="215713" imgH="190335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000" y="4464000"/>
                        <a:ext cx="372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112632"/>
              </p:ext>
            </p:extLst>
          </p:nvPr>
        </p:nvGraphicFramePr>
        <p:xfrm>
          <a:off x="3563888" y="4401152"/>
          <a:ext cx="125687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7" name="Equation" r:id="rId35" imgW="698197" imgH="215806" progId="Equation.DSMT4">
                  <p:embed/>
                </p:oleObj>
              </mc:Choice>
              <mc:Fallback>
                <p:oleObj name="Equation" r:id="rId35" imgW="698197" imgH="215806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401152"/>
                        <a:ext cx="125687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800883"/>
              </p:ext>
            </p:extLst>
          </p:nvPr>
        </p:nvGraphicFramePr>
        <p:xfrm>
          <a:off x="1979712" y="4842000"/>
          <a:ext cx="54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8" name="Equation" r:id="rId37" imgW="279158" imgH="177646" progId="Equation.DSMT4">
                  <p:embed/>
                </p:oleObj>
              </mc:Choice>
              <mc:Fallback>
                <p:oleObj name="Equation" r:id="rId37" imgW="279158" imgH="17764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842000"/>
                        <a:ext cx="54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217454"/>
              </p:ext>
            </p:extLst>
          </p:nvPr>
        </p:nvGraphicFramePr>
        <p:xfrm>
          <a:off x="1189558" y="5157192"/>
          <a:ext cx="705485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59" name="Equation" r:id="rId39" imgW="3733560" imgH="215640" progId="Equation.DSMT4">
                  <p:embed/>
                </p:oleObj>
              </mc:Choice>
              <mc:Fallback>
                <p:oleObj name="Equation" r:id="rId39" imgW="3733560" imgH="21564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558" y="5157192"/>
                        <a:ext cx="7054850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974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5.5.1   </a:t>
            </a:r>
            <a:r>
              <a:rPr lang="en-US" altLang="zh-TW" sz="2800" i="1" dirty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光二極體的操作和</a:t>
            </a:r>
            <a:r>
              <a:rPr lang="zh-TW" altLang="zh-TW" sz="2800" dirty="0" smtClean="0">
                <a:solidFill>
                  <a:srgbClr val="000066"/>
                </a:solidFill>
              </a:rPr>
              <a:t>速度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這是</a:t>
            </a:r>
            <a:r>
              <a:rPr lang="en-US" altLang="zh-TW" sz="2000" dirty="0" smtClean="0"/>
              <a:t>       </a:t>
            </a:r>
            <a:r>
              <a:rPr lang="zh-TW" altLang="zh-TW" sz="2000" dirty="0"/>
              <a:t>的響應時間，決定於越過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的最慢載子，即電洞的躍</a:t>
            </a:r>
            <a:r>
              <a:rPr lang="zh-TW" altLang="zh-TW" sz="2000" dirty="0" smtClean="0"/>
              <a:t>遷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時間</a:t>
            </a:r>
            <a:r>
              <a:rPr lang="zh-TW" altLang="zh-TW" sz="2000" dirty="0"/>
              <a:t>。若要改進響應時間，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的寬度必須窄，但這會降低光子的吸收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因此</a:t>
            </a:r>
            <a:r>
              <a:rPr lang="zh-TW" altLang="zh-TW" sz="2000" dirty="0"/>
              <a:t>降低響應率。所以速度與響應率之間必須有所取捨。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109533"/>
              </p:ext>
            </p:extLst>
          </p:nvPr>
        </p:nvGraphicFramePr>
        <p:xfrm>
          <a:off x="1418400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97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8400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134483"/>
              </p:ext>
            </p:extLst>
          </p:nvPr>
        </p:nvGraphicFramePr>
        <p:xfrm>
          <a:off x="4716016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98" name="Equation" r:id="rId5" imgW="279158" imgH="177646" progId="Equation.DSMT4">
                  <p:embed/>
                </p:oleObj>
              </mc:Choice>
              <mc:Fallback>
                <p:oleObj name="Equation" r:id="rId5" imgW="279158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396982"/>
              </p:ext>
            </p:extLst>
          </p:nvPr>
        </p:nvGraphicFramePr>
        <p:xfrm>
          <a:off x="3419872" y="1484784"/>
          <a:ext cx="4937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99" name="Equation" r:id="rId7" imgW="279158" imgH="177646" progId="Equation.DSMT4">
                  <p:embed/>
                </p:oleObj>
              </mc:Choice>
              <mc:Fallback>
                <p:oleObj name="Equation" r:id="rId7" imgW="279158" imgH="177646" progId="Equation.DSMT4">
                  <p:embed/>
                  <p:pic>
                    <p:nvPicPr>
                      <p:cNvPr id="0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84784"/>
                        <a:ext cx="49371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38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en-US" altLang="zh-TW" sz="2800" i="1" dirty="0" smtClean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光二極體中的光載子擴散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圖</a:t>
            </a:r>
            <a:r>
              <a:rPr lang="en-US" altLang="zh-TW" sz="2000" dirty="0"/>
              <a:t>5.12</a:t>
            </a:r>
            <a:r>
              <a:rPr lang="zh-TW" altLang="zh-TW" sz="2000" dirty="0"/>
              <a:t>中，一個逆向偏壓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</a:t>
            </a:r>
            <a:r>
              <a:rPr lang="zh-TW" altLang="zh-TW" sz="2000" dirty="0"/>
              <a:t>光二極體被一個短波長的光脈衝、且</a:t>
            </a:r>
            <a:r>
              <a:rPr lang="zh-TW" altLang="zh-TW" sz="2000" dirty="0" smtClean="0"/>
              <a:t>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非常</a:t>
            </a:r>
            <a:r>
              <a:rPr lang="zh-TW" altLang="zh-TW" sz="2000" dirty="0"/>
              <a:t>靠近表面被吸收。光生電子擴散到空乏區，此區它被掃入到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此區</a:t>
            </a:r>
            <a:r>
              <a:rPr lang="zh-TW" altLang="zh-TW" sz="2000" dirty="0"/>
              <a:t>的電場漂移而橫越此區。假如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層是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且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層</a:t>
            </a:r>
            <a:r>
              <a:rPr lang="zh-TW" altLang="zh-TW" sz="2000" dirty="0" smtClean="0"/>
              <a:t>是</a:t>
            </a:r>
            <a:r>
              <a:rPr lang="en-US" altLang="zh-TW" sz="2000" dirty="0" smtClean="0"/>
              <a:t>         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外加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電壓</a:t>
            </a:r>
            <a:r>
              <a:rPr lang="zh-TW" altLang="zh-TW" sz="2000" dirty="0"/>
              <a:t>為</a:t>
            </a:r>
            <a:r>
              <a:rPr lang="en-US" altLang="zh-TW" sz="2000" dirty="0"/>
              <a:t>60 V</a:t>
            </a:r>
            <a:r>
              <a:rPr lang="zh-TW" altLang="zh-TW" sz="2000" dirty="0"/>
              <a:t>，問這個光二極體的響應速度是多少？在重摻雜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區</a:t>
            </a:r>
            <a:r>
              <a:rPr lang="zh-TW" altLang="zh-TW" sz="2000" dirty="0"/>
              <a:t>的電子</a:t>
            </a:r>
            <a:r>
              <a:rPr lang="zh-TW" altLang="zh-TW" sz="2000" dirty="0" smtClean="0"/>
              <a:t>擴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散係數</a:t>
            </a:r>
            <a:r>
              <a:rPr lang="en-US" altLang="zh-TW" sz="2000" dirty="0" smtClean="0"/>
              <a:t>          </a:t>
            </a:r>
            <a:r>
              <a:rPr lang="zh-TW" altLang="zh-TW" sz="2000" dirty="0"/>
              <a:t>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</a:t>
            </a:r>
            <a:r>
              <a:rPr lang="zh-TW" altLang="zh-TW" sz="2000" dirty="0" smtClean="0">
                <a:solidFill>
                  <a:srgbClr val="000066"/>
                </a:solidFill>
              </a:rPr>
              <a:t>：</a:t>
            </a:r>
            <a:endParaRPr lang="en-US" altLang="zh-TW" sz="2000" dirty="0" smtClean="0">
              <a:solidFill>
                <a:srgbClr val="000066"/>
              </a:solidFill>
            </a:endParaRP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如</a:t>
            </a:r>
            <a:r>
              <a:rPr lang="zh-TW" altLang="zh-TW" sz="2000" dirty="0"/>
              <a:t>圖</a:t>
            </a:r>
            <a:r>
              <a:rPr lang="en-US" altLang="zh-TW" sz="2000" dirty="0"/>
              <a:t>5.12</a:t>
            </a:r>
            <a:r>
              <a:rPr lang="zh-TW" altLang="zh-TW" sz="2000" dirty="0"/>
              <a:t>，在空乏區外面的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沒有電場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光</a:t>
            </a:r>
            <a:r>
              <a:rPr lang="zh-TW" altLang="zh-TW" sz="2000" dirty="0"/>
              <a:t>產生的電子必須越過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才會產生光電流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，電子的移動靠擴散，在時間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</a:t>
            </a:r>
            <a:r>
              <a:rPr lang="zh-TW" altLang="zh-TW" sz="2000" dirty="0" smtClean="0"/>
              <a:t>，一個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電子</a:t>
            </a:r>
            <a:r>
              <a:rPr lang="zh-TW" altLang="zh-TW" sz="2000" dirty="0"/>
              <a:t>的平均擴散距離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477033"/>
              </p:ext>
            </p:extLst>
          </p:nvPr>
        </p:nvGraphicFramePr>
        <p:xfrm>
          <a:off x="3906000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17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000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065102"/>
              </p:ext>
            </p:extLst>
          </p:nvPr>
        </p:nvGraphicFramePr>
        <p:xfrm>
          <a:off x="7556571" y="1504800"/>
          <a:ext cx="255789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18" name="Equation" r:id="rId5" imgW="139579" imgH="177646" progId="Equation.DSMT4">
                  <p:embed/>
                </p:oleObj>
              </mc:Choice>
              <mc:Fallback>
                <p:oleObj name="Equation" r:id="rId5" imgW="139579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71" y="1504800"/>
                        <a:ext cx="255789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516113"/>
              </p:ext>
            </p:extLst>
          </p:nvPr>
        </p:nvGraphicFramePr>
        <p:xfrm>
          <a:off x="4248000" y="188086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19" name="Equation" r:id="rId7" imgW="279158" imgH="177646" progId="Equation.DSMT4">
                  <p:embed/>
                </p:oleObj>
              </mc:Choice>
              <mc:Fallback>
                <p:oleObj name="Equation" r:id="rId7" imgW="279158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000" y="188086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116130"/>
              </p:ext>
            </p:extLst>
          </p:nvPr>
        </p:nvGraphicFramePr>
        <p:xfrm>
          <a:off x="5245200" y="1843200"/>
          <a:ext cx="89052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0" name="Equation" r:id="rId9" imgW="444114" imgH="177646" progId="Equation.DSMT4">
                  <p:embed/>
                </p:oleObj>
              </mc:Choice>
              <mc:Fallback>
                <p:oleObj name="Equation" r:id="rId9" imgW="444114" imgH="17764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200" y="1843200"/>
                        <a:ext cx="89052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875187"/>
              </p:ext>
            </p:extLst>
          </p:nvPr>
        </p:nvGraphicFramePr>
        <p:xfrm>
          <a:off x="6301805" y="1764000"/>
          <a:ext cx="4304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1" name="Equation" r:id="rId11" imgW="241091" imgH="215713" progId="Equation.DSMT4">
                  <p:embed/>
                </p:oleObj>
              </mc:Choice>
              <mc:Fallback>
                <p:oleObj name="Equation" r:id="rId11" imgW="241091" imgH="21571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1805" y="1764000"/>
                        <a:ext cx="43043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42678"/>
              </p:ext>
            </p:extLst>
          </p:nvPr>
        </p:nvGraphicFramePr>
        <p:xfrm>
          <a:off x="7130255" y="1844864"/>
          <a:ext cx="68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2" name="Equation" r:id="rId13" imgW="342603" imgH="177646" progId="Equation.DSMT4">
                  <p:embed/>
                </p:oleObj>
              </mc:Choice>
              <mc:Fallback>
                <p:oleObj name="Equation" r:id="rId13" imgW="342603" imgH="17764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0255" y="1844864"/>
                        <a:ext cx="68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480427"/>
              </p:ext>
            </p:extLst>
          </p:nvPr>
        </p:nvGraphicFramePr>
        <p:xfrm>
          <a:off x="7018747" y="2160000"/>
          <a:ext cx="361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3" name="Equation" r:id="rId15" imgW="203024" imgH="215713" progId="Equation.DSMT4">
                  <p:embed/>
                </p:oleObj>
              </mc:Choice>
              <mc:Fallback>
                <p:oleObj name="Equation" r:id="rId15" imgW="203024" imgH="2157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747" y="2160000"/>
                        <a:ext cx="361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925363"/>
              </p:ext>
            </p:extLst>
          </p:nvPr>
        </p:nvGraphicFramePr>
        <p:xfrm>
          <a:off x="1205696" y="2556000"/>
          <a:ext cx="63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4" name="Equation" r:id="rId17" imgW="330057" imgH="190417" progId="Equation.DSMT4">
                  <p:embed/>
                </p:oleObj>
              </mc:Choice>
              <mc:Fallback>
                <p:oleObj name="Equation" r:id="rId17" imgW="330057" imgH="190417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696" y="2556000"/>
                        <a:ext cx="63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638704"/>
              </p:ext>
            </p:extLst>
          </p:nvPr>
        </p:nvGraphicFramePr>
        <p:xfrm>
          <a:off x="2339752" y="2510944"/>
          <a:ext cx="1532974" cy="42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5" name="Equation" r:id="rId19" imgW="787058" imgH="215806" progId="Equation.DSMT4">
                  <p:embed/>
                </p:oleObj>
              </mc:Choice>
              <mc:Fallback>
                <p:oleObj name="Equation" r:id="rId19" imgW="787058" imgH="215806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510944"/>
                        <a:ext cx="1532974" cy="42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6694" name="Picture 2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70" y="2708920"/>
            <a:ext cx="2604678" cy="36182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586174"/>
              </p:ext>
            </p:extLst>
          </p:nvPr>
        </p:nvGraphicFramePr>
        <p:xfrm>
          <a:off x="3925542" y="3258000"/>
          <a:ext cx="43043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6" name="Equation" r:id="rId22" imgW="241091" imgH="215713" progId="Equation.DSMT4">
                  <p:embed/>
                </p:oleObj>
              </mc:Choice>
              <mc:Fallback>
                <p:oleObj name="Equation" r:id="rId22" imgW="241091" imgH="215713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542" y="3258000"/>
                        <a:ext cx="43043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385878"/>
              </p:ext>
            </p:extLst>
          </p:nvPr>
        </p:nvGraphicFramePr>
        <p:xfrm>
          <a:off x="2987824" y="3625200"/>
          <a:ext cx="41321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7" name="Equation" r:id="rId24" imgW="228501" imgH="215806" progId="Equation.DSMT4">
                  <p:embed/>
                </p:oleObj>
              </mc:Choice>
              <mc:Fallback>
                <p:oleObj name="Equation" r:id="rId24" imgW="228501" imgH="21580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625200"/>
                        <a:ext cx="41321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894370"/>
              </p:ext>
            </p:extLst>
          </p:nvPr>
        </p:nvGraphicFramePr>
        <p:xfrm>
          <a:off x="666000" y="3996000"/>
          <a:ext cx="4304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8" name="Equation" r:id="rId26" imgW="241091" imgH="215713" progId="Equation.DSMT4">
                  <p:embed/>
                </p:oleObj>
              </mc:Choice>
              <mc:Fallback>
                <p:oleObj name="Equation" r:id="rId26" imgW="241091" imgH="215713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00" y="3996000"/>
                        <a:ext cx="43043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094924"/>
              </p:ext>
            </p:extLst>
          </p:nvPr>
        </p:nvGraphicFramePr>
        <p:xfrm>
          <a:off x="4631326" y="4077072"/>
          <a:ext cx="22870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9" name="Equation" r:id="rId28" imgW="114151" imgH="164885" progId="Equation.DSMT4">
                  <p:embed/>
                </p:oleObj>
              </mc:Choice>
              <mc:Fallback>
                <p:oleObj name="Equation" r:id="rId28" imgW="114151" imgH="164885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1326" y="4077072"/>
                        <a:ext cx="22870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167237"/>
              </p:ext>
            </p:extLst>
          </p:nvPr>
        </p:nvGraphicFramePr>
        <p:xfrm>
          <a:off x="2736000" y="4410000"/>
          <a:ext cx="30315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30" name="Equation" r:id="rId30" imgW="152202" imgH="177569" progId="Equation.DSMT4">
                  <p:embed/>
                </p:oleObj>
              </mc:Choice>
              <mc:Fallback>
                <p:oleObj name="Equation" r:id="rId30" imgW="152202" imgH="177569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000" y="4410000"/>
                        <a:ext cx="30315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428258"/>
              </p:ext>
            </p:extLst>
          </p:nvPr>
        </p:nvGraphicFramePr>
        <p:xfrm>
          <a:off x="2645928" y="4743192"/>
          <a:ext cx="127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31" name="Equation" r:id="rId32" imgW="672808" imgH="215806" progId="Equation.DSMT4">
                  <p:embed/>
                </p:oleObj>
              </mc:Choice>
              <mc:Fallback>
                <p:oleObj name="Equation" r:id="rId32" imgW="672808" imgH="215806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5928" y="4743192"/>
                        <a:ext cx="127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152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5.5.2   </a:t>
            </a:r>
            <a:r>
              <a:rPr lang="en-US" altLang="zh-TW" sz="2800" i="1" dirty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光二極體中的光載子</a:t>
            </a:r>
            <a:r>
              <a:rPr lang="zh-TW" altLang="zh-TW" sz="2800" dirty="0" smtClean="0">
                <a:solidFill>
                  <a:srgbClr val="000066"/>
                </a:solidFill>
              </a:rPr>
              <a:t>擴散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擴散</a:t>
            </a:r>
            <a:r>
              <a:rPr lang="zh-TW" altLang="zh-TW" sz="2000" dirty="0"/>
              <a:t>時間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一個電子擴散越過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側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( </a:t>
            </a:r>
            <a:r>
              <a:rPr lang="zh-TW" altLang="zh-TW" sz="2000" dirty="0"/>
              <a:t>長度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) </a:t>
            </a:r>
            <a:r>
              <a:rPr lang="zh-TW" altLang="zh-TW" sz="2000" dirty="0"/>
              <a:t>到達空乏區的時間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另一方面，一旦電子到達空乏區，它就會以飽和的漂移速度越過</a:t>
            </a:r>
            <a:r>
              <a:rPr lang="zh-TW" altLang="zh-TW" sz="2000" dirty="0" smtClean="0"/>
              <a:t>寬度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，空乏區的電場強度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                                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且飽和的</a:t>
            </a:r>
            <a:r>
              <a:rPr lang="zh-TW" altLang="zh-TW" sz="2000" dirty="0"/>
              <a:t>電子漂移速度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。越過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的漂移時間為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如此，響應時間約略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1.87 ns</a:t>
            </a:r>
            <a:r>
              <a:rPr lang="zh-TW" altLang="zh-TW" sz="2000" dirty="0"/>
              <a:t>。注意，電子擴散遠慢於其</a:t>
            </a:r>
            <a:r>
              <a:rPr lang="zh-TW" altLang="zh-TW" sz="2000" dirty="0" smtClean="0"/>
              <a:t>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移</a:t>
            </a:r>
            <a:r>
              <a:rPr lang="zh-TW" altLang="zh-TW" sz="2000" dirty="0"/>
              <a:t>。此外，在適當的分析下，我們必須考慮許多載子的擴散和漂移，且</a:t>
            </a:r>
            <a:r>
              <a:rPr lang="zh-TW" altLang="zh-TW" sz="2000" dirty="0" smtClean="0"/>
              <a:t>必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須</a:t>
            </a:r>
            <a:r>
              <a:rPr lang="zh-TW" altLang="zh-TW" sz="2000" dirty="0"/>
              <a:t>對所有電子平均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767870"/>
              </p:ext>
            </p:extLst>
          </p:nvPr>
        </p:nvGraphicFramePr>
        <p:xfrm>
          <a:off x="1958400" y="1094400"/>
          <a:ext cx="50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05" name="Equation" r:id="rId3" imgW="266469" imgH="190335" progId="Equation.DSMT4">
                  <p:embed/>
                </p:oleObj>
              </mc:Choice>
              <mc:Fallback>
                <p:oleObj name="Equation" r:id="rId3" imgW="266469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400" y="1094400"/>
                        <a:ext cx="50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248315"/>
              </p:ext>
            </p:extLst>
          </p:nvPr>
        </p:nvGraphicFramePr>
        <p:xfrm>
          <a:off x="4698000" y="1062000"/>
          <a:ext cx="4304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06" name="Equation" r:id="rId5" imgW="241091" imgH="215713" progId="Equation.DSMT4">
                  <p:embed/>
                </p:oleObj>
              </mc:Choice>
              <mc:Fallback>
                <p:oleObj name="Equation" r:id="rId5" imgW="241091" imgH="2157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8000" y="1062000"/>
                        <a:ext cx="43043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401113"/>
              </p:ext>
            </p:extLst>
          </p:nvPr>
        </p:nvGraphicFramePr>
        <p:xfrm>
          <a:off x="6048000" y="1141200"/>
          <a:ext cx="30315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07" name="Equation" r:id="rId7" imgW="152202" imgH="177569" progId="Equation.DSMT4">
                  <p:embed/>
                </p:oleObj>
              </mc:Choice>
              <mc:Fallback>
                <p:oleObj name="Equation" r:id="rId7" imgW="152202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000" y="1141200"/>
                        <a:ext cx="30315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81049"/>
              </p:ext>
            </p:extLst>
          </p:nvPr>
        </p:nvGraphicFramePr>
        <p:xfrm>
          <a:off x="611560" y="1430824"/>
          <a:ext cx="792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08" name="Equation" r:id="rId9" imgW="4190760" imgH="215640" progId="Equation.DSMT4">
                  <p:embed/>
                </p:oleObj>
              </mc:Choice>
              <mc:Fallback>
                <p:oleObj name="Equation" r:id="rId9" imgW="4190760" imgH="215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430824"/>
                        <a:ext cx="792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303139"/>
              </p:ext>
            </p:extLst>
          </p:nvPr>
        </p:nvGraphicFramePr>
        <p:xfrm>
          <a:off x="664661" y="2276912"/>
          <a:ext cx="37894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09" name="Equation" r:id="rId11" imgW="190335" imgH="177646" progId="Equation.DSMT4">
                  <p:embed/>
                </p:oleObj>
              </mc:Choice>
              <mc:Fallback>
                <p:oleObj name="Equation" r:id="rId11" imgW="190335" imgH="17764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61" y="2276912"/>
                        <a:ext cx="37894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586038"/>
              </p:ext>
            </p:extLst>
          </p:nvPr>
        </p:nvGraphicFramePr>
        <p:xfrm>
          <a:off x="1242000" y="2293200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0" name="Equation" r:id="rId13" imgW="279158" imgH="177646" progId="Equation.DSMT4">
                  <p:embed/>
                </p:oleObj>
              </mc:Choice>
              <mc:Fallback>
                <p:oleObj name="Equation" r:id="rId13" imgW="279158" imgH="17764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2000" y="2293200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678838"/>
              </p:ext>
            </p:extLst>
          </p:nvPr>
        </p:nvGraphicFramePr>
        <p:xfrm>
          <a:off x="4572000" y="2204864"/>
          <a:ext cx="3925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1" name="Equation" r:id="rId15" imgW="2171700" imgH="215900" progId="Equation.DSMT4">
                  <p:embed/>
                </p:oleObj>
              </mc:Choice>
              <mc:Fallback>
                <p:oleObj name="Equation" r:id="rId15" imgW="2171700" imgH="2159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04864"/>
                        <a:ext cx="3925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373262"/>
              </p:ext>
            </p:extLst>
          </p:nvPr>
        </p:nvGraphicFramePr>
        <p:xfrm>
          <a:off x="2988000" y="2610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2" name="Equation" r:id="rId17" imgW="215713" imgH="190335" progId="Equation.DSMT4">
                  <p:embed/>
                </p:oleObj>
              </mc:Choice>
              <mc:Fallback>
                <p:oleObj name="Equation" r:id="rId17" imgW="215713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8000" y="2610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644978"/>
              </p:ext>
            </p:extLst>
          </p:nvPr>
        </p:nvGraphicFramePr>
        <p:xfrm>
          <a:off x="3582000" y="2564904"/>
          <a:ext cx="99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3" name="Equation" r:id="rId19" imgW="520474" imgH="215806" progId="Equation.DSMT4">
                  <p:embed/>
                </p:oleObj>
              </mc:Choice>
              <mc:Fallback>
                <p:oleObj name="Equation" r:id="rId19" imgW="520474" imgH="21580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000" y="2564904"/>
                        <a:ext cx="99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611387"/>
              </p:ext>
            </p:extLst>
          </p:nvPr>
        </p:nvGraphicFramePr>
        <p:xfrm>
          <a:off x="5328000" y="2653200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4" name="Equation" r:id="rId21" imgW="279158" imgH="177646" progId="Equation.DSMT4">
                  <p:embed/>
                </p:oleObj>
              </mc:Choice>
              <mc:Fallback>
                <p:oleObj name="Equation" r:id="rId21" imgW="279158" imgH="177646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8000" y="2653200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582562"/>
              </p:ext>
            </p:extLst>
          </p:nvPr>
        </p:nvGraphicFramePr>
        <p:xfrm>
          <a:off x="1115616" y="2960992"/>
          <a:ext cx="693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5" name="Equation" r:id="rId22" imgW="3670200" imgH="215640" progId="Equation.DSMT4">
                  <p:embed/>
                </p:oleObj>
              </mc:Choice>
              <mc:Fallback>
                <p:oleObj name="Equation" r:id="rId22" imgW="3670200" imgH="21564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960992"/>
                        <a:ext cx="693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894704"/>
              </p:ext>
            </p:extLst>
          </p:nvPr>
        </p:nvGraphicFramePr>
        <p:xfrm>
          <a:off x="3474000" y="3402000"/>
          <a:ext cx="10089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6" name="Equation" r:id="rId24" imgW="558800" imgH="190500" progId="Equation.DSMT4">
                  <p:embed/>
                </p:oleObj>
              </mc:Choice>
              <mc:Fallback>
                <p:oleObj name="Equation" r:id="rId24" imgW="558800" imgH="1905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4000" y="3402000"/>
                        <a:ext cx="10089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528291"/>
              </p:ext>
            </p:extLst>
          </p:nvPr>
        </p:nvGraphicFramePr>
        <p:xfrm>
          <a:off x="2466000" y="4122000"/>
          <a:ext cx="117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17" name="Equation" r:id="rId26" imgW="622030" imgH="190417" progId="Equation.DSMT4">
                  <p:embed/>
                </p:oleObj>
              </mc:Choice>
              <mc:Fallback>
                <p:oleObj name="Equation" r:id="rId26" imgW="622030" imgH="19041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000" y="4122000"/>
                        <a:ext cx="117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1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 例題</a:t>
            </a:r>
            <a:r>
              <a:rPr lang="en-US" altLang="zh-TW" sz="2800" dirty="0">
                <a:solidFill>
                  <a:srgbClr val="000066"/>
                </a:solidFill>
              </a:rPr>
              <a:t>5.5.3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光</a:t>
            </a:r>
            <a:r>
              <a:rPr lang="zh-TW" altLang="zh-TW" sz="2800" dirty="0">
                <a:solidFill>
                  <a:srgbClr val="000066"/>
                </a:solidFill>
              </a:rPr>
              <a:t>二極體的響應率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一個</a:t>
            </a:r>
            <a:r>
              <a:rPr lang="zh-TW" altLang="zh-TW" sz="2000" dirty="0"/>
              <a:t>矽製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二極體，主動的光吸收面積直徑為</a:t>
            </a:r>
            <a:r>
              <a:rPr lang="en-US" altLang="zh-TW" sz="2000" dirty="0"/>
              <a:t>0.4 mm</a:t>
            </a:r>
            <a:r>
              <a:rPr lang="zh-TW" altLang="zh-TW" sz="2000" dirty="0"/>
              <a:t>，當照射</a:t>
            </a:r>
            <a:r>
              <a:rPr lang="zh-TW" altLang="zh-TW" sz="2000" dirty="0" smtClean="0"/>
              <a:t>一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個</a:t>
            </a:r>
            <a:r>
              <a:rPr lang="zh-TW" altLang="zh-TW" sz="2000" dirty="0"/>
              <a:t>長</a:t>
            </a:r>
            <a:r>
              <a:rPr lang="en-US" altLang="zh-TW" sz="2000" dirty="0"/>
              <a:t>700 nm ( </a:t>
            </a:r>
            <a:r>
              <a:rPr lang="zh-TW" altLang="zh-TW" sz="2000" dirty="0"/>
              <a:t>紅光 </a:t>
            </a:r>
            <a:r>
              <a:rPr lang="en-US" altLang="zh-TW" sz="2000" dirty="0"/>
              <a:t>) </a:t>
            </a:r>
            <a:r>
              <a:rPr lang="zh-TW" altLang="zh-TW" sz="2000" dirty="0"/>
              <a:t>和</a:t>
            </a:r>
            <a:r>
              <a:rPr lang="zh-TW" altLang="zh-TW" sz="2000" dirty="0" smtClean="0"/>
              <a:t>強度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/>
              <a:t>的光線時，產生了</a:t>
            </a:r>
            <a:r>
              <a:rPr lang="en-US" altLang="zh-TW" sz="2000" dirty="0"/>
              <a:t>56.6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的</a:t>
            </a:r>
            <a:r>
              <a:rPr lang="zh-TW" altLang="zh-TW" sz="2000" dirty="0" smtClean="0"/>
              <a:t>光電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流</a:t>
            </a:r>
            <a:r>
              <a:rPr lang="zh-TW" altLang="zh-TW" sz="2000" dirty="0"/>
              <a:t>，問在</a:t>
            </a:r>
            <a:r>
              <a:rPr lang="en-US" altLang="zh-TW" sz="2000" dirty="0"/>
              <a:t>700 nm</a:t>
            </a:r>
            <a:r>
              <a:rPr lang="zh-TW" altLang="zh-TW" sz="2000" dirty="0"/>
              <a:t>時，光二極體的響應率與量子效率為何？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入射光強度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意謂著入射光功率為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響應率為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量子效率為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618477"/>
              </p:ext>
            </p:extLst>
          </p:nvPr>
        </p:nvGraphicFramePr>
        <p:xfrm>
          <a:off x="1944000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7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000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834059"/>
              </p:ext>
            </p:extLst>
          </p:nvPr>
        </p:nvGraphicFramePr>
        <p:xfrm>
          <a:off x="3456000" y="1421775"/>
          <a:ext cx="145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8" name="Equation" r:id="rId5" imgW="774364" imgH="215806" progId="Equation.DSMT4">
                  <p:embed/>
                </p:oleObj>
              </mc:Choice>
              <mc:Fallback>
                <p:oleObj name="Equation" r:id="rId5" imgW="774364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6000" y="1421775"/>
                        <a:ext cx="145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811249"/>
              </p:ext>
            </p:extLst>
          </p:nvPr>
        </p:nvGraphicFramePr>
        <p:xfrm>
          <a:off x="2267744" y="2528944"/>
          <a:ext cx="163565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9" name="Equation" r:id="rId7" imgW="901309" imgH="215806" progId="Equation.DSMT4">
                  <p:embed/>
                </p:oleObj>
              </mc:Choice>
              <mc:Fallback>
                <p:oleObj name="Equation" r:id="rId7" imgW="901309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528944"/>
                        <a:ext cx="163565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291145"/>
              </p:ext>
            </p:extLst>
          </p:nvPr>
        </p:nvGraphicFramePr>
        <p:xfrm>
          <a:off x="798587" y="2870647"/>
          <a:ext cx="75898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0" name="Equation" r:id="rId9" imgW="4012920" imgH="215640" progId="Equation.DSMT4">
                  <p:embed/>
                </p:oleObj>
              </mc:Choice>
              <mc:Fallback>
                <p:oleObj name="Equation" r:id="rId9" imgW="4012920" imgH="215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87" y="2870647"/>
                        <a:ext cx="7589837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838747"/>
              </p:ext>
            </p:extLst>
          </p:nvPr>
        </p:nvGraphicFramePr>
        <p:xfrm>
          <a:off x="1619672" y="3645024"/>
          <a:ext cx="574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1" name="Equation" r:id="rId11" imgW="3035300" imgH="228600" progId="Equation.DSMT4">
                  <p:embed/>
                </p:oleObj>
              </mc:Choice>
              <mc:Fallback>
                <p:oleObj name="Equation" r:id="rId11" imgW="30353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645024"/>
                        <a:ext cx="574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997008"/>
              </p:ext>
            </p:extLst>
          </p:nvPr>
        </p:nvGraphicFramePr>
        <p:xfrm>
          <a:off x="1403648" y="4437112"/>
          <a:ext cx="6406244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2" name="Equation" r:id="rId13" imgW="3657600" imgH="393700" progId="Equation.DSMT4">
                  <p:embed/>
                </p:oleObj>
              </mc:Choice>
              <mc:Fallback>
                <p:oleObj name="Equation" r:id="rId13" imgW="3657600" imgH="3937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437112"/>
                        <a:ext cx="6406244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531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5.5.4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en-US" altLang="zh-TW" sz="2800" i="1" dirty="0" smtClean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光二極體中的穩態光電流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二極體外加反向偏壓且受光照設，如圖</a:t>
            </a:r>
            <a:r>
              <a:rPr lang="en-US" altLang="zh-TW" sz="2000" dirty="0"/>
              <a:t>5.9</a:t>
            </a:r>
            <a:r>
              <a:rPr lang="zh-TW" altLang="zh-TW" sz="2000" dirty="0"/>
              <a:t>所示，工作</a:t>
            </a:r>
            <a:r>
              <a:rPr lang="zh-TW" altLang="zh-TW" sz="2000" dirty="0" smtClean="0"/>
              <a:t>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穩定</a:t>
            </a:r>
            <a:r>
              <a:rPr lang="zh-TW" altLang="zh-TW" sz="2000" dirty="0"/>
              <a:t>狀態下。假設光生成發生在寬度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空乏層內，且中性的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很窄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若</a:t>
            </a:r>
            <a:r>
              <a:rPr lang="zh-TW" altLang="zh-TW" sz="2000" dirty="0"/>
              <a:t>半導體上的入射光功率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</a:t>
            </a:r>
            <a:r>
              <a:rPr lang="zh-TW" altLang="zh-TW" sz="2000" dirty="0"/>
              <a:t>，則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將</a:t>
            </a:r>
            <a:r>
              <a:rPr lang="zh-TW" altLang="zh-TW" sz="2000" dirty="0"/>
              <a:t>被發送，其中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透射</a:t>
            </a:r>
            <a:r>
              <a:rPr lang="zh-TW" altLang="zh-TW" sz="2000" dirty="0" smtClean="0"/>
              <a:t>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數</a:t>
            </a:r>
            <a:r>
              <a:rPr lang="zh-TW" altLang="zh-TW" sz="2000" dirty="0"/>
              <a:t>。在距離表面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處，光功率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</a:t>
            </a:r>
            <a:r>
              <a:rPr lang="zh-TW" altLang="zh-TW" sz="2000" dirty="0" smtClean="0"/>
              <a:t>。在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的小</a:t>
            </a:r>
            <a:r>
              <a:rPr lang="zh-TW" altLang="zh-TW" sz="2000" dirty="0" smtClean="0"/>
              <a:t>體積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zh-TW" altLang="zh-TW" sz="2000" dirty="0"/>
              <a:t>所吸收的輻射功率</a:t>
            </a:r>
            <a:r>
              <a:rPr lang="en-US" altLang="zh-TW" sz="2000" dirty="0"/>
              <a:t> ( </a:t>
            </a:r>
            <a:r>
              <a:rPr lang="zh-TW" altLang="zh-TW" sz="2000" dirty="0"/>
              <a:t>根據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定義</a:t>
            </a:r>
            <a:r>
              <a:rPr lang="en-US" altLang="zh-TW" sz="2000" dirty="0"/>
              <a:t> ) </a:t>
            </a:r>
            <a:r>
              <a:rPr lang="zh-TW" altLang="zh-TW" sz="2000" dirty="0"/>
              <a:t>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每秒吸收的光子</a:t>
            </a:r>
            <a:r>
              <a:rPr lang="zh-TW" altLang="zh-TW" sz="2000" dirty="0" smtClean="0"/>
              <a:t>數目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這些吸收光子，只有一小部分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將</a:t>
            </a:r>
            <a:r>
              <a:rPr lang="zh-TW" altLang="zh-TW" sz="2000" dirty="0"/>
              <a:t>光生成</a:t>
            </a:r>
            <a:r>
              <a:rPr lang="en-US" altLang="zh-TW" sz="2000" dirty="0"/>
              <a:t>EHPs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zh-TW" altLang="zh-TW" sz="2000" dirty="0"/>
              <a:t>內部量子效率。因此，每秒將生成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個</a:t>
            </a:r>
            <a:r>
              <a:rPr lang="en-US" altLang="zh-TW" sz="2000" dirty="0"/>
              <a:t>EHPs</a:t>
            </a:r>
            <a:r>
              <a:rPr lang="zh-TW" altLang="zh-TW" sz="2000" dirty="0"/>
              <a:t>。我們假設</a:t>
            </a:r>
            <a:r>
              <a:rPr lang="zh-TW" altLang="zh-TW" sz="2000" dirty="0" smtClean="0"/>
              <a:t>這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些</a:t>
            </a:r>
            <a:r>
              <a:rPr lang="zh-TW" altLang="zh-TW" sz="2000" dirty="0"/>
              <a:t>對將漂移通過空乏區，從而貢獻光電流。因此從</a:t>
            </a:r>
            <a:r>
              <a:rPr lang="en-US" altLang="zh-TW" sz="2000" dirty="0"/>
              <a:t>SCL</a:t>
            </a:r>
            <a:r>
              <a:rPr lang="zh-TW" altLang="zh-TW" sz="2000" dirty="0"/>
              <a:t>內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處</a:t>
            </a:r>
            <a:r>
              <a:rPr lang="zh-TW" altLang="zh-TW" sz="2000" dirty="0"/>
              <a:t>吸收和光</a:t>
            </a:r>
            <a:r>
              <a:rPr lang="zh-TW" altLang="zh-TW" sz="2000" dirty="0" smtClean="0"/>
              <a:t>生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成</a:t>
            </a:r>
            <a:r>
              <a:rPr lang="zh-TW" altLang="zh-TW" sz="2000" dirty="0"/>
              <a:t>的電流貢獻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我們可以從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( </a:t>
            </a:r>
            <a:r>
              <a:rPr lang="zh-TW" altLang="zh-TW" sz="2000" dirty="0"/>
              <a:t>假定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非常</a:t>
            </a:r>
            <a:r>
              <a:rPr lang="zh-TW" altLang="zh-TW" sz="2000" dirty="0"/>
              <a:t>薄</a:t>
            </a:r>
            <a:r>
              <a:rPr lang="en-US" altLang="zh-TW" sz="2000" dirty="0"/>
              <a:t> ) </a:t>
            </a:r>
            <a:r>
              <a:rPr lang="zh-TW" altLang="zh-TW" sz="2000" dirty="0"/>
              <a:t>積分到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末端，並</a:t>
            </a:r>
            <a:r>
              <a:rPr lang="zh-TW" altLang="zh-TW" sz="2000" dirty="0" smtClean="0"/>
              <a:t>假設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得到</a:t>
            </a:r>
            <a:endParaRPr lang="en-US" altLang="zh-TW" sz="2000" dirty="0" smtClean="0"/>
          </a:p>
          <a:p>
            <a:pPr>
              <a:lnSpc>
                <a:spcPts val="8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   (</a:t>
            </a:r>
            <a:r>
              <a:rPr lang="en-US" altLang="zh-TW" sz="2000" dirty="0"/>
              <a:t>5.5.4)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777676"/>
              </p:ext>
            </p:extLst>
          </p:nvPr>
        </p:nvGraphicFramePr>
        <p:xfrm>
          <a:off x="1674000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09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083844"/>
              </p:ext>
            </p:extLst>
          </p:nvPr>
        </p:nvGraphicFramePr>
        <p:xfrm>
          <a:off x="4499992" y="1484784"/>
          <a:ext cx="43578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0" name="Equation" r:id="rId5" imgW="215619" imgH="177569" progId="Equation.DSMT4">
                  <p:embed/>
                </p:oleObj>
              </mc:Choice>
              <mc:Fallback>
                <p:oleObj name="Equation" r:id="rId5" imgW="215619" imgH="17756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484784"/>
                        <a:ext cx="43578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978425"/>
              </p:ext>
            </p:extLst>
          </p:nvPr>
        </p:nvGraphicFramePr>
        <p:xfrm>
          <a:off x="7355602" y="1520824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1" name="Equation" r:id="rId7" imgW="177569" imgH="152202" progId="Equation.DSMT4">
                  <p:embed/>
                </p:oleObj>
              </mc:Choice>
              <mc:Fallback>
                <p:oleObj name="Equation" r:id="rId7" imgW="177569" imgH="15220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5602" y="1520824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539632"/>
              </p:ext>
            </p:extLst>
          </p:nvPr>
        </p:nvGraphicFramePr>
        <p:xfrm>
          <a:off x="3459552" y="1814400"/>
          <a:ext cx="667440" cy="37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2" name="Equation" r:id="rId9" imgW="342751" imgH="190417" progId="Equation.DSMT4">
                  <p:embed/>
                </p:oleObj>
              </mc:Choice>
              <mc:Fallback>
                <p:oleObj name="Equation" r:id="rId9" imgW="342751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552" y="1814400"/>
                        <a:ext cx="667440" cy="37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845587"/>
              </p:ext>
            </p:extLst>
          </p:nvPr>
        </p:nvGraphicFramePr>
        <p:xfrm>
          <a:off x="4550400" y="1825200"/>
          <a:ext cx="871380" cy="37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3" name="Equation" r:id="rId11" imgW="444307" imgH="190417" progId="Equation.DSMT4">
                  <p:embed/>
                </p:oleObj>
              </mc:Choice>
              <mc:Fallback>
                <p:oleObj name="Equation" r:id="rId11" imgW="444307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0400" y="1825200"/>
                        <a:ext cx="871380" cy="37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302734"/>
              </p:ext>
            </p:extLst>
          </p:nvPr>
        </p:nvGraphicFramePr>
        <p:xfrm>
          <a:off x="7182328" y="1836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4" name="Equation" r:id="rId13" imgW="177646" imgH="190335" progId="Equation.DSMT4">
                  <p:embed/>
                </p:oleObj>
              </mc:Choice>
              <mc:Fallback>
                <p:oleObj name="Equation" r:id="rId13" imgW="177646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2328" y="1836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701214"/>
              </p:ext>
            </p:extLst>
          </p:nvPr>
        </p:nvGraphicFramePr>
        <p:xfrm>
          <a:off x="2458800" y="226080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5" name="Equation" r:id="rId15" imgW="164957" imgH="152268" progId="Equation.DSMT4">
                  <p:embed/>
                </p:oleObj>
              </mc:Choice>
              <mc:Fallback>
                <p:oleObj name="Equation" r:id="rId15" imgW="164957" imgH="152268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8800" y="226080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568300"/>
              </p:ext>
            </p:extLst>
          </p:nvPr>
        </p:nvGraphicFramePr>
        <p:xfrm>
          <a:off x="4050216" y="2196000"/>
          <a:ext cx="24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6" name="Equation" r:id="rId17" imgW="1308100" imgH="190500" progId="Equation.DSMT4">
                  <p:embed/>
                </p:oleObj>
              </mc:Choice>
              <mc:Fallback>
                <p:oleObj name="Equation" r:id="rId17" imgW="1308100" imgH="1905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0216" y="2196000"/>
                        <a:ext cx="24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563732"/>
              </p:ext>
            </p:extLst>
          </p:nvPr>
        </p:nvGraphicFramePr>
        <p:xfrm>
          <a:off x="6930000" y="2258904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7" name="Equation" r:id="rId19" imgW="164957" imgH="152268" progId="Equation.DSMT4">
                  <p:embed/>
                </p:oleObj>
              </mc:Choice>
              <mc:Fallback>
                <p:oleObj name="Equation" r:id="rId19" imgW="164957" imgH="152268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0000" y="2258904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660836"/>
              </p:ext>
            </p:extLst>
          </p:nvPr>
        </p:nvGraphicFramePr>
        <p:xfrm>
          <a:off x="8244408" y="2240904"/>
          <a:ext cx="39221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8" name="Equation" r:id="rId20" imgW="215619" imgH="177569" progId="Equation.DSMT4">
                  <p:embed/>
                </p:oleObj>
              </mc:Choice>
              <mc:Fallback>
                <p:oleObj name="Equation" r:id="rId20" imgW="215619" imgH="177569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4408" y="2240904"/>
                        <a:ext cx="39221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86001"/>
              </p:ext>
            </p:extLst>
          </p:nvPr>
        </p:nvGraphicFramePr>
        <p:xfrm>
          <a:off x="3416537" y="2618944"/>
          <a:ext cx="363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19" name="Equation" r:id="rId22" imgW="177569" imgH="152202" progId="Equation.DSMT4">
                  <p:embed/>
                </p:oleObj>
              </mc:Choice>
              <mc:Fallback>
                <p:oleObj name="Equation" r:id="rId22" imgW="177569" imgH="15220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537" y="2618944"/>
                        <a:ext cx="363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549510"/>
              </p:ext>
            </p:extLst>
          </p:nvPr>
        </p:nvGraphicFramePr>
        <p:xfrm>
          <a:off x="4932040" y="2564904"/>
          <a:ext cx="108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0" name="Equation" r:id="rId24" imgW="571252" imgH="190417" progId="Equation.DSMT4">
                  <p:embed/>
                </p:oleObj>
              </mc:Choice>
              <mc:Fallback>
                <p:oleObj name="Equation" r:id="rId24" imgW="571252" imgH="190417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564904"/>
                        <a:ext cx="108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775861"/>
              </p:ext>
            </p:extLst>
          </p:nvPr>
        </p:nvGraphicFramePr>
        <p:xfrm>
          <a:off x="665728" y="2924944"/>
          <a:ext cx="14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1" name="Equation" r:id="rId26" imgW="774364" imgH="190417" progId="Equation.DSMT4">
                  <p:embed/>
                </p:oleObj>
              </mc:Choice>
              <mc:Fallback>
                <p:oleObj name="Equation" r:id="rId26" imgW="774364" imgH="19041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728" y="2924944"/>
                        <a:ext cx="14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84751"/>
              </p:ext>
            </p:extLst>
          </p:nvPr>
        </p:nvGraphicFramePr>
        <p:xfrm>
          <a:off x="5652000" y="292498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2" name="Equation" r:id="rId28" imgW="203112" imgH="190417" progId="Equation.DSMT4">
                  <p:embed/>
                </p:oleObj>
              </mc:Choice>
              <mc:Fallback>
                <p:oleObj name="Equation" r:id="rId28" imgW="203112" imgH="190417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000" y="292498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869088"/>
              </p:ext>
            </p:extLst>
          </p:nvPr>
        </p:nvGraphicFramePr>
        <p:xfrm>
          <a:off x="8406000" y="292494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3" name="Equation" r:id="rId30" imgW="203112" imgH="190417" progId="Equation.DSMT4">
                  <p:embed/>
                </p:oleObj>
              </mc:Choice>
              <mc:Fallback>
                <p:oleObj name="Equation" r:id="rId30" imgW="203112" imgH="190417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6000" y="292494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839084"/>
              </p:ext>
            </p:extLst>
          </p:nvPr>
        </p:nvGraphicFramePr>
        <p:xfrm>
          <a:off x="4518184" y="3284984"/>
          <a:ext cx="171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4" name="Equation" r:id="rId31" imgW="901309" imgH="190417" progId="Equation.DSMT4">
                  <p:embed/>
                </p:oleObj>
              </mc:Choice>
              <mc:Fallback>
                <p:oleObj name="Equation" r:id="rId31" imgW="901309" imgH="190417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184" y="3284984"/>
                        <a:ext cx="171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物件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204472"/>
              </p:ext>
            </p:extLst>
          </p:nvPr>
        </p:nvGraphicFramePr>
        <p:xfrm>
          <a:off x="6732240" y="3717032"/>
          <a:ext cx="325437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5" name="Equation" r:id="rId33" imgW="164957" imgH="152268" progId="Equation.DSMT4">
                  <p:embed/>
                </p:oleObj>
              </mc:Choice>
              <mc:Fallback>
                <p:oleObj name="Equation" r:id="rId33" imgW="164957" imgH="152268" progId="Equation.DSMT4">
                  <p:embed/>
                  <p:pic>
                    <p:nvPicPr>
                      <p:cNvPr id="0" name="物件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3717032"/>
                        <a:ext cx="325437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物件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263078"/>
              </p:ext>
            </p:extLst>
          </p:nvPr>
        </p:nvGraphicFramePr>
        <p:xfrm>
          <a:off x="1967784" y="4042551"/>
          <a:ext cx="660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6" name="Equation" r:id="rId34" imgW="330057" imgH="203112" progId="Equation.DSMT4">
                  <p:embed/>
                </p:oleObj>
              </mc:Choice>
              <mc:Fallback>
                <p:oleObj name="Equation" r:id="rId34" imgW="330057" imgH="203112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784" y="4042551"/>
                        <a:ext cx="660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物件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392034"/>
              </p:ext>
            </p:extLst>
          </p:nvPr>
        </p:nvGraphicFramePr>
        <p:xfrm>
          <a:off x="2267744" y="4437112"/>
          <a:ext cx="445885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7" name="Equation" r:id="rId36" imgW="2425700" imgH="330200" progId="Equation.DSMT4">
                  <p:embed/>
                </p:oleObj>
              </mc:Choice>
              <mc:Fallback>
                <p:oleObj name="Equation" r:id="rId36" imgW="2425700" imgH="330200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437112"/>
                        <a:ext cx="4458857" cy="61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物件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127698"/>
              </p:ext>
            </p:extLst>
          </p:nvPr>
        </p:nvGraphicFramePr>
        <p:xfrm>
          <a:off x="1710707" y="5121232"/>
          <a:ext cx="70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8" name="Equation" r:id="rId38" imgW="355138" imgH="177569" progId="Equation.DSMT4">
                  <p:embed/>
                </p:oleObj>
              </mc:Choice>
              <mc:Fallback>
                <p:oleObj name="Equation" r:id="rId38" imgW="355138" imgH="177569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0707" y="5121232"/>
                        <a:ext cx="70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物件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396933"/>
              </p:ext>
            </p:extLst>
          </p:nvPr>
        </p:nvGraphicFramePr>
        <p:xfrm>
          <a:off x="3039308" y="5121232"/>
          <a:ext cx="45257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29" name="Equation" r:id="rId40" imgW="228501" imgH="203112" progId="Equation.DSMT4">
                  <p:embed/>
                </p:oleObj>
              </mc:Choice>
              <mc:Fallback>
                <p:oleObj name="Equation" r:id="rId40" imgW="228501" imgH="203112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9308" y="5121232"/>
                        <a:ext cx="45257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物件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131653"/>
              </p:ext>
            </p:extLst>
          </p:nvPr>
        </p:nvGraphicFramePr>
        <p:xfrm>
          <a:off x="5130000" y="5139232"/>
          <a:ext cx="81473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30" name="Equation" r:id="rId42" imgW="405872" imgH="177569" progId="Equation.DSMT4">
                  <p:embed/>
                </p:oleObj>
              </mc:Choice>
              <mc:Fallback>
                <p:oleObj name="Equation" r:id="rId42" imgW="405872" imgH="177569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000" y="5139232"/>
                        <a:ext cx="81473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9807" name="Picture 63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66464"/>
            <a:ext cx="67993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8" name="物件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330288"/>
              </p:ext>
            </p:extLst>
          </p:nvPr>
        </p:nvGraphicFramePr>
        <p:xfrm>
          <a:off x="3057075" y="5805264"/>
          <a:ext cx="2955085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131" name="Equation" r:id="rId45" imgW="1612900" imgH="330200" progId="Equation.DSMT4">
                  <p:embed/>
                </p:oleObj>
              </mc:Choice>
              <mc:Fallback>
                <p:oleObj name="Equation" r:id="rId45" imgW="1612900" imgH="330200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075" y="5805264"/>
                        <a:ext cx="2955085" cy="61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90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5.5.4   </a:t>
            </a:r>
            <a:r>
              <a:rPr lang="en-US" altLang="zh-TW" sz="2800" i="1" dirty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光二極體中的穩態光</a:t>
            </a:r>
            <a:r>
              <a:rPr lang="zh-TW" altLang="zh-TW" sz="2800" dirty="0" smtClean="0">
                <a:solidFill>
                  <a:srgbClr val="000066"/>
                </a:solidFill>
              </a:rPr>
              <a:t>電流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其中近似符號嵌入了許多推導式 </a:t>
            </a:r>
            <a:r>
              <a:rPr lang="en-US" altLang="zh-TW" sz="2000" dirty="0"/>
              <a:t>(5.5.4) </a:t>
            </a:r>
            <a:r>
              <a:rPr lang="zh-TW" altLang="zh-TW" sz="2000" dirty="0"/>
              <a:t>的假設。考慮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二極體沒有</a:t>
            </a:r>
            <a:r>
              <a:rPr lang="en-US" altLang="zh-TW" sz="2000" dirty="0" smtClean="0"/>
              <a:t>AR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膜</a:t>
            </a:r>
            <a:r>
              <a:rPr lang="zh-TW" altLang="zh-TW" sz="2000" dirty="0"/>
              <a:t>，所以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。假設</a:t>
            </a:r>
            <a:r>
              <a:rPr lang="en-US" altLang="zh-TW" sz="2000" dirty="0" smtClean="0"/>
              <a:t>          </a:t>
            </a:r>
            <a:r>
              <a:rPr lang="zh-TW" altLang="zh-TW" sz="2000" dirty="0"/>
              <a:t>。</a:t>
            </a:r>
            <a:r>
              <a:rPr lang="en-US" altLang="zh-TW" sz="2000" dirty="0"/>
              <a:t>SCL</a:t>
            </a:r>
            <a:r>
              <a:rPr lang="zh-TW" altLang="zh-TW" sz="2000" dirty="0"/>
              <a:t>寬度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</a:t>
            </a:r>
            <a:r>
              <a:rPr lang="zh-TW" altLang="zh-TW" sz="2000" dirty="0"/>
              <a:t>。若元件用於</a:t>
            </a:r>
            <a:r>
              <a:rPr lang="en-US" altLang="zh-TW" sz="2000" dirty="0"/>
              <a:t>900 nm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若</a:t>
            </a:r>
            <a:r>
              <a:rPr lang="zh-TW" altLang="zh-TW" sz="2000" dirty="0"/>
              <a:t>入射的輻射功率為</a:t>
            </a:r>
            <a:r>
              <a:rPr lang="en-US" altLang="zh-TW" sz="2000" dirty="0"/>
              <a:t>100 </a:t>
            </a:r>
            <a:r>
              <a:rPr lang="en-US" altLang="zh-TW" sz="2000" dirty="0" err="1"/>
              <a:t>nW</a:t>
            </a:r>
            <a:r>
              <a:rPr lang="zh-TW" altLang="zh-TW" sz="2000" dirty="0"/>
              <a:t>，則光電流為何？響應率為何？若使用一</a:t>
            </a:r>
            <a:r>
              <a:rPr lang="zh-TW" altLang="zh-TW" sz="2000" dirty="0" smtClean="0"/>
              <a:t>完美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en-US" altLang="zh-TW" sz="2000" dirty="0"/>
              <a:t>AR</a:t>
            </a:r>
            <a:r>
              <a:rPr lang="zh-TW" altLang="zh-TW" sz="2000" dirty="0"/>
              <a:t>膜，求出光電流和響應率。主要限制因素為何？若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，響應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率</a:t>
            </a:r>
            <a:r>
              <a:rPr lang="zh-TW" altLang="zh-TW" sz="2000" dirty="0"/>
              <a:t>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根據圖</a:t>
            </a:r>
            <a:r>
              <a:rPr lang="en-US" altLang="zh-TW" sz="2000" dirty="0"/>
              <a:t>5.5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此外，對於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，光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子</a:t>
            </a:r>
            <a:r>
              <a:rPr lang="zh-TW" altLang="zh-TW" sz="2000" dirty="0"/>
              <a:t>能量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已知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可得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且響應</a:t>
            </a:r>
            <a:r>
              <a:rPr lang="zh-TW" altLang="zh-TW" sz="2000" dirty="0" smtClean="0"/>
              <a:t>率</a:t>
            </a:r>
            <a:r>
              <a:rPr lang="en-US" altLang="zh-TW" sz="2000" dirty="0" smtClean="0"/>
              <a:t>                 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這是在低側。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考慮下一個完美的</a:t>
            </a:r>
            <a:r>
              <a:rPr lang="en-US" altLang="zh-TW" sz="2000" dirty="0"/>
              <a:t>AR</a:t>
            </a:r>
            <a:r>
              <a:rPr lang="zh-TW" altLang="zh-TW" sz="2000" dirty="0"/>
              <a:t>膜，</a:t>
            </a:r>
            <a:r>
              <a:rPr lang="zh-TW" altLang="zh-TW" sz="2000" dirty="0" smtClean="0"/>
              <a:t>所以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並使用式 </a:t>
            </a:r>
            <a:r>
              <a:rPr lang="en-US" altLang="zh-TW" sz="2000" dirty="0"/>
              <a:t>(5.5.4)</a:t>
            </a:r>
            <a:r>
              <a:rPr lang="zh-TW" altLang="zh-TW" sz="2000" dirty="0"/>
              <a:t>，我們再次</a:t>
            </a:r>
            <a:r>
              <a:rPr lang="zh-TW" altLang="zh-TW" sz="2000" dirty="0" smtClean="0"/>
              <a:t>得到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/>
              <a:t>且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明顯改善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321484"/>
              </p:ext>
            </p:extLst>
          </p:nvPr>
        </p:nvGraphicFramePr>
        <p:xfrm>
          <a:off x="6300192" y="1124744"/>
          <a:ext cx="49452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3" name="Equation" r:id="rId3" imgW="279158" imgH="177646" progId="Equation.DSMT4">
                  <p:embed/>
                </p:oleObj>
              </mc:Choice>
              <mc:Fallback>
                <p:oleObj name="Equation" r:id="rId3" imgW="279158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1124744"/>
                        <a:ext cx="49452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073075"/>
              </p:ext>
            </p:extLst>
          </p:nvPr>
        </p:nvGraphicFramePr>
        <p:xfrm>
          <a:off x="1475656" y="1484784"/>
          <a:ext cx="100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4" name="Equation" r:id="rId5" imgW="507780" imgH="177723" progId="Equation.DSMT4">
                  <p:embed/>
                </p:oleObj>
              </mc:Choice>
              <mc:Fallback>
                <p:oleObj name="Equation" r:id="rId5" imgW="507780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484784"/>
                        <a:ext cx="100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259606"/>
              </p:ext>
            </p:extLst>
          </p:nvPr>
        </p:nvGraphicFramePr>
        <p:xfrm>
          <a:off x="3240000" y="1465200"/>
          <a:ext cx="64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5" name="Equation" r:id="rId7" imgW="342751" imgH="190417" progId="Equation.DSMT4">
                  <p:embed/>
                </p:oleObj>
              </mc:Choice>
              <mc:Fallback>
                <p:oleObj name="Equation" r:id="rId7" imgW="342751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000" y="1465200"/>
                        <a:ext cx="64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069774"/>
              </p:ext>
            </p:extLst>
          </p:nvPr>
        </p:nvGraphicFramePr>
        <p:xfrm>
          <a:off x="5364088" y="1484784"/>
          <a:ext cx="83368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6" name="Equation" r:id="rId9" imgW="418918" imgH="177723" progId="Equation.DSMT4">
                  <p:embed/>
                </p:oleObj>
              </mc:Choice>
              <mc:Fallback>
                <p:oleObj name="Equation" r:id="rId9" imgW="418918" imgH="17772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484784"/>
                        <a:ext cx="83368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108502"/>
              </p:ext>
            </p:extLst>
          </p:nvPr>
        </p:nvGraphicFramePr>
        <p:xfrm>
          <a:off x="6660232" y="2204864"/>
          <a:ext cx="130736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7" name="Equation" r:id="rId11" imgW="660113" imgH="177723" progId="Equation.DSMT4">
                  <p:embed/>
                </p:oleObj>
              </mc:Choice>
              <mc:Fallback>
                <p:oleObj name="Equation" r:id="rId11" imgW="660113" imgH="17772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204864"/>
                        <a:ext cx="130736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059896"/>
              </p:ext>
            </p:extLst>
          </p:nvPr>
        </p:nvGraphicFramePr>
        <p:xfrm>
          <a:off x="2537912" y="3321024"/>
          <a:ext cx="117663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8" name="Equation" r:id="rId13" imgW="660113" imgH="177723" progId="Equation.DSMT4">
                  <p:embed/>
                </p:oleObj>
              </mc:Choice>
              <mc:Fallback>
                <p:oleObj name="Equation" r:id="rId13" imgW="660113" imgH="17772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7912" y="3321024"/>
                        <a:ext cx="1176632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151510"/>
              </p:ext>
            </p:extLst>
          </p:nvPr>
        </p:nvGraphicFramePr>
        <p:xfrm>
          <a:off x="3870000" y="3249024"/>
          <a:ext cx="144626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09" name="Equation" r:id="rId15" imgW="799753" imgH="215806" progId="Equation.DSMT4">
                  <p:embed/>
                </p:oleObj>
              </mc:Choice>
              <mc:Fallback>
                <p:oleObj name="Equation" r:id="rId15" imgW="799753" imgH="21580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000" y="3249024"/>
                        <a:ext cx="144626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730702"/>
              </p:ext>
            </p:extLst>
          </p:nvPr>
        </p:nvGraphicFramePr>
        <p:xfrm>
          <a:off x="6804000" y="3321024"/>
          <a:ext cx="1278947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0" name="Equation" r:id="rId17" imgW="710891" imgH="177723" progId="Equation.DSMT4">
                  <p:embed/>
                </p:oleObj>
              </mc:Choice>
              <mc:Fallback>
                <p:oleObj name="Equation" r:id="rId17" imgW="710891" imgH="17772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00" y="3321024"/>
                        <a:ext cx="1278947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456404"/>
              </p:ext>
            </p:extLst>
          </p:nvPr>
        </p:nvGraphicFramePr>
        <p:xfrm>
          <a:off x="1187624" y="3661200"/>
          <a:ext cx="270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1" name="Equation" r:id="rId19" imgW="1358310" imgH="177723" progId="Equation.DSMT4">
                  <p:embed/>
                </p:oleObj>
              </mc:Choice>
              <mc:Fallback>
                <p:oleObj name="Equation" r:id="rId19" imgW="1358310" imgH="177723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661200"/>
                        <a:ext cx="270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445089"/>
              </p:ext>
            </p:extLst>
          </p:nvPr>
        </p:nvGraphicFramePr>
        <p:xfrm>
          <a:off x="4644000" y="3661200"/>
          <a:ext cx="163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2" name="Equation" r:id="rId21" imgW="863225" imgH="190417" progId="Equation.DSMT4">
                  <p:embed/>
                </p:oleObj>
              </mc:Choice>
              <mc:Fallback>
                <p:oleObj name="Equation" r:id="rId21" imgW="863225" imgH="190417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0" y="3661200"/>
                        <a:ext cx="163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561009"/>
              </p:ext>
            </p:extLst>
          </p:nvPr>
        </p:nvGraphicFramePr>
        <p:xfrm>
          <a:off x="1547664" y="4005064"/>
          <a:ext cx="6593400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3" name="Equation" r:id="rId23" imgW="3873500" imgH="381000" progId="Equation.DSMT4">
                  <p:embed/>
                </p:oleObj>
              </mc:Choice>
              <mc:Fallback>
                <p:oleObj name="Equation" r:id="rId23" imgW="3873500" imgH="3810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005064"/>
                        <a:ext cx="6593400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828053"/>
              </p:ext>
            </p:extLst>
          </p:nvPr>
        </p:nvGraphicFramePr>
        <p:xfrm>
          <a:off x="1465200" y="4725144"/>
          <a:ext cx="321965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4" name="Equation" r:id="rId25" imgW="1777229" imgH="215806" progId="Equation.DSMT4">
                  <p:embed/>
                </p:oleObj>
              </mc:Choice>
              <mc:Fallback>
                <p:oleObj name="Equation" r:id="rId25" imgW="1777229" imgH="215806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00" y="4725144"/>
                        <a:ext cx="321965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159901"/>
              </p:ext>
            </p:extLst>
          </p:nvPr>
        </p:nvGraphicFramePr>
        <p:xfrm>
          <a:off x="4356000" y="5126400"/>
          <a:ext cx="63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5" name="Equation" r:id="rId27" imgW="330057" imgH="190417" progId="Equation.DSMT4">
                  <p:embed/>
                </p:oleObj>
              </mc:Choice>
              <mc:Fallback>
                <p:oleObj name="Equation" r:id="rId27" imgW="330057" imgH="190417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000" y="5126400"/>
                        <a:ext cx="63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943334"/>
              </p:ext>
            </p:extLst>
          </p:nvPr>
        </p:nvGraphicFramePr>
        <p:xfrm>
          <a:off x="373713" y="5481272"/>
          <a:ext cx="160599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6" name="Equation" r:id="rId29" imgW="799920" imgH="203040" progId="Equation.DSMT4">
                  <p:embed/>
                </p:oleObj>
              </mc:Choice>
              <mc:Fallback>
                <p:oleObj name="Equation" r:id="rId29" imgW="799920" imgH="20304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713" y="5481272"/>
                        <a:ext cx="160599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363229"/>
              </p:ext>
            </p:extLst>
          </p:nvPr>
        </p:nvGraphicFramePr>
        <p:xfrm>
          <a:off x="2195736" y="5436000"/>
          <a:ext cx="156678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017" name="Equation" r:id="rId31" imgW="863225" imgH="215806" progId="Equation.DSMT4">
                  <p:embed/>
                </p:oleObj>
              </mc:Choice>
              <mc:Fallback>
                <p:oleObj name="Equation" r:id="rId31" imgW="863225" imgH="215806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436000"/>
                        <a:ext cx="156678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699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5.5.4   </a:t>
            </a:r>
            <a:r>
              <a:rPr lang="en-US" altLang="zh-TW" sz="2800" i="1" dirty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光二極體中的穩態光電流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因子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只有</a:t>
            </a:r>
            <a:r>
              <a:rPr lang="en-US" altLang="zh-TW" sz="2000" dirty="0"/>
              <a:t>0.451</a:t>
            </a:r>
            <a:r>
              <a:rPr lang="zh-TW" altLang="zh-TW" sz="2000" dirty="0"/>
              <a:t>，並且使</a:t>
            </a:r>
            <a:r>
              <a:rPr lang="en-US" altLang="zh-TW" sz="2000" dirty="0"/>
              <a:t>SCL</a:t>
            </a:r>
            <a:r>
              <a:rPr lang="zh-TW" altLang="zh-TW" sz="2000" dirty="0"/>
              <a:t>較厚可以顯著地提高。</a:t>
            </a:r>
            <a:r>
              <a:rPr lang="zh-TW" altLang="zh-TW" sz="2000" dirty="0" smtClean="0"/>
              <a:t>令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</a:t>
            </a:r>
            <a:r>
              <a:rPr lang="zh-TW" altLang="zh-TW" sz="2000" dirty="0"/>
              <a:t>，得出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這是接近商用元件的值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令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會得到理論上的最大光電流，因此可</a:t>
            </a:r>
            <a:r>
              <a:rPr lang="zh-TW" altLang="zh-TW" sz="2000" dirty="0" smtClean="0"/>
              <a:t>得</a:t>
            </a: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出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30065"/>
              </p:ext>
            </p:extLst>
          </p:nvPr>
        </p:nvGraphicFramePr>
        <p:xfrm>
          <a:off x="1450800" y="1108800"/>
          <a:ext cx="1656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98" name="Equation" r:id="rId3" imgW="875920" imgH="177723" progId="Equation.DSMT4">
                  <p:embed/>
                </p:oleObj>
              </mc:Choice>
              <mc:Fallback>
                <p:oleObj name="Equation" r:id="rId3" imgW="875920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800" y="1108800"/>
                        <a:ext cx="1656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577780"/>
              </p:ext>
            </p:extLst>
          </p:nvPr>
        </p:nvGraphicFramePr>
        <p:xfrm>
          <a:off x="362205" y="1484784"/>
          <a:ext cx="132947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99" name="Equation" r:id="rId5" imgW="660240" imgH="177480" progId="Equation.DSMT4">
                  <p:embed/>
                </p:oleObj>
              </mc:Choice>
              <mc:Fallback>
                <p:oleObj name="Equation" r:id="rId5" imgW="660240" imgH="177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205" y="1484784"/>
                        <a:ext cx="132947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75651"/>
              </p:ext>
            </p:extLst>
          </p:nvPr>
        </p:nvGraphicFramePr>
        <p:xfrm>
          <a:off x="2412016" y="1476000"/>
          <a:ext cx="2304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00" name="Equation" r:id="rId7" imgW="1218671" imgH="177723" progId="Equation.DSMT4">
                  <p:embed/>
                </p:oleObj>
              </mc:Choice>
              <mc:Fallback>
                <p:oleObj name="Equation" r:id="rId7" imgW="1218671" imgH="17772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2016" y="1476000"/>
                        <a:ext cx="2304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950655"/>
              </p:ext>
            </p:extLst>
          </p:nvPr>
        </p:nvGraphicFramePr>
        <p:xfrm>
          <a:off x="4914144" y="1468800"/>
          <a:ext cx="95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01" name="Equation" r:id="rId9" imgW="508000" imgH="190500" progId="Equation.DSMT4">
                  <p:embed/>
                </p:oleObj>
              </mc:Choice>
              <mc:Fallback>
                <p:oleObj name="Equation" r:id="rId9" imgW="508000" imgH="190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144" y="1468800"/>
                        <a:ext cx="95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017804"/>
              </p:ext>
            </p:extLst>
          </p:nvPr>
        </p:nvGraphicFramePr>
        <p:xfrm>
          <a:off x="1152000" y="1818000"/>
          <a:ext cx="29673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02" name="Equation" r:id="rId11" imgW="1498600" imgH="190500" progId="Equation.DSMT4">
                  <p:embed/>
                </p:oleObj>
              </mc:Choice>
              <mc:Fallback>
                <p:oleObj name="Equation" r:id="rId11" imgW="14986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000" y="1818000"/>
                        <a:ext cx="29673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998349"/>
              </p:ext>
            </p:extLst>
          </p:nvPr>
        </p:nvGraphicFramePr>
        <p:xfrm>
          <a:off x="641712" y="2204864"/>
          <a:ext cx="1338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03" name="Equation" r:id="rId13" imgW="698400" imgH="203040" progId="Equation.DSMT4">
                  <p:embed/>
                </p:oleObj>
              </mc:Choice>
              <mc:Fallback>
                <p:oleObj name="Equation" r:id="rId13" imgW="69840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712" y="2204864"/>
                        <a:ext cx="1338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282165"/>
              </p:ext>
            </p:extLst>
          </p:nvPr>
        </p:nvGraphicFramePr>
        <p:xfrm>
          <a:off x="2195736" y="2174400"/>
          <a:ext cx="1495565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04" name="Equation" r:id="rId15" imgW="863225" imgH="215806" progId="Equation.DSMT4">
                  <p:embed/>
                </p:oleObj>
              </mc:Choice>
              <mc:Fallback>
                <p:oleObj name="Equation" r:id="rId15" imgW="863225" imgH="21580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174400"/>
                        <a:ext cx="1495565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82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5.6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累</a:t>
            </a:r>
            <a:r>
              <a:rPr lang="zh-TW" altLang="zh-TW" dirty="0"/>
              <a:t>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原理</a:t>
            </a:r>
            <a:r>
              <a:rPr lang="zh-TW" altLang="zh-TW" sz="2800" dirty="0"/>
              <a:t>和元件</a:t>
            </a:r>
            <a:r>
              <a:rPr lang="zh-TW" altLang="zh-TW" sz="2800" dirty="0" smtClean="0"/>
              <a:t>結構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矽</a:t>
            </a:r>
            <a:r>
              <a:rPr lang="zh-TW" altLang="zh-TW" dirty="0"/>
              <a:t>通達式</a:t>
            </a:r>
            <a:r>
              <a:rPr lang="en-US" altLang="zh-TW" dirty="0"/>
              <a:t>APD (reach-through APD) </a:t>
            </a:r>
            <a:endParaRPr lang="zh-TW" altLang="en-US" dirty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565" y="1988840"/>
            <a:ext cx="5234739" cy="4464496"/>
          </a:xfrm>
          <a:prstGeom prst="rect">
            <a:avLst/>
          </a:prstGeom>
          <a:solidFill>
            <a:srgbClr val="FFFFCC"/>
          </a:solidFill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96829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99667"/>
            <a:ext cx="8022067" cy="338437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5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撞擊</a:t>
            </a:r>
            <a:r>
              <a:rPr lang="en-US" altLang="zh-TW" dirty="0" smtClean="0"/>
              <a:t> </a:t>
            </a:r>
            <a:r>
              <a:rPr lang="en-US" altLang="zh-TW" dirty="0"/>
              <a:t>- </a:t>
            </a:r>
            <a:r>
              <a:rPr lang="zh-TW" altLang="zh-TW" dirty="0"/>
              <a:t>電離生成的載子是所謂的二次載子</a:t>
            </a:r>
            <a:r>
              <a:rPr lang="en-US" altLang="zh-TW" dirty="0"/>
              <a:t> (secondary </a:t>
            </a:r>
            <a:endParaRPr lang="en-US" altLang="zh-TW" dirty="0" smtClean="0"/>
          </a:p>
          <a:p>
            <a:r>
              <a:rPr lang="en-US" altLang="zh-TW" dirty="0" smtClean="0"/>
              <a:t>carrier</a:t>
            </a:r>
            <a:r>
              <a:rPr lang="en-US" altLang="zh-TW" dirty="0"/>
              <a:t>)</a:t>
            </a:r>
            <a:r>
              <a:rPr lang="zh-TW" altLang="zh-TW" dirty="0"/>
              <a:t>。這些二次電子</a:t>
            </a:r>
            <a:r>
              <a:rPr lang="en-US" altLang="zh-TW" dirty="0"/>
              <a:t> - </a:t>
            </a:r>
            <a:r>
              <a:rPr lang="zh-TW" altLang="zh-TW" dirty="0"/>
              <a:t>電洞對在這個區域也會被加速到</a:t>
            </a:r>
            <a:r>
              <a:rPr lang="zh-TW" altLang="zh-TW" dirty="0" smtClean="0"/>
              <a:t>足夠</a:t>
            </a:r>
            <a:endParaRPr lang="en-US" altLang="zh-TW" dirty="0" smtClean="0"/>
          </a:p>
          <a:p>
            <a:r>
              <a:rPr lang="zh-TW" altLang="zh-TW" dirty="0" smtClean="0"/>
              <a:t>大</a:t>
            </a:r>
            <a:r>
              <a:rPr lang="zh-TW" altLang="zh-TW" dirty="0"/>
              <a:t>的動能，進一步產生撞擊電離而釋放出更多的電子</a:t>
            </a:r>
            <a:r>
              <a:rPr lang="en-US" altLang="zh-TW" dirty="0"/>
              <a:t> - </a:t>
            </a:r>
            <a:r>
              <a:rPr lang="zh-TW" altLang="zh-TW" dirty="0"/>
              <a:t>電洞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這</a:t>
            </a:r>
            <a:r>
              <a:rPr lang="zh-TW" altLang="zh-TW" dirty="0"/>
              <a:t>將導致一種撞擊電離過程的累崩</a:t>
            </a:r>
            <a:r>
              <a:rPr lang="en-US" altLang="zh-TW" dirty="0"/>
              <a:t> (avalanche of impact </a:t>
            </a:r>
            <a:endParaRPr lang="en-US" altLang="zh-TW" dirty="0" smtClean="0"/>
          </a:p>
          <a:p>
            <a:r>
              <a:rPr lang="en-US" altLang="zh-TW" dirty="0" smtClean="0"/>
              <a:t>ionization </a:t>
            </a:r>
            <a:r>
              <a:rPr lang="en-US" altLang="zh-TW" dirty="0"/>
              <a:t>process)</a:t>
            </a:r>
            <a:r>
              <a:rPr lang="zh-TW" altLang="en-US" dirty="0"/>
              <a:t>。</a:t>
            </a:r>
            <a:r>
              <a:rPr lang="zh-TW" altLang="zh-TW" dirty="0"/>
              <a:t>這種光二極體具有內部增益機制</a:t>
            </a:r>
            <a:r>
              <a:rPr lang="en-US" altLang="zh-TW" dirty="0"/>
              <a:t> (</a:t>
            </a:r>
            <a:r>
              <a:rPr lang="en-US" altLang="zh-TW" dirty="0" smtClean="0"/>
              <a:t>internal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gain mechanism)</a:t>
            </a:r>
            <a:r>
              <a:rPr lang="zh-TW" altLang="zh-TW" dirty="0"/>
              <a:t>，也就是單一光子吸收會導致很多的電子</a:t>
            </a:r>
            <a:r>
              <a:rPr lang="en-US" altLang="zh-TW" dirty="0"/>
              <a:t> </a:t>
            </a:r>
            <a:r>
              <a:rPr lang="en-US" altLang="zh-TW" dirty="0" smtClean="0"/>
              <a:t>– </a:t>
            </a:r>
          </a:p>
          <a:p>
            <a:r>
              <a:rPr lang="zh-TW" altLang="zh-TW" dirty="0" smtClean="0"/>
              <a:t>電</a:t>
            </a:r>
            <a:r>
              <a:rPr lang="zh-TW" altLang="zh-TW" dirty="0"/>
              <a:t>洞對產生。在</a:t>
            </a:r>
            <a:r>
              <a:rPr lang="en-US" altLang="zh-TW" dirty="0"/>
              <a:t>APD</a:t>
            </a:r>
            <a:r>
              <a:rPr lang="zh-TW" altLang="zh-TW" dirty="0"/>
              <a:t>裡的光電流以一種累崩的方式存在，</a:t>
            </a:r>
            <a:r>
              <a:rPr lang="zh-TW" altLang="zh-TW" dirty="0" smtClean="0"/>
              <a:t>因此</a:t>
            </a:r>
            <a:endParaRPr lang="en-US" altLang="zh-TW" dirty="0" smtClean="0"/>
          </a:p>
          <a:p>
            <a:r>
              <a:rPr lang="zh-TW" altLang="zh-TW" dirty="0" smtClean="0"/>
              <a:t>它的</a:t>
            </a:r>
            <a:r>
              <a:rPr lang="zh-TW" altLang="zh-TW" dirty="0"/>
              <a:t>量子效率會超過</a:t>
            </a:r>
            <a:r>
              <a:rPr lang="en-US" altLang="zh-TW" dirty="0"/>
              <a:t>1</a:t>
            </a:r>
            <a:r>
              <a:rPr lang="zh-TW" altLang="zh-TW" dirty="0"/>
              <a:t>。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95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631509"/>
          </a:xfrm>
        </p:spPr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累崩區中載子倍增的倍數與此區中的撞擊電離機率</a:t>
            </a:r>
            <a:r>
              <a:rPr lang="zh-TW" altLang="zh-TW" dirty="0" smtClean="0"/>
              <a:t>有關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也就是與此區的電場有關，亦即與逆向偏壓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有關</a:t>
            </a:r>
            <a:r>
              <a:rPr lang="zh-TW" altLang="zh-TW" dirty="0"/>
              <a:t>。</a:t>
            </a:r>
            <a:r>
              <a:rPr lang="zh-TW" altLang="zh-TW" dirty="0" smtClean="0"/>
              <a:t>一</a:t>
            </a:r>
            <a:endParaRPr lang="en-US" altLang="zh-TW" dirty="0" smtClean="0"/>
          </a:p>
          <a:p>
            <a:r>
              <a:rPr lang="en-US" altLang="zh-TW" dirty="0" smtClean="0"/>
              <a:t>APD</a:t>
            </a:r>
            <a:r>
              <a:rPr lang="zh-TW" altLang="zh-TW" dirty="0"/>
              <a:t>整體或有效的累崩倍增因子</a:t>
            </a:r>
            <a:r>
              <a:rPr lang="en-US" altLang="zh-TW" dirty="0"/>
              <a:t> (avalanche multiplication </a:t>
            </a:r>
            <a:endParaRPr lang="en-US" altLang="zh-TW" dirty="0" smtClean="0"/>
          </a:p>
          <a:p>
            <a:r>
              <a:rPr lang="en-US" altLang="zh-TW" dirty="0" smtClean="0"/>
              <a:t>factor</a:t>
            </a:r>
            <a:r>
              <a:rPr lang="en-US" altLang="zh-TW" dirty="0"/>
              <a:t>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也</a:t>
            </a:r>
            <a:r>
              <a:rPr lang="zh-TW" altLang="zh-TW" dirty="0"/>
              <a:t>稱為增益，定義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6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(5.6.1)</a:t>
            </a:r>
          </a:p>
          <a:p>
            <a:pPr>
              <a:lnSpc>
                <a:spcPts val="600"/>
              </a:lnSpc>
            </a:pPr>
            <a:endParaRPr lang="en-US" altLang="zh-TW" dirty="0"/>
          </a:p>
          <a:p>
            <a:r>
              <a:rPr lang="en-US" altLang="zh-TW" dirty="0" smtClean="0"/>
              <a:t>      </a:t>
            </a:r>
            <a:r>
              <a:rPr lang="en-US" altLang="zh-TW" dirty="0" err="1" smtClean="0"/>
              <a:t>是</a:t>
            </a:r>
            <a:r>
              <a:rPr lang="en-US" altLang="zh-TW" dirty="0" err="1"/>
              <a:t>APD經過倍增後的光電流</a:t>
            </a:r>
            <a:r>
              <a:rPr lang="en-US" altLang="zh-TW" dirty="0"/>
              <a:t>， 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是一次的或沒有經過倍</a:t>
            </a:r>
            <a:endParaRPr lang="en-US" altLang="zh-TW" dirty="0" smtClean="0"/>
          </a:p>
          <a:p>
            <a:r>
              <a:rPr lang="en-US" altLang="zh-TW" dirty="0" err="1" smtClean="0"/>
              <a:t>增的光電流</a:t>
            </a:r>
            <a:r>
              <a:rPr lang="en-US" altLang="zh-TW" dirty="0" smtClean="0"/>
              <a:t> </a:t>
            </a:r>
            <a:r>
              <a:rPr lang="en-US" altLang="zh-TW" dirty="0"/>
              <a:t>(primary or </a:t>
            </a:r>
            <a:r>
              <a:rPr lang="en-US" altLang="zh-TW" dirty="0" err="1"/>
              <a:t>unmultiplied</a:t>
            </a:r>
            <a:r>
              <a:rPr lang="en-US" altLang="zh-TW" dirty="0"/>
              <a:t> photocurrent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5.6.2</a:t>
            </a:r>
            <a:r>
              <a:rPr lang="en-US" altLang="zh-TW" dirty="0" smtClean="0"/>
              <a:t>)</a:t>
            </a:r>
          </a:p>
          <a:p>
            <a:pPr>
              <a:lnSpc>
                <a:spcPts val="30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稱為</a:t>
            </a:r>
            <a:r>
              <a:rPr lang="zh-TW" altLang="zh-TW" dirty="0"/>
              <a:t>累增崩潰電壓</a:t>
            </a:r>
            <a:r>
              <a:rPr lang="en-US" altLang="zh-TW" dirty="0"/>
              <a:t> (avalanche breakdown voltage)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是</a:t>
            </a:r>
            <a:r>
              <a:rPr lang="zh-TW" altLang="zh-TW" dirty="0"/>
              <a:t>一個特性指標，可提供實驗資料的最佳值；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都</a:t>
            </a:r>
            <a:r>
              <a:rPr lang="zh-TW" altLang="zh-TW" dirty="0"/>
              <a:t>與</a:t>
            </a:r>
            <a:r>
              <a:rPr lang="zh-TW" altLang="zh-TW" dirty="0" smtClean="0"/>
              <a:t>溫</a:t>
            </a:r>
            <a:endParaRPr lang="en-US" altLang="zh-TW" dirty="0" smtClean="0"/>
          </a:p>
          <a:p>
            <a:r>
              <a:rPr lang="zh-TW" altLang="zh-TW" dirty="0" smtClean="0"/>
              <a:t>度</a:t>
            </a:r>
            <a:r>
              <a:rPr lang="zh-TW" altLang="zh-TW" dirty="0"/>
              <a:t>有很大的關係。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329850"/>
              </p:ext>
            </p:extLst>
          </p:nvPr>
        </p:nvGraphicFramePr>
        <p:xfrm>
          <a:off x="6840000" y="153000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5" name="Equation" r:id="rId3" imgW="215713" imgH="203024" progId="Equation.DSMT4">
                  <p:embed/>
                </p:oleObj>
              </mc:Choice>
              <mc:Fallback>
                <p:oleObj name="Equation" r:id="rId3" imgW="215713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000" y="153000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755474"/>
              </p:ext>
            </p:extLst>
          </p:nvPr>
        </p:nvGraphicFramePr>
        <p:xfrm>
          <a:off x="1313688" y="2420928"/>
          <a:ext cx="495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6" name="Equation" r:id="rId5" imgW="241195" imgH="190417" progId="Equation.DSMT4">
                  <p:embed/>
                </p:oleObj>
              </mc:Choice>
              <mc:Fallback>
                <p:oleObj name="Equation" r:id="rId5" imgW="241195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3688" y="2420928"/>
                        <a:ext cx="495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007745"/>
              </p:ext>
            </p:extLst>
          </p:nvPr>
        </p:nvGraphicFramePr>
        <p:xfrm>
          <a:off x="2195736" y="2761200"/>
          <a:ext cx="4329324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7" name="Equation" r:id="rId7" imgW="2527200" imgH="444240" progId="Equation.DSMT4">
                  <p:embed/>
                </p:oleObj>
              </mc:Choice>
              <mc:Fallback>
                <p:oleObj name="Equation" r:id="rId7" imgW="2527200" imgH="4442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761200"/>
                        <a:ext cx="4329324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132382"/>
              </p:ext>
            </p:extLst>
          </p:nvPr>
        </p:nvGraphicFramePr>
        <p:xfrm>
          <a:off x="485600" y="3546000"/>
          <a:ext cx="48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8" name="Equation" r:id="rId9" imgW="253890" imgH="228501" progId="Equation.DSMT4">
                  <p:embed/>
                </p:oleObj>
              </mc:Choice>
              <mc:Fallback>
                <p:oleObj name="Equation" r:id="rId9" imgW="253890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600" y="3546000"/>
                        <a:ext cx="48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499409"/>
              </p:ext>
            </p:extLst>
          </p:nvPr>
        </p:nvGraphicFramePr>
        <p:xfrm>
          <a:off x="4860032" y="3573016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9" name="Equation" r:id="rId11" imgW="291973" imgH="228501" progId="Equation.DSMT4">
                  <p:embed/>
                </p:oleObj>
              </mc:Choice>
              <mc:Fallback>
                <p:oleObj name="Equation" r:id="rId11" imgW="291973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573016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10472"/>
              </p:ext>
            </p:extLst>
          </p:nvPr>
        </p:nvGraphicFramePr>
        <p:xfrm>
          <a:off x="3347864" y="4365224"/>
          <a:ext cx="1540589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10" name="Equation" r:id="rId13" imgW="927100" imgH="647700" progId="Equation.DSMT4">
                  <p:embed/>
                </p:oleObj>
              </mc:Choice>
              <mc:Fallback>
                <p:oleObj name="Equation" r:id="rId13" imgW="927100" imgH="6477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365224"/>
                        <a:ext cx="1540589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969923"/>
              </p:ext>
            </p:extLst>
          </p:nvPr>
        </p:nvGraphicFramePr>
        <p:xfrm>
          <a:off x="1008000" y="5445224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11" name="Equation" r:id="rId15" imgW="253780" imgH="203024" progId="Equation.DSMT4">
                  <p:embed/>
                </p:oleObj>
              </mc:Choice>
              <mc:Fallback>
                <p:oleObj name="Equation" r:id="rId15" imgW="253780" imgH="20302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00" y="5445224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759827"/>
              </p:ext>
            </p:extLst>
          </p:nvPr>
        </p:nvGraphicFramePr>
        <p:xfrm>
          <a:off x="8291706" y="5517232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12" name="Equation" r:id="rId17" imgW="177569" imgH="152202" progId="Equation.DSMT4">
                  <p:embed/>
                </p:oleObj>
              </mc:Choice>
              <mc:Fallback>
                <p:oleObj name="Equation" r:id="rId17" imgW="177569" imgH="15220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1706" y="5517232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592509"/>
              </p:ext>
            </p:extLst>
          </p:nvPr>
        </p:nvGraphicFramePr>
        <p:xfrm>
          <a:off x="6475121" y="5877272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13" name="Equation" r:id="rId19" imgW="228501" imgH="203112" progId="Equation.DSMT4">
                  <p:embed/>
                </p:oleObj>
              </mc:Choice>
              <mc:Fallback>
                <p:oleObj name="Equation" r:id="rId19" imgW="228501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121" y="5877272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395990"/>
              </p:ext>
            </p:extLst>
          </p:nvPr>
        </p:nvGraphicFramePr>
        <p:xfrm>
          <a:off x="7200000" y="5976000"/>
          <a:ext cx="425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14" name="Equation" r:id="rId21" imgW="203024" imgH="152268" progId="Equation.DSMT4">
                  <p:embed/>
                </p:oleObj>
              </mc:Choice>
              <mc:Fallback>
                <p:oleObj name="Equation" r:id="rId21" imgW="203024" imgH="152268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000" y="5976000"/>
                        <a:ext cx="425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99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5.6  </a:t>
            </a:r>
            <a:r>
              <a:rPr lang="zh-TW" altLang="zh-TW" dirty="0" smtClean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2" y="1844824"/>
            <a:ext cx="7367056" cy="36004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43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500618" cy="532859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29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5.6.1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砷</a:t>
            </a:r>
            <a:r>
              <a:rPr lang="zh-TW" altLang="zh-TW" sz="2800" dirty="0">
                <a:solidFill>
                  <a:srgbClr val="000066"/>
                </a:solidFill>
              </a:rPr>
              <a:t>化銦鎵</a:t>
            </a:r>
            <a:r>
              <a:rPr lang="en-US" altLang="zh-TW" sz="2800" dirty="0">
                <a:solidFill>
                  <a:srgbClr val="000066"/>
                </a:solidFill>
              </a:rPr>
              <a:t>APD</a:t>
            </a:r>
            <a:r>
              <a:rPr lang="zh-TW" altLang="zh-TW" sz="2800" dirty="0">
                <a:solidFill>
                  <a:srgbClr val="000066"/>
                </a:solidFill>
              </a:rPr>
              <a:t>的響應率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在</a:t>
            </a:r>
            <a:r>
              <a:rPr lang="zh-TW" altLang="zh-TW" sz="2000" dirty="0"/>
              <a:t>沒有倍增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之下</a:t>
            </a:r>
            <a:r>
              <a:rPr lang="zh-TW" altLang="zh-TW" sz="2000" dirty="0"/>
              <a:t>，一個砷化銦鎵</a:t>
            </a:r>
            <a:r>
              <a:rPr lang="zh-TW" altLang="zh-TW" sz="2000" dirty="0" smtClean="0"/>
              <a:t>對於</a:t>
            </a:r>
            <a:r>
              <a:rPr lang="en-US" altLang="zh-TW" sz="2000" dirty="0" smtClean="0"/>
              <a:t>                </a:t>
            </a:r>
            <a:r>
              <a:rPr lang="zh-TW" altLang="zh-TW" sz="2000" dirty="0"/>
              <a:t>波長的量子</a:t>
            </a:r>
            <a:r>
              <a:rPr lang="zh-TW" altLang="zh-TW" sz="2000" dirty="0" smtClean="0"/>
              <a:t>效率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為</a:t>
            </a:r>
            <a:r>
              <a:rPr lang="en-US" altLang="zh-TW" sz="2000" dirty="0"/>
              <a:t>60%</a:t>
            </a:r>
            <a:r>
              <a:rPr lang="zh-TW" altLang="zh-TW" sz="2000" dirty="0"/>
              <a:t>。它被偏壓操作在倍增因素為</a:t>
            </a:r>
            <a:r>
              <a:rPr lang="en-US" altLang="zh-TW" sz="2000" dirty="0"/>
              <a:t>12</a:t>
            </a:r>
            <a:r>
              <a:rPr lang="zh-TW" altLang="zh-TW" sz="2000" dirty="0"/>
              <a:t>的環境，假如入射光</a:t>
            </a:r>
            <a:r>
              <a:rPr lang="zh-TW" altLang="zh-TW" sz="2000" dirty="0" smtClean="0"/>
              <a:t>功率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en-US" altLang="zh-TW" sz="2000" dirty="0"/>
              <a:t>20 </a:t>
            </a:r>
            <a:r>
              <a:rPr lang="en-US" altLang="zh-TW" sz="2000" dirty="0" err="1"/>
              <a:t>nW</a:t>
            </a:r>
            <a:r>
              <a:rPr lang="zh-TW" altLang="zh-TW" sz="2000" dirty="0"/>
              <a:t>，計算光電流。當倍增因素為</a:t>
            </a:r>
            <a:r>
              <a:rPr lang="en-US" altLang="zh-TW" sz="2000" dirty="0"/>
              <a:t>12</a:t>
            </a:r>
            <a:r>
              <a:rPr lang="zh-TW" altLang="zh-TW" sz="2000" dirty="0"/>
              <a:t>時，響應率為何？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以量子效率表示的響應率為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假如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一次光電流</a:t>
            </a:r>
            <a:r>
              <a:rPr lang="en-US" altLang="zh-TW" sz="2000" dirty="0"/>
              <a:t> ( </a:t>
            </a:r>
            <a:r>
              <a:rPr lang="zh-TW" altLang="zh-TW" sz="2000" dirty="0"/>
              <a:t>沒有經過倍增 </a:t>
            </a:r>
            <a:r>
              <a:rPr lang="en-US" altLang="zh-TW" sz="2000" dirty="0"/>
              <a:t>)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入射光功率，那麼由</a:t>
            </a:r>
            <a:r>
              <a:rPr lang="zh-TW" altLang="zh-TW" sz="2000" dirty="0" smtClean="0"/>
              <a:t>定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義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所以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</a:t>
            </a:r>
            <a:r>
              <a:rPr lang="en-US" altLang="zh-TW" sz="2000" dirty="0"/>
              <a:t>APD</a:t>
            </a:r>
            <a:r>
              <a:rPr lang="zh-TW" altLang="zh-TW" sz="2000" dirty="0"/>
              <a:t>中的光電流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是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乘</a:t>
            </a:r>
            <a:r>
              <a:rPr lang="zh-TW" altLang="zh-TW" sz="2000" dirty="0"/>
              <a:t>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</a:t>
            </a: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的響應率為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129497"/>
              </p:ext>
            </p:extLst>
          </p:nvPr>
        </p:nvGraphicFramePr>
        <p:xfrm>
          <a:off x="2195736" y="1124784"/>
          <a:ext cx="936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47" name="Equation" r:id="rId3" imgW="494870" imgH="177646" progId="Equation.DSMT4">
                  <p:embed/>
                </p:oleObj>
              </mc:Choice>
              <mc:Fallback>
                <p:oleObj name="Equation" r:id="rId3" imgW="494870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124784"/>
                        <a:ext cx="936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188953"/>
              </p:ext>
            </p:extLst>
          </p:nvPr>
        </p:nvGraphicFramePr>
        <p:xfrm>
          <a:off x="5906159" y="1124784"/>
          <a:ext cx="104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48" name="Equation" r:id="rId5" imgW="520248" imgH="177646" progId="Equation.DSMT4">
                  <p:embed/>
                </p:oleObj>
              </mc:Choice>
              <mc:Fallback>
                <p:oleObj name="Equation" r:id="rId5" imgW="520248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6159" y="1124784"/>
                        <a:ext cx="104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370180"/>
              </p:ext>
            </p:extLst>
          </p:nvPr>
        </p:nvGraphicFramePr>
        <p:xfrm>
          <a:off x="414000" y="1440000"/>
          <a:ext cx="100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49" name="Equation" r:id="rId7" imgW="533169" imgH="190417" progId="Equation.DSMT4">
                  <p:embed/>
                </p:oleObj>
              </mc:Choice>
              <mc:Fallback>
                <p:oleObj name="Equation" r:id="rId7" imgW="533169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00" y="1440000"/>
                        <a:ext cx="100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877505"/>
              </p:ext>
            </p:extLst>
          </p:nvPr>
        </p:nvGraphicFramePr>
        <p:xfrm>
          <a:off x="1168757" y="2564944"/>
          <a:ext cx="73894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0" name="Equation" r:id="rId9" imgW="368140" imgH="177723" progId="Equation.DSMT4">
                  <p:embed/>
                </p:oleObj>
              </mc:Choice>
              <mc:Fallback>
                <p:oleObj name="Equation" r:id="rId9" imgW="368140" imgH="17772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757" y="2564944"/>
                        <a:ext cx="73894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743912"/>
              </p:ext>
            </p:extLst>
          </p:nvPr>
        </p:nvGraphicFramePr>
        <p:xfrm>
          <a:off x="2051720" y="2924944"/>
          <a:ext cx="5421073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1" name="Equation" r:id="rId11" imgW="3263900" imgH="393700" progId="Equation.DSMT4">
                  <p:embed/>
                </p:oleObj>
              </mc:Choice>
              <mc:Fallback>
                <p:oleObj name="Equation" r:id="rId11" imgW="3263900" imgH="3937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924944"/>
                        <a:ext cx="5421073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433867"/>
              </p:ext>
            </p:extLst>
          </p:nvPr>
        </p:nvGraphicFramePr>
        <p:xfrm>
          <a:off x="1422000" y="3609064"/>
          <a:ext cx="584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2" name="Equation" r:id="rId13" imgW="291973" imgH="203112" progId="Equation.DSMT4">
                  <p:embed/>
                </p:oleObj>
              </mc:Choice>
              <mc:Fallback>
                <p:oleObj name="Equation" r:id="rId13" imgW="291973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000" y="3609064"/>
                        <a:ext cx="584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779082"/>
              </p:ext>
            </p:extLst>
          </p:nvPr>
        </p:nvGraphicFramePr>
        <p:xfrm>
          <a:off x="5580112" y="3600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3" name="Equation" r:id="rId15" imgW="190417" imgH="190417" progId="Equation.DSMT4">
                  <p:embed/>
                </p:oleObj>
              </mc:Choice>
              <mc:Fallback>
                <p:oleObj name="Equation" r:id="rId15" imgW="190417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3600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446224"/>
              </p:ext>
            </p:extLst>
          </p:nvPr>
        </p:nvGraphicFramePr>
        <p:xfrm>
          <a:off x="719999" y="3987104"/>
          <a:ext cx="1206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4" name="Equation" r:id="rId17" imgW="634725" imgH="203112" progId="Equation.DSMT4">
                  <p:embed/>
                </p:oleObj>
              </mc:Choice>
              <mc:Fallback>
                <p:oleObj name="Equation" r:id="rId17" imgW="634725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99" y="3987104"/>
                        <a:ext cx="1206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066024"/>
              </p:ext>
            </p:extLst>
          </p:nvPr>
        </p:nvGraphicFramePr>
        <p:xfrm>
          <a:off x="1518400" y="4302000"/>
          <a:ext cx="665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5" name="Equation" r:id="rId19" imgW="3517560" imgH="228600" progId="Equation.DSMT4">
                  <p:embed/>
                </p:oleObj>
              </mc:Choice>
              <mc:Fallback>
                <p:oleObj name="Equation" r:id="rId19" imgW="351756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8400" y="4302000"/>
                        <a:ext cx="665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951034"/>
              </p:ext>
            </p:extLst>
          </p:nvPr>
        </p:nvGraphicFramePr>
        <p:xfrm>
          <a:off x="3006000" y="4743192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6" name="Equation" r:id="rId21" imgW="253780" imgH="203024" progId="Equation.DSMT4">
                  <p:embed/>
                </p:oleObj>
              </mc:Choice>
              <mc:Fallback>
                <p:oleObj name="Equation" r:id="rId21" imgW="253780" imgH="203024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6000" y="4743192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33946"/>
              </p:ext>
            </p:extLst>
          </p:nvPr>
        </p:nvGraphicFramePr>
        <p:xfrm>
          <a:off x="3744833" y="4743192"/>
          <a:ext cx="611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7" name="Equation" r:id="rId23" imgW="291973" imgH="203112" progId="Equation.DSMT4">
                  <p:embed/>
                </p:oleObj>
              </mc:Choice>
              <mc:Fallback>
                <p:oleObj name="Equation" r:id="rId23" imgW="291973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833" y="4743192"/>
                        <a:ext cx="611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399134"/>
              </p:ext>
            </p:extLst>
          </p:nvPr>
        </p:nvGraphicFramePr>
        <p:xfrm>
          <a:off x="4822178" y="4770000"/>
          <a:ext cx="39789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8" name="Equation" r:id="rId25" imgW="202936" imgH="177569" progId="Equation.DSMT4">
                  <p:embed/>
                </p:oleObj>
              </mc:Choice>
              <mc:Fallback>
                <p:oleObj name="Equation" r:id="rId25" imgW="202936" imgH="177569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178" y="4770000"/>
                        <a:ext cx="39789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645654"/>
              </p:ext>
            </p:extLst>
          </p:nvPr>
        </p:nvGraphicFramePr>
        <p:xfrm>
          <a:off x="1763688" y="5112000"/>
          <a:ext cx="580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59" name="Equation" r:id="rId27" imgW="3073320" imgH="228600" progId="Equation.DSMT4">
                  <p:embed/>
                </p:oleObj>
              </mc:Choice>
              <mc:Fallback>
                <p:oleObj name="Equation" r:id="rId27" imgW="3073320" imgH="2286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112000"/>
                        <a:ext cx="580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664451"/>
              </p:ext>
            </p:extLst>
          </p:nvPr>
        </p:nvGraphicFramePr>
        <p:xfrm>
          <a:off x="1170000" y="5562000"/>
          <a:ext cx="92842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60" name="Equation" r:id="rId29" imgW="469696" imgH="177723" progId="Equation.DSMT4">
                  <p:embed/>
                </p:oleObj>
              </mc:Choice>
              <mc:Fallback>
                <p:oleObj name="Equation" r:id="rId29" imgW="469696" imgH="177723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0000" y="5562000"/>
                        <a:ext cx="92842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774024"/>
              </p:ext>
            </p:extLst>
          </p:nvPr>
        </p:nvGraphicFramePr>
        <p:xfrm>
          <a:off x="2771800" y="5877272"/>
          <a:ext cx="439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61" name="Equation" r:id="rId31" imgW="2324100" imgH="228600" progId="Equation.DSMT4">
                  <p:embed/>
                </p:oleObj>
              </mc:Choice>
              <mc:Fallback>
                <p:oleObj name="Equation" r:id="rId31" imgW="232410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877272"/>
                        <a:ext cx="439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286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 例題</a:t>
            </a:r>
            <a:r>
              <a:rPr lang="en-US" altLang="zh-TW" sz="2800" dirty="0">
                <a:solidFill>
                  <a:srgbClr val="000066"/>
                </a:solidFill>
              </a:rPr>
              <a:t>5.6.2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矽</a:t>
            </a:r>
            <a:r>
              <a:rPr lang="zh-TW" altLang="zh-TW" sz="2800" dirty="0">
                <a:solidFill>
                  <a:srgbClr val="000066"/>
                </a:solidFill>
              </a:rPr>
              <a:t>製</a:t>
            </a:r>
            <a:r>
              <a:rPr lang="en-US" altLang="zh-TW" sz="2800" dirty="0">
                <a:solidFill>
                  <a:srgbClr val="000066"/>
                </a:solidFill>
              </a:rPr>
              <a:t>APD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在</a:t>
            </a:r>
            <a:r>
              <a:rPr lang="zh-TW" altLang="zh-TW" sz="2000" dirty="0"/>
              <a:t>沒有</a:t>
            </a:r>
            <a:r>
              <a:rPr lang="zh-TW" altLang="zh-TW" sz="2000" dirty="0" smtClean="0"/>
              <a:t>倍增</a:t>
            </a:r>
            <a:r>
              <a:rPr lang="en-US" altLang="zh-TW" sz="2000" dirty="0" smtClean="0"/>
              <a:t>               </a:t>
            </a:r>
            <a:r>
              <a:rPr lang="zh-TW" altLang="zh-TW" sz="2000" dirty="0"/>
              <a:t>之下，一個矽製</a:t>
            </a:r>
            <a:r>
              <a:rPr lang="en-US" altLang="zh-TW" sz="2000" dirty="0"/>
              <a:t>APD</a:t>
            </a:r>
            <a:r>
              <a:rPr lang="zh-TW" altLang="zh-TW" sz="2000" dirty="0"/>
              <a:t>對於</a:t>
            </a:r>
            <a:r>
              <a:rPr lang="en-US" altLang="zh-TW" sz="2000" dirty="0"/>
              <a:t>830 nm</a:t>
            </a:r>
            <a:r>
              <a:rPr lang="zh-TW" altLang="zh-TW" sz="2000" dirty="0"/>
              <a:t>有</a:t>
            </a:r>
            <a:r>
              <a:rPr lang="en-US" altLang="zh-TW" sz="2000" dirty="0"/>
              <a:t>70% </a:t>
            </a:r>
            <a:r>
              <a:rPr lang="zh-TW" altLang="zh-TW" sz="2000" dirty="0"/>
              <a:t>的量子</a:t>
            </a:r>
            <a:r>
              <a:rPr lang="zh-TW" altLang="zh-TW" sz="2000" dirty="0" smtClean="0"/>
              <a:t>效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率</a:t>
            </a:r>
            <a:r>
              <a:rPr lang="zh-TW" altLang="zh-TW" sz="2000" dirty="0"/>
              <a:t>，這個</a:t>
            </a:r>
            <a:r>
              <a:rPr lang="en-US" altLang="zh-TW" sz="2000" dirty="0"/>
              <a:t>APD</a:t>
            </a:r>
            <a:r>
              <a:rPr lang="zh-TW" altLang="zh-TW" sz="2000" dirty="0"/>
              <a:t>被偏壓在倍增因素為</a:t>
            </a:r>
            <a:r>
              <a:rPr lang="en-US" altLang="zh-TW" sz="2000" dirty="0"/>
              <a:t>100</a:t>
            </a:r>
            <a:r>
              <a:rPr lang="zh-TW" altLang="zh-TW" sz="2000" dirty="0"/>
              <a:t>，假如入射光功率為</a:t>
            </a:r>
            <a:r>
              <a:rPr lang="en-US" altLang="zh-TW" sz="2000" dirty="0"/>
              <a:t>10 </a:t>
            </a:r>
            <a:r>
              <a:rPr lang="en-US" altLang="zh-TW" sz="2000" dirty="0" err="1"/>
              <a:t>nW</a:t>
            </a:r>
            <a:r>
              <a:rPr lang="zh-TW" altLang="zh-TW" sz="2000" dirty="0"/>
              <a:t>，光</a:t>
            </a:r>
            <a:r>
              <a:rPr lang="zh-TW" altLang="zh-TW" sz="2000" dirty="0" smtClean="0"/>
              <a:t>電流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zh-TW" altLang="zh-TW" sz="2000" dirty="0"/>
              <a:t>多少？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沒有倍增的響應率為</a:t>
            </a:r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定義得到的沒有倍增的一次光電流為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有倍增的光電流為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900941"/>
              </p:ext>
            </p:extLst>
          </p:nvPr>
        </p:nvGraphicFramePr>
        <p:xfrm>
          <a:off x="2218585" y="1116000"/>
          <a:ext cx="98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1" name="Equation" r:id="rId3" imgW="494870" imgH="177646" progId="Equation.DSMT4">
                  <p:embed/>
                </p:oleObj>
              </mc:Choice>
              <mc:Fallback>
                <p:oleObj name="Equation" r:id="rId3" imgW="494870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8585" y="1116000"/>
                        <a:ext cx="98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424504"/>
              </p:ext>
            </p:extLst>
          </p:nvPr>
        </p:nvGraphicFramePr>
        <p:xfrm>
          <a:off x="1976816" y="2952000"/>
          <a:ext cx="5547512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2" name="Equation" r:id="rId5" imgW="3340100" imgH="393700" progId="Equation.DSMT4">
                  <p:embed/>
                </p:oleObj>
              </mc:Choice>
              <mc:Fallback>
                <p:oleObj name="Equation" r:id="rId5" imgW="3340100" imgH="393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816" y="2952000"/>
                        <a:ext cx="5547512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850508"/>
              </p:ext>
            </p:extLst>
          </p:nvPr>
        </p:nvGraphicFramePr>
        <p:xfrm>
          <a:off x="1170000" y="3645024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3" name="Equation" r:id="rId7" imgW="190417" imgH="190417" progId="Equation.DSMT4">
                  <p:embed/>
                </p:oleObj>
              </mc:Choice>
              <mc:Fallback>
                <p:oleObj name="Equation" r:id="rId7" imgW="190417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0000" y="3645024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92118"/>
              </p:ext>
            </p:extLst>
          </p:nvPr>
        </p:nvGraphicFramePr>
        <p:xfrm>
          <a:off x="2339752" y="4005064"/>
          <a:ext cx="482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4" name="Equation" r:id="rId9" imgW="2552700" imgH="228600" progId="Equation.DSMT4">
                  <p:embed/>
                </p:oleObj>
              </mc:Choice>
              <mc:Fallback>
                <p:oleObj name="Equation" r:id="rId9" imgW="25527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005064"/>
                        <a:ext cx="482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853980"/>
              </p:ext>
            </p:extLst>
          </p:nvPr>
        </p:nvGraphicFramePr>
        <p:xfrm>
          <a:off x="1763688" y="4815200"/>
          <a:ext cx="600299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5" name="Equation" r:id="rId11" imgW="2895480" imgH="203040" progId="Equation.DSMT4">
                  <p:embed/>
                </p:oleObj>
              </mc:Choice>
              <mc:Fallback>
                <p:oleObj name="Equation" r:id="rId11" imgW="2895480" imgH="203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815200"/>
                        <a:ext cx="600299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79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撞擊</a:t>
            </a:r>
            <a:r>
              <a:rPr lang="zh-TW" altLang="zh-TW" sz="2800" dirty="0"/>
              <a:t>電離和累崩</a:t>
            </a:r>
            <a:r>
              <a:rPr lang="zh-TW" altLang="zh-TW" sz="2800" dirty="0" smtClean="0"/>
              <a:t>倍增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累</a:t>
            </a:r>
            <a:r>
              <a:rPr lang="zh-TW" altLang="zh-TW" dirty="0"/>
              <a:t>崩</a:t>
            </a:r>
            <a:r>
              <a:rPr lang="zh-TW" altLang="zh-TW" dirty="0" smtClean="0"/>
              <a:t>區</a:t>
            </a:r>
            <a:r>
              <a:rPr lang="en-US" altLang="zh-TW" dirty="0" smtClean="0"/>
              <a:t>       </a:t>
            </a:r>
            <a:r>
              <a:rPr lang="zh-TW" altLang="zh-TW" dirty="0"/>
              <a:t>電子引起每單位距離撞擊電離的機率稱為</a:t>
            </a:r>
            <a:r>
              <a:rPr lang="zh-TW" altLang="zh-TW" dirty="0" smtClean="0"/>
              <a:t>電子</a:t>
            </a:r>
            <a:endParaRPr lang="en-US" altLang="zh-TW" dirty="0" smtClean="0"/>
          </a:p>
          <a:p>
            <a:r>
              <a:rPr lang="zh-TW" altLang="zh-TW" dirty="0" smtClean="0"/>
              <a:t>電離</a:t>
            </a:r>
            <a:r>
              <a:rPr lang="zh-TW" altLang="zh-TW" dirty="0"/>
              <a:t>係數</a:t>
            </a:r>
            <a:r>
              <a:rPr lang="en-US" altLang="zh-TW" dirty="0"/>
              <a:t> (electron ionization coefficient)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。將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視為電子</a:t>
            </a:r>
            <a:endParaRPr lang="en-US" altLang="zh-TW" dirty="0" smtClean="0"/>
          </a:p>
          <a:p>
            <a:r>
              <a:rPr lang="zh-TW" altLang="zh-TW" dirty="0" smtClean="0"/>
              <a:t>引起</a:t>
            </a:r>
            <a:r>
              <a:rPr lang="zh-TW" altLang="zh-TW" dirty="0"/>
              <a:t>撞擊電離前所行進的平均距離</a:t>
            </a:r>
            <a:r>
              <a:rPr lang="zh-TW" altLang="zh-TW" dirty="0" smtClean="0"/>
              <a:t>。</a:t>
            </a:r>
            <a:r>
              <a:rPr lang="zh-TW" altLang="zh-TW" dirty="0"/>
              <a:t>電洞引起每單位距離</a:t>
            </a:r>
            <a:r>
              <a:rPr lang="zh-TW" altLang="zh-TW" dirty="0" smtClean="0"/>
              <a:t>撞擊</a:t>
            </a:r>
            <a:endParaRPr lang="en-US" altLang="zh-TW" dirty="0" smtClean="0"/>
          </a:p>
          <a:p>
            <a:r>
              <a:rPr lang="zh-TW" altLang="zh-TW" dirty="0" smtClean="0"/>
              <a:t>電離</a:t>
            </a:r>
            <a:r>
              <a:rPr lang="zh-TW" altLang="zh-TW" dirty="0"/>
              <a:t>的機率將是電洞電離係數</a:t>
            </a:r>
            <a:r>
              <a:rPr lang="en-US" altLang="zh-TW" dirty="0"/>
              <a:t> (hole ionization coefficient)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；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/>
              <a:t>是兩個初始電洞撞擊電離之間的平均距離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5.6.3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zh-TW" altLang="zh-TW" dirty="0"/>
              <a:t>對於矽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小於</a:t>
            </a:r>
            <a:r>
              <a:rPr lang="en-US" altLang="zh-TW" dirty="0"/>
              <a:t>1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5.6.4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材料的特定常數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169938"/>
              </p:ext>
            </p:extLst>
          </p:nvPr>
        </p:nvGraphicFramePr>
        <p:xfrm>
          <a:off x="1962000" y="1556832"/>
          <a:ext cx="5292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39" name="Equation" r:id="rId3" imgW="266469" imgH="190335" progId="Equation.DSMT4">
                  <p:embed/>
                </p:oleObj>
              </mc:Choice>
              <mc:Fallback>
                <p:oleObj name="Equation" r:id="rId3" imgW="266469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1556832"/>
                        <a:ext cx="5292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867403"/>
              </p:ext>
            </p:extLst>
          </p:nvPr>
        </p:nvGraphicFramePr>
        <p:xfrm>
          <a:off x="5760176" y="195288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0" name="Equation" r:id="rId5" imgW="203024" imgH="203024" progId="Equation.DSMT4">
                  <p:embed/>
                </p:oleObj>
              </mc:Choice>
              <mc:Fallback>
                <p:oleObj name="Equation" r:id="rId5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176" y="195288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96282"/>
              </p:ext>
            </p:extLst>
          </p:nvPr>
        </p:nvGraphicFramePr>
        <p:xfrm>
          <a:off x="6660000" y="1962000"/>
          <a:ext cx="729428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1" name="Equation" r:id="rId7" imgW="355292" imgH="203024" progId="Equation.DSMT4">
                  <p:embed/>
                </p:oleObj>
              </mc:Choice>
              <mc:Fallback>
                <p:oleObj name="Equation" r:id="rId7" imgW="355292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000" y="1962000"/>
                        <a:ext cx="729428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619771"/>
              </p:ext>
            </p:extLst>
          </p:nvPr>
        </p:nvGraphicFramePr>
        <p:xfrm>
          <a:off x="7992424" y="2816976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2" name="Equation" r:id="rId9" imgW="203024" imgH="203024" progId="Equation.DSMT4">
                  <p:embed/>
                </p:oleObj>
              </mc:Choice>
              <mc:Fallback>
                <p:oleObj name="Equation" r:id="rId9" imgW="203024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2424" y="2816976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302060"/>
              </p:ext>
            </p:extLst>
          </p:nvPr>
        </p:nvGraphicFramePr>
        <p:xfrm>
          <a:off x="436758" y="3222000"/>
          <a:ext cx="70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3" name="Equation" r:id="rId11" imgW="342751" imgH="203112" progId="Equation.DSMT4">
                  <p:embed/>
                </p:oleObj>
              </mc:Choice>
              <mc:Fallback>
                <p:oleObj name="Equation" r:id="rId11" imgW="342751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58" y="3222000"/>
                        <a:ext cx="70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76971"/>
              </p:ext>
            </p:extLst>
          </p:nvPr>
        </p:nvGraphicFramePr>
        <p:xfrm>
          <a:off x="2987824" y="3717032"/>
          <a:ext cx="2607907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4" name="Equation" r:id="rId13" imgW="1409400" imgH="406080" progId="Equation.DSMT4">
                  <p:embed/>
                </p:oleObj>
              </mc:Choice>
              <mc:Fallback>
                <p:oleObj name="Equation" r:id="rId13" imgW="1409400" imgH="4060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717032"/>
                        <a:ext cx="2607907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140674"/>
              </p:ext>
            </p:extLst>
          </p:nvPr>
        </p:nvGraphicFramePr>
        <p:xfrm>
          <a:off x="1640355" y="4509120"/>
          <a:ext cx="98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5" name="Equation" r:id="rId15" imgW="457002" imgH="203112" progId="Equation.DSMT4">
                  <p:embed/>
                </p:oleObj>
              </mc:Choice>
              <mc:Fallback>
                <p:oleObj name="Equation" r:id="rId15" imgW="457002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0355" y="4509120"/>
                        <a:ext cx="98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198468"/>
              </p:ext>
            </p:extLst>
          </p:nvPr>
        </p:nvGraphicFramePr>
        <p:xfrm>
          <a:off x="2815040" y="4581128"/>
          <a:ext cx="316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6" name="Equation" r:id="rId17" imgW="152334" imgH="190417" progId="Equation.DSMT4">
                  <p:embed/>
                </p:oleObj>
              </mc:Choice>
              <mc:Fallback>
                <p:oleObj name="Equation" r:id="rId17" imgW="152334" imgH="19041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5040" y="4581128"/>
                        <a:ext cx="316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278287"/>
              </p:ext>
            </p:extLst>
          </p:nvPr>
        </p:nvGraphicFramePr>
        <p:xfrm>
          <a:off x="3491880" y="4941168"/>
          <a:ext cx="2324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7" name="Equation" r:id="rId19" imgW="1079032" imgH="203112" progId="Equation.DSMT4">
                  <p:embed/>
                </p:oleObj>
              </mc:Choice>
              <mc:Fallback>
                <p:oleObj name="Equation" r:id="rId19" imgW="1079032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941168"/>
                        <a:ext cx="2324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072030"/>
              </p:ext>
            </p:extLst>
          </p:nvPr>
        </p:nvGraphicFramePr>
        <p:xfrm>
          <a:off x="971600" y="5481272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8" name="Equation" r:id="rId21" imgW="190417" imgH="190417" progId="Equation.DSMT4">
                  <p:embed/>
                </p:oleObj>
              </mc:Choice>
              <mc:Fallback>
                <p:oleObj name="Equation" r:id="rId21" imgW="190417" imgH="190417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481272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290676"/>
              </p:ext>
            </p:extLst>
          </p:nvPr>
        </p:nvGraphicFramePr>
        <p:xfrm>
          <a:off x="1583712" y="5481272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9" name="Equation" r:id="rId23" imgW="190417" imgH="190417" progId="Equation.DSMT4">
                  <p:embed/>
                </p:oleObj>
              </mc:Choice>
              <mc:Fallback>
                <p:oleObj name="Equation" r:id="rId23" imgW="190417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3712" y="5481272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85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5.6  </a:t>
            </a:r>
            <a:r>
              <a:rPr lang="zh-TW" altLang="zh-TW" dirty="0"/>
              <a:t>累崩光二極體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   </a:t>
            </a:r>
            <a:r>
              <a:rPr lang="en-US" altLang="zh-TW" dirty="0" err="1" smtClean="0"/>
              <a:t>的指數相依關係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5.6.5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5.6.6)</a:t>
            </a: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603908"/>
              </p:ext>
            </p:extLst>
          </p:nvPr>
        </p:nvGraphicFramePr>
        <p:xfrm>
          <a:off x="323528" y="1124744"/>
          <a:ext cx="4725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9" name="Equation" r:id="rId3" imgW="241195" imgH="190417" progId="Equation.DSMT4">
                  <p:embed/>
                </p:oleObj>
              </mc:Choice>
              <mc:Fallback>
                <p:oleObj name="Equation" r:id="rId3" imgW="241195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124744"/>
                        <a:ext cx="4725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669553"/>
              </p:ext>
            </p:extLst>
          </p:nvPr>
        </p:nvGraphicFramePr>
        <p:xfrm>
          <a:off x="2915816" y="1988840"/>
          <a:ext cx="2891721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50" name="Equation" r:id="rId5" imgW="1497950" imgH="406224" progId="Equation.DSMT4">
                  <p:embed/>
                </p:oleObj>
              </mc:Choice>
              <mc:Fallback>
                <p:oleObj name="Equation" r:id="rId5" imgW="1497950" imgH="4062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988840"/>
                        <a:ext cx="2891721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635566"/>
              </p:ext>
            </p:extLst>
          </p:nvPr>
        </p:nvGraphicFramePr>
        <p:xfrm>
          <a:off x="3348072" y="1530000"/>
          <a:ext cx="187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51" name="Equation" r:id="rId7" imgW="863225" imgH="203112" progId="Equation.DSMT4">
                  <p:embed/>
                </p:oleObj>
              </mc:Choice>
              <mc:Fallback>
                <p:oleObj name="Equation" r:id="rId7" imgW="863225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72" y="1530000"/>
                        <a:ext cx="187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1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097500"/>
            <a:ext cx="966387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18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5.6.3  </a:t>
            </a:r>
            <a:r>
              <a:rPr lang="en-US" altLang="zh-TW" sz="2800" dirty="0" smtClean="0">
                <a:solidFill>
                  <a:srgbClr val="000066"/>
                </a:solidFill>
              </a:rPr>
              <a:t> Si </a:t>
            </a:r>
            <a:r>
              <a:rPr lang="en-US" altLang="zh-TW" sz="2800" dirty="0">
                <a:solidFill>
                  <a:srgbClr val="000066"/>
                </a:solidFill>
              </a:rPr>
              <a:t>APD</a:t>
            </a:r>
            <a:r>
              <a:rPr lang="zh-TW" altLang="zh-TW" sz="2800" dirty="0">
                <a:solidFill>
                  <a:srgbClr val="000066"/>
                </a:solidFill>
              </a:rPr>
              <a:t>中的累崩倍增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電子</a:t>
            </a:r>
            <a:r>
              <a:rPr lang="zh-TW" altLang="zh-TW" sz="2000" dirty="0"/>
              <a:t>和電洞電離係數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由</a:t>
            </a:r>
            <a:r>
              <a:rPr lang="zh-TW" altLang="zh-TW" sz="2000" dirty="0"/>
              <a:t>式</a:t>
            </a:r>
            <a:r>
              <a:rPr lang="en-US" altLang="zh-TW" sz="2000" dirty="0"/>
              <a:t> (5.6.4) </a:t>
            </a:r>
            <a:r>
              <a:rPr lang="zh-TW" altLang="zh-TW" sz="2000" dirty="0"/>
              <a:t>近似</a:t>
            </a:r>
            <a:r>
              <a:rPr lang="zh-TW" altLang="zh-TW" sz="2000" dirty="0" smtClean="0"/>
              <a:t>得出</a:t>
            </a:r>
            <a:r>
              <a:rPr lang="zh-TW" altLang="zh-TW" sz="2000" dirty="0"/>
              <a:t>，電子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以及電洞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 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假設累崩區的寬度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求出此區外加電場</a:t>
            </a:r>
            <a:r>
              <a:rPr lang="zh-TW" altLang="zh-TW" sz="2000" dirty="0" smtClean="0"/>
              <a:t>達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以及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/>
              <a:t>時的倍增因子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你</a:t>
            </a:r>
            <a:r>
              <a:rPr lang="zh-TW" altLang="zh-TW" sz="2000" dirty="0"/>
              <a:t>的結論為何</a:t>
            </a:r>
            <a:r>
              <a:rPr lang="zh-TW" altLang="zh-TW" sz="2000" dirty="0" smtClean="0"/>
              <a:t>？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</a:t>
            </a:r>
            <a:r>
              <a:rPr lang="zh-TW" altLang="zh-TW" sz="2000" dirty="0" smtClean="0"/>
              <a:t>電場</a:t>
            </a:r>
            <a:r>
              <a:rPr lang="en-US" altLang="zh-TW" sz="2000" dirty="0" smtClean="0"/>
              <a:t>                                 </a:t>
            </a:r>
            <a:r>
              <a:rPr lang="zh-TW" altLang="zh-TW" sz="2000" dirty="0"/>
              <a:t>，根據式</a:t>
            </a:r>
            <a:r>
              <a:rPr lang="en-US" altLang="zh-TW" sz="2000" dirty="0"/>
              <a:t> (5.6.4)</a:t>
            </a:r>
            <a:endParaRPr lang="zh-TW" altLang="zh-TW" sz="2000" dirty="0"/>
          </a:p>
          <a:p>
            <a:endParaRPr lang="en-US" altLang="zh-TW" sz="2000" dirty="0"/>
          </a:p>
          <a:p>
            <a:pPr>
              <a:lnSpc>
                <a:spcPts val="26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同樣地，使用式</a:t>
            </a:r>
            <a:r>
              <a:rPr lang="en-US" altLang="zh-TW" sz="2000" dirty="0"/>
              <a:t> (5.6.4) </a:t>
            </a:r>
            <a:r>
              <a:rPr lang="zh-TW" altLang="zh-TW" sz="2000" dirty="0"/>
              <a:t>計算電洞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</a:t>
            </a:r>
            <a:r>
              <a:rPr lang="zh-TW" altLang="zh-TW" sz="2000" dirty="0"/>
              <a:t>。因此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zh-TW" altLang="zh-TW" sz="2000" dirty="0"/>
              <a:t>使用</a:t>
            </a:r>
            <a:r>
              <a:rPr lang="zh-TW" altLang="zh-TW" sz="2000" dirty="0" smtClean="0"/>
              <a:t>此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和上述的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於</a:t>
            </a:r>
            <a:r>
              <a:rPr lang="zh-TW" altLang="zh-TW" sz="2000" dirty="0"/>
              <a:t>式</a:t>
            </a:r>
            <a:r>
              <a:rPr lang="en-US" altLang="zh-TW" sz="2000" dirty="0"/>
              <a:t> (5.6.6) </a:t>
            </a:r>
            <a:r>
              <a:rPr lang="zh-TW" altLang="zh-TW" sz="2000" dirty="0"/>
              <a:t>和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983091"/>
              </p:ext>
            </p:extLst>
          </p:nvPr>
        </p:nvGraphicFramePr>
        <p:xfrm>
          <a:off x="3222000" y="10872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3" name="Equation" r:id="rId3" imgW="228600" imgH="190500" progId="Equation.DSMT4">
                  <p:embed/>
                </p:oleObj>
              </mc:Choice>
              <mc:Fallback>
                <p:oleObj name="Equation" r:id="rId3" imgW="2286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000" y="10872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938250"/>
              </p:ext>
            </p:extLst>
          </p:nvPr>
        </p:nvGraphicFramePr>
        <p:xfrm>
          <a:off x="3816000" y="10872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4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000" y="10872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620338"/>
              </p:ext>
            </p:extLst>
          </p:nvPr>
        </p:nvGraphicFramePr>
        <p:xfrm>
          <a:off x="7236296" y="1098000"/>
          <a:ext cx="59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5" name="Equation" r:id="rId7" imgW="317225" imgH="190335" progId="Equation.DSMT4">
                  <p:embed/>
                </p:oleObj>
              </mc:Choice>
              <mc:Fallback>
                <p:oleObj name="Equation" r:id="rId7" imgW="317225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1098000"/>
                        <a:ext cx="59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030032"/>
              </p:ext>
            </p:extLst>
          </p:nvPr>
        </p:nvGraphicFramePr>
        <p:xfrm>
          <a:off x="7956376" y="1124744"/>
          <a:ext cx="51157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6" name="Equation" r:id="rId9" imgW="253670" imgH="177569" progId="Equation.DSMT4">
                  <p:embed/>
                </p:oleObj>
              </mc:Choice>
              <mc:Fallback>
                <p:oleObj name="Equation" r:id="rId9" imgW="253670" imgH="17756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1124744"/>
                        <a:ext cx="51157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061117"/>
              </p:ext>
            </p:extLst>
          </p:nvPr>
        </p:nvGraphicFramePr>
        <p:xfrm>
          <a:off x="412929" y="1412776"/>
          <a:ext cx="156678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7" name="Equation" r:id="rId11" imgW="863225" imgH="215806" progId="Equation.DSMT4">
                  <p:embed/>
                </p:oleObj>
              </mc:Choice>
              <mc:Fallback>
                <p:oleObj name="Equation" r:id="rId11" imgW="863225" imgH="21580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29" y="1412776"/>
                        <a:ext cx="156678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178137"/>
              </p:ext>
            </p:extLst>
          </p:nvPr>
        </p:nvGraphicFramePr>
        <p:xfrm>
          <a:off x="2163090" y="1412776"/>
          <a:ext cx="204887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8" name="Equation" r:id="rId13" imgW="1129810" imgH="215806" progId="Equation.DSMT4">
                  <p:embed/>
                </p:oleObj>
              </mc:Choice>
              <mc:Fallback>
                <p:oleObj name="Equation" r:id="rId13" imgW="1129810" imgH="21580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090" y="1412776"/>
                        <a:ext cx="204887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902246"/>
              </p:ext>
            </p:extLst>
          </p:nvPr>
        </p:nvGraphicFramePr>
        <p:xfrm>
          <a:off x="5425200" y="1454400"/>
          <a:ext cx="59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9" name="Equation" r:id="rId15" imgW="317225" imgH="190335" progId="Equation.DSMT4">
                  <p:embed/>
                </p:oleObj>
              </mc:Choice>
              <mc:Fallback>
                <p:oleObj name="Equation" r:id="rId15" imgW="317225" imgH="19033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5200" y="1454400"/>
                        <a:ext cx="59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71260"/>
              </p:ext>
            </p:extLst>
          </p:nvPr>
        </p:nvGraphicFramePr>
        <p:xfrm>
          <a:off x="6156176" y="1412776"/>
          <a:ext cx="204887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0" name="Equation" r:id="rId17" imgW="1129810" imgH="215806" progId="Equation.DSMT4">
                  <p:embed/>
                </p:oleObj>
              </mc:Choice>
              <mc:Fallback>
                <p:oleObj name="Equation" r:id="rId17" imgW="1129810" imgH="21580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412776"/>
                        <a:ext cx="204887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438273"/>
              </p:ext>
            </p:extLst>
          </p:nvPr>
        </p:nvGraphicFramePr>
        <p:xfrm>
          <a:off x="395536" y="1772816"/>
          <a:ext cx="1945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1" name="Equation" r:id="rId19" imgW="1079032" imgH="215806" progId="Equation.DSMT4">
                  <p:embed/>
                </p:oleObj>
              </mc:Choice>
              <mc:Fallback>
                <p:oleObj name="Equation" r:id="rId19" imgW="1079032" imgH="21580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772816"/>
                        <a:ext cx="1945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88117"/>
              </p:ext>
            </p:extLst>
          </p:nvPr>
        </p:nvGraphicFramePr>
        <p:xfrm>
          <a:off x="4518000" y="1844824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2" name="Equation" r:id="rId21" imgW="190417" imgH="152334" progId="Equation.DSMT4">
                  <p:embed/>
                </p:oleObj>
              </mc:Choice>
              <mc:Fallback>
                <p:oleObj name="Equation" r:id="rId21" imgW="190417" imgH="152334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000" y="1844824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224935"/>
              </p:ext>
            </p:extLst>
          </p:nvPr>
        </p:nvGraphicFramePr>
        <p:xfrm>
          <a:off x="5112000" y="1844824"/>
          <a:ext cx="89052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3" name="Equation" r:id="rId23" imgW="444114" imgH="177646" progId="Equation.DSMT4">
                  <p:embed/>
                </p:oleObj>
              </mc:Choice>
              <mc:Fallback>
                <p:oleObj name="Equation" r:id="rId23" imgW="444114" imgH="177646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000" y="1844824"/>
                        <a:ext cx="89052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343232"/>
              </p:ext>
            </p:extLst>
          </p:nvPr>
        </p:nvGraphicFramePr>
        <p:xfrm>
          <a:off x="683568" y="2151500"/>
          <a:ext cx="167008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4" name="Equation" r:id="rId25" imgW="926698" imgH="215806" progId="Equation.DSMT4">
                  <p:embed/>
                </p:oleObj>
              </mc:Choice>
              <mc:Fallback>
                <p:oleObj name="Equation" r:id="rId25" imgW="926698" imgH="215806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151500"/>
                        <a:ext cx="167008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812422"/>
              </p:ext>
            </p:extLst>
          </p:nvPr>
        </p:nvGraphicFramePr>
        <p:xfrm>
          <a:off x="2545011" y="2151500"/>
          <a:ext cx="1738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5" name="Equation" r:id="rId27" imgW="964781" imgH="215806" progId="Equation.DSMT4">
                  <p:embed/>
                </p:oleObj>
              </mc:Choice>
              <mc:Fallback>
                <p:oleObj name="Equation" r:id="rId27" imgW="964781" imgH="215806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011" y="2151500"/>
                        <a:ext cx="1738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052894"/>
              </p:ext>
            </p:extLst>
          </p:nvPr>
        </p:nvGraphicFramePr>
        <p:xfrm>
          <a:off x="4725607" y="2151500"/>
          <a:ext cx="179060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6" name="Equation" r:id="rId29" imgW="990170" imgH="215806" progId="Equation.DSMT4">
                  <p:embed/>
                </p:oleObj>
              </mc:Choice>
              <mc:Fallback>
                <p:oleObj name="Equation" r:id="rId29" imgW="990170" imgH="215806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607" y="2151500"/>
                        <a:ext cx="179060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499227"/>
              </p:ext>
            </p:extLst>
          </p:nvPr>
        </p:nvGraphicFramePr>
        <p:xfrm>
          <a:off x="7974000" y="2204904"/>
          <a:ext cx="39789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7" name="Equation" r:id="rId31" imgW="202936" imgH="177569" progId="Equation.DSMT4">
                  <p:embed/>
                </p:oleObj>
              </mc:Choice>
              <mc:Fallback>
                <p:oleObj name="Equation" r:id="rId31" imgW="202936" imgH="177569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00" y="2204904"/>
                        <a:ext cx="39789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935275"/>
              </p:ext>
            </p:extLst>
          </p:nvPr>
        </p:nvGraphicFramePr>
        <p:xfrm>
          <a:off x="1691680" y="3249024"/>
          <a:ext cx="2117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8" name="Equation" r:id="rId33" imgW="1167893" imgH="215806" progId="Equation.DSMT4">
                  <p:embed/>
                </p:oleObj>
              </mc:Choice>
              <mc:Fallback>
                <p:oleObj name="Equation" r:id="rId33" imgW="1167893" imgH="215806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249024"/>
                        <a:ext cx="2117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69918"/>
              </p:ext>
            </p:extLst>
          </p:nvPr>
        </p:nvGraphicFramePr>
        <p:xfrm>
          <a:off x="755576" y="3681104"/>
          <a:ext cx="780761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9" name="Equation" r:id="rId35" imgW="4457700" imgH="393700" progId="Equation.DSMT4">
                  <p:embed/>
                </p:oleObj>
              </mc:Choice>
              <mc:Fallback>
                <p:oleObj name="Equation" r:id="rId35" imgW="4457700" imgH="3937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681104"/>
                        <a:ext cx="7807610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7638057"/>
              </p:ext>
            </p:extLst>
          </p:nvPr>
        </p:nvGraphicFramePr>
        <p:xfrm>
          <a:off x="4283968" y="4401152"/>
          <a:ext cx="191113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0" name="Equation" r:id="rId37" imgW="1053643" imgH="215806" progId="Equation.DSMT4">
                  <p:embed/>
                </p:oleObj>
              </mc:Choice>
              <mc:Fallback>
                <p:oleObj name="Equation" r:id="rId37" imgW="1053643" imgH="215806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401152"/>
                        <a:ext cx="191113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846729"/>
              </p:ext>
            </p:extLst>
          </p:nvPr>
        </p:nvGraphicFramePr>
        <p:xfrm>
          <a:off x="6948264" y="4482000"/>
          <a:ext cx="189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1" name="Equation" r:id="rId39" imgW="1002865" imgH="190417" progId="Equation.DSMT4">
                  <p:embed/>
                </p:oleObj>
              </mc:Choice>
              <mc:Fallback>
                <p:oleObj name="Equation" r:id="rId39" imgW="1002865" imgH="190417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4482000"/>
                        <a:ext cx="189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299536"/>
              </p:ext>
            </p:extLst>
          </p:nvPr>
        </p:nvGraphicFramePr>
        <p:xfrm>
          <a:off x="1475656" y="4860000"/>
          <a:ext cx="32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2" name="Equation" r:id="rId41" imgW="164814" imgH="177492" progId="Equation.DSMT4">
                  <p:embed/>
                </p:oleObj>
              </mc:Choice>
              <mc:Fallback>
                <p:oleObj name="Equation" r:id="rId41" imgW="164814" imgH="177492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860000"/>
                        <a:ext cx="32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221259"/>
              </p:ext>
            </p:extLst>
          </p:nvPr>
        </p:nvGraphicFramePr>
        <p:xfrm>
          <a:off x="2771800" y="48132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3" name="Equation" r:id="rId43" imgW="228600" imgH="190500" progId="Equation.DSMT4">
                  <p:embed/>
                </p:oleObj>
              </mc:Choice>
              <mc:Fallback>
                <p:oleObj name="Equation" r:id="rId43" imgW="228600" imgH="190500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8132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物件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821923"/>
              </p:ext>
            </p:extLst>
          </p:nvPr>
        </p:nvGraphicFramePr>
        <p:xfrm>
          <a:off x="4698000" y="4797152"/>
          <a:ext cx="170452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4" name="Equation" r:id="rId45" imgW="939392" imgH="215806" progId="Equation.DSMT4">
                  <p:embed/>
                </p:oleObj>
              </mc:Choice>
              <mc:Fallback>
                <p:oleObj name="Equation" r:id="rId45" imgW="939392" imgH="215806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8000" y="4797152"/>
                        <a:ext cx="170452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物件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492756"/>
              </p:ext>
            </p:extLst>
          </p:nvPr>
        </p:nvGraphicFramePr>
        <p:xfrm>
          <a:off x="1475656" y="5229272"/>
          <a:ext cx="6131077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65" name="Equation" r:id="rId47" imgW="3517900" imgH="368300" progId="Equation.DSMT4">
                  <p:embed/>
                </p:oleObj>
              </mc:Choice>
              <mc:Fallback>
                <p:oleObj name="Equation" r:id="rId47" imgW="3517900" imgH="368300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229272"/>
                        <a:ext cx="6131077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939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5.6.3   Si APD</a:t>
            </a:r>
            <a:r>
              <a:rPr lang="zh-TW" altLang="zh-TW" sz="2800" dirty="0">
                <a:solidFill>
                  <a:srgbClr val="000066"/>
                </a:solidFill>
              </a:rPr>
              <a:t>中的累崩</a:t>
            </a:r>
            <a:r>
              <a:rPr lang="zh-TW" altLang="zh-TW" sz="2800" dirty="0" smtClean="0">
                <a:solidFill>
                  <a:srgbClr val="000066"/>
                </a:solidFill>
              </a:rPr>
              <a:t>倍增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037851"/>
            <a:ext cx="8640960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需要注意的是，若我們只有電子累崩而無電洞電離，則倍增因子會是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現在，我們可以重複</a:t>
            </a:r>
            <a:r>
              <a:rPr lang="zh-TW" altLang="zh-TW" sz="2000" dirty="0" smtClean="0"/>
              <a:t>計算</a:t>
            </a:r>
            <a:r>
              <a:rPr lang="en-US" altLang="zh-TW" sz="2000" dirty="0" smtClean="0"/>
              <a:t>                                 </a:t>
            </a:r>
            <a:r>
              <a:rPr lang="zh-TW" altLang="zh-TW" sz="2000" dirty="0"/>
              <a:t>，再</a:t>
            </a:r>
            <a:r>
              <a:rPr lang="zh-TW" altLang="zh-TW" sz="2000" dirty="0" smtClean="0"/>
              <a:t>計算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結果總結在表</a:t>
            </a:r>
            <a:r>
              <a:rPr lang="en-US" altLang="zh-TW" sz="2000" dirty="0"/>
              <a:t>5.3</a:t>
            </a:r>
            <a:r>
              <a:rPr lang="zh-TW" altLang="zh-TW" sz="2000" dirty="0"/>
              <a:t>中。應留意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隨</a:t>
            </a:r>
            <a:r>
              <a:rPr lang="zh-TW" altLang="zh-TW" sz="2000" dirty="0"/>
              <a:t>電場多快速建立、以及高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場</a:t>
            </a:r>
            <a:r>
              <a:rPr lang="zh-TW" altLang="zh-TW" sz="2000" dirty="0"/>
              <a:t>非常小的變化如何引起最終導致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崩潰</a:t>
            </a:r>
            <a:r>
              <a:rPr lang="zh-TW" altLang="zh-TW" sz="2000" dirty="0"/>
              <a:t>的巨大變化</a:t>
            </a:r>
            <a:r>
              <a:rPr lang="en-US" altLang="zh-TW" sz="2000" dirty="0"/>
              <a:t> ( </a:t>
            </a:r>
            <a:r>
              <a:rPr lang="zh-TW" altLang="zh-TW" sz="2000" dirty="0"/>
              <a:t>當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增加</a:t>
            </a:r>
            <a:r>
              <a:rPr lang="zh-TW" altLang="zh-TW" sz="2000" dirty="0"/>
              <a:t>時，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失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控</a:t>
            </a:r>
            <a:r>
              <a:rPr lang="zh-TW" altLang="zh-TW" sz="2000" dirty="0"/>
              <a:t>至無窮大</a:t>
            </a:r>
            <a:r>
              <a:rPr lang="en-US" altLang="zh-TW" sz="2000" dirty="0"/>
              <a:t> )</a:t>
            </a:r>
            <a:r>
              <a:rPr lang="zh-TW" altLang="zh-TW" sz="2000" dirty="0"/>
              <a:t>。也要留意只有初始電子電離的存在下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簡單地增加沒有</a:t>
            </a:r>
            <a:r>
              <a:rPr lang="zh-TW" altLang="zh-TW" sz="2000" dirty="0" smtClean="0"/>
              <a:t>急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劇</a:t>
            </a:r>
            <a:r>
              <a:rPr lang="zh-TW" altLang="zh-TW" sz="2000" dirty="0"/>
              <a:t>失控崩潰。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203882"/>
              </p:ext>
            </p:extLst>
          </p:nvPr>
        </p:nvGraphicFramePr>
        <p:xfrm>
          <a:off x="1619672" y="1425600"/>
          <a:ext cx="571617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5" name="Equation" r:id="rId3" imgW="3162300" imgH="215900" progId="Equation.DSMT4">
                  <p:embed/>
                </p:oleObj>
              </mc:Choice>
              <mc:Fallback>
                <p:oleObj name="Equation" r:id="rId3" imgW="3162300" imgH="215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425600"/>
                        <a:ext cx="571617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808053"/>
              </p:ext>
            </p:extLst>
          </p:nvPr>
        </p:nvGraphicFramePr>
        <p:xfrm>
          <a:off x="3678397" y="1844824"/>
          <a:ext cx="2117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6" name="Equation" r:id="rId5" imgW="1167893" imgH="215806" progId="Equation.DSMT4">
                  <p:embed/>
                </p:oleObj>
              </mc:Choice>
              <mc:Fallback>
                <p:oleObj name="Equation" r:id="rId5" imgW="1167893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397" y="1844824"/>
                        <a:ext cx="2117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101051"/>
              </p:ext>
            </p:extLst>
          </p:nvPr>
        </p:nvGraphicFramePr>
        <p:xfrm>
          <a:off x="6774741" y="1844824"/>
          <a:ext cx="2117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7" name="Equation" r:id="rId7" imgW="1167893" imgH="215806" progId="Equation.DSMT4">
                  <p:embed/>
                </p:oleObj>
              </mc:Choice>
              <mc:Fallback>
                <p:oleObj name="Equation" r:id="rId7" imgW="1167893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4741" y="1844824"/>
                        <a:ext cx="2117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584132"/>
              </p:ext>
            </p:extLst>
          </p:nvPr>
        </p:nvGraphicFramePr>
        <p:xfrm>
          <a:off x="573705" y="2250000"/>
          <a:ext cx="39789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8" name="Equation" r:id="rId9" imgW="202936" imgH="177569" progId="Equation.DSMT4">
                  <p:embed/>
                </p:oleObj>
              </mc:Choice>
              <mc:Fallback>
                <p:oleObj name="Equation" r:id="rId9" imgW="202936" imgH="17756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05" y="2250000"/>
                        <a:ext cx="39789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003486"/>
              </p:ext>
            </p:extLst>
          </p:nvPr>
        </p:nvGraphicFramePr>
        <p:xfrm>
          <a:off x="1159200" y="2250000"/>
          <a:ext cx="50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9" name="Equation" r:id="rId11" imgW="266469" imgH="190335" progId="Equation.DSMT4">
                  <p:embed/>
                </p:oleObj>
              </mc:Choice>
              <mc:Fallback>
                <p:oleObj name="Equation" r:id="rId11" imgW="266469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9200" y="2250000"/>
                        <a:ext cx="50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567483"/>
              </p:ext>
            </p:extLst>
          </p:nvPr>
        </p:nvGraphicFramePr>
        <p:xfrm>
          <a:off x="5022000" y="2250000"/>
          <a:ext cx="3984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0" name="Equation" r:id="rId13" imgW="202936" imgH="177569" progId="Equation.DSMT4">
                  <p:embed/>
                </p:oleObj>
              </mc:Choice>
              <mc:Fallback>
                <p:oleObj name="Equation" r:id="rId13" imgW="202936" imgH="177569" progId="Equation.DSMT4">
                  <p:embed/>
                  <p:pic>
                    <p:nvPicPr>
                      <p:cNvPr id="0" name="物件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000" y="2250000"/>
                        <a:ext cx="39846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376253"/>
              </p:ext>
            </p:extLst>
          </p:nvPr>
        </p:nvGraphicFramePr>
        <p:xfrm>
          <a:off x="4211960" y="2636590"/>
          <a:ext cx="3984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1" name="Equation" r:id="rId14" imgW="202936" imgH="177569" progId="Equation.DSMT4">
                  <p:embed/>
                </p:oleObj>
              </mc:Choice>
              <mc:Fallback>
                <p:oleObj name="Equation" r:id="rId14" imgW="202936" imgH="177569" progId="Equation.DSMT4">
                  <p:embed/>
                  <p:pic>
                    <p:nvPicPr>
                      <p:cNvPr id="0" name="物件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636590"/>
                        <a:ext cx="39846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120386"/>
              </p:ext>
            </p:extLst>
          </p:nvPr>
        </p:nvGraphicFramePr>
        <p:xfrm>
          <a:off x="6748488" y="2610000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2" name="Equation" r:id="rId15" imgW="203112" imgH="190417" progId="Equation.DSMT4">
                  <p:embed/>
                </p:oleObj>
              </mc:Choice>
              <mc:Fallback>
                <p:oleObj name="Equation" r:id="rId15" imgW="203112" imgH="190417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8488" y="2610000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361619"/>
              </p:ext>
            </p:extLst>
          </p:nvPr>
        </p:nvGraphicFramePr>
        <p:xfrm>
          <a:off x="8100392" y="2636912"/>
          <a:ext cx="3984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3" name="Equation" r:id="rId17" imgW="202936" imgH="177569" progId="Equation.DSMT4">
                  <p:embed/>
                </p:oleObj>
              </mc:Choice>
              <mc:Fallback>
                <p:oleObj name="Equation" r:id="rId17" imgW="202936" imgH="177569" progId="Equation.DSMT4">
                  <p:embed/>
                  <p:pic>
                    <p:nvPicPr>
                      <p:cNvPr id="0" name="物件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2636912"/>
                        <a:ext cx="39846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107003"/>
              </p:ext>
            </p:extLst>
          </p:nvPr>
        </p:nvGraphicFramePr>
        <p:xfrm>
          <a:off x="6336000" y="29772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4" name="Equation" r:id="rId18" imgW="241195" imgH="190417" progId="Equation.DSMT4">
                  <p:embed/>
                </p:oleObj>
              </mc:Choice>
              <mc:Fallback>
                <p:oleObj name="Equation" r:id="rId18" imgW="241195" imgH="190417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6000" y="29772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3084" name="Picture 2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90" y="3861048"/>
            <a:ext cx="7560219" cy="2088232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524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5.7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異質</a:t>
            </a:r>
            <a:r>
              <a:rPr lang="zh-TW" altLang="zh-TW" dirty="0"/>
              <a:t>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吸收</a:t>
            </a:r>
            <a:r>
              <a:rPr lang="zh-TW" altLang="zh-TW" sz="2800" dirty="0"/>
              <a:t>和累崩分離</a:t>
            </a:r>
            <a:r>
              <a:rPr lang="en-US" altLang="zh-TW" sz="2800" dirty="0" smtClean="0"/>
              <a:t>APD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吸收</a:t>
            </a:r>
            <a:r>
              <a:rPr lang="zh-TW" altLang="zh-TW" dirty="0"/>
              <a:t>和倍增分離區</a:t>
            </a:r>
            <a:r>
              <a:rPr lang="en-US" altLang="zh-TW" dirty="0"/>
              <a:t> (separate absorption and </a:t>
            </a:r>
            <a:r>
              <a:rPr lang="en-US" altLang="zh-TW" dirty="0" smtClean="0"/>
              <a:t>multiplication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region, SAM region) </a:t>
            </a:r>
            <a:r>
              <a:rPr lang="zh-TW" altLang="zh-TW" dirty="0"/>
              <a:t>的</a:t>
            </a:r>
            <a:r>
              <a:rPr lang="en-US" altLang="zh-TW" dirty="0" err="1"/>
              <a:t>InGaAs-InP</a:t>
            </a:r>
            <a:r>
              <a:rPr lang="en-US" altLang="zh-TW" dirty="0"/>
              <a:t> APD</a:t>
            </a:r>
            <a:r>
              <a:rPr lang="zh-TW" altLang="zh-TW" dirty="0"/>
              <a:t>簡化</a:t>
            </a:r>
            <a:r>
              <a:rPr lang="zh-TW" altLang="zh-TW" dirty="0" smtClean="0"/>
              <a:t>結構</a:t>
            </a:r>
            <a:r>
              <a:rPr lang="zh-TW" altLang="en-US" dirty="0" smtClean="0"/>
              <a:t>。</a:t>
            </a:r>
            <a:endParaRPr lang="zh-TW" altLang="zh-TW" dirty="0"/>
          </a:p>
          <a:p>
            <a:endParaRPr lang="zh-TW" altLang="en-US" dirty="0"/>
          </a:p>
        </p:txBody>
      </p:sp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48880"/>
            <a:ext cx="3030410" cy="424847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46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5.7  </a:t>
            </a:r>
            <a:r>
              <a:rPr lang="zh-TW" altLang="zh-TW" dirty="0"/>
              <a:t>異質接面光二極體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78682"/>
            <a:ext cx="5450209" cy="424847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77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5.7  </a:t>
            </a:r>
            <a:r>
              <a:rPr lang="zh-TW" altLang="zh-TW" dirty="0"/>
              <a:t>異質接面光二極體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67" y="1988840"/>
            <a:ext cx="7127433" cy="309634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30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5.7  </a:t>
            </a:r>
            <a:r>
              <a:rPr lang="zh-TW" altLang="zh-TW" dirty="0"/>
              <a:t>異質接面光二極體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商用</a:t>
            </a:r>
            <a:r>
              <a:rPr lang="en-US" altLang="zh-TW" dirty="0" err="1"/>
              <a:t>InGaAs</a:t>
            </a:r>
            <a:r>
              <a:rPr lang="en-US" altLang="zh-TW" dirty="0"/>
              <a:t> APD</a:t>
            </a:r>
            <a:r>
              <a:rPr lang="zh-TW" altLang="zh-TW" dirty="0"/>
              <a:t>的典型增益在</a:t>
            </a:r>
            <a:r>
              <a:rPr lang="en-US" altLang="zh-TW" dirty="0"/>
              <a:t>10~20</a:t>
            </a:r>
            <a:r>
              <a:rPr lang="zh-TW" altLang="zh-TW" dirty="0"/>
              <a:t>範圍內。在夠高的</a:t>
            </a:r>
            <a:r>
              <a:rPr lang="zh-TW" altLang="zh-TW" dirty="0" smtClean="0"/>
              <a:t>逆</a:t>
            </a:r>
            <a:endParaRPr lang="en-US" altLang="zh-TW" dirty="0" smtClean="0"/>
          </a:p>
          <a:p>
            <a:r>
              <a:rPr lang="zh-TW" altLang="zh-TW" dirty="0" smtClean="0"/>
              <a:t>向</a:t>
            </a:r>
            <a:r>
              <a:rPr lang="zh-TW" altLang="zh-TW" dirty="0"/>
              <a:t>偏壓之下，元件最終將隨著失控的電流而崩潰：此電壓為</a:t>
            </a:r>
            <a:r>
              <a:rPr lang="zh-TW" altLang="zh-TW" dirty="0" smtClean="0"/>
              <a:t>崩</a:t>
            </a:r>
            <a:endParaRPr lang="en-US" altLang="zh-TW" dirty="0" smtClean="0"/>
          </a:p>
          <a:p>
            <a:r>
              <a:rPr lang="zh-TW" altLang="zh-TW" dirty="0" smtClean="0"/>
              <a:t>潰</a:t>
            </a:r>
            <a:r>
              <a:rPr lang="zh-TW" altLang="zh-TW" dirty="0"/>
              <a:t>電壓</a:t>
            </a:r>
            <a:r>
              <a:rPr lang="en-US" altLang="zh-TW" dirty="0"/>
              <a:t> (breakdown voltage)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5255883" cy="423309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9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5.7  </a:t>
            </a:r>
            <a:r>
              <a:rPr lang="zh-TW" altLang="zh-TW" dirty="0"/>
              <a:t>異質接面光二極體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超</a:t>
            </a:r>
            <a:r>
              <a:rPr lang="zh-TW" altLang="zh-TW" sz="2800" dirty="0"/>
              <a:t>晶格</a:t>
            </a:r>
            <a:r>
              <a:rPr lang="en-US" altLang="zh-TW" sz="2800" dirty="0" smtClean="0"/>
              <a:t>APDs</a:t>
            </a:r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多</a:t>
            </a:r>
            <a:r>
              <a:rPr lang="zh-TW" altLang="zh-TW" dirty="0"/>
              <a:t>層結構包含許多不同能帶間隙的半導體交叉層，稱為超晶格</a:t>
            </a:r>
            <a:r>
              <a:rPr lang="en-US" altLang="zh-TW" dirty="0"/>
              <a:t> (</a:t>
            </a:r>
            <a:r>
              <a:rPr lang="en-US" altLang="zh-TW" dirty="0" err="1"/>
              <a:t>superlattice</a:t>
            </a:r>
            <a:r>
              <a:rPr lang="en-US" altLang="zh-TW" dirty="0"/>
              <a:t>)</a:t>
            </a:r>
            <a:r>
              <a:rPr lang="zh-TW" altLang="zh-TW" dirty="0" smtClean="0"/>
              <a:t>。</a:t>
            </a:r>
            <a:r>
              <a:rPr lang="zh-TW" altLang="zh-TW" dirty="0"/>
              <a:t>有窄能隙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和</a:t>
            </a:r>
            <a:r>
              <a:rPr lang="zh-TW" altLang="zh-TW" dirty="0"/>
              <a:t>寬能隙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半導體</a:t>
            </a:r>
            <a:r>
              <a:rPr lang="zh-TW" altLang="zh-TW" dirty="0"/>
              <a:t>的</a:t>
            </a:r>
            <a:r>
              <a:rPr lang="zh-TW" altLang="zh-TW" dirty="0" smtClean="0"/>
              <a:t>交</a:t>
            </a:r>
            <a:endParaRPr lang="en-US" altLang="zh-TW" dirty="0" smtClean="0"/>
          </a:p>
          <a:p>
            <a:r>
              <a:rPr lang="zh-TW" altLang="zh-TW" dirty="0" smtClean="0"/>
              <a:t>替</a:t>
            </a:r>
            <a:r>
              <a:rPr lang="zh-TW" altLang="zh-TW" dirty="0"/>
              <a:t>薄層，它們的寬度是不一樣的。寬能隙半導體形成的障壁</a:t>
            </a:r>
            <a:r>
              <a:rPr lang="zh-TW" altLang="zh-TW" dirty="0" smtClean="0"/>
              <a:t>層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(barrier layer) </a:t>
            </a:r>
            <a:r>
              <a:rPr lang="zh-TW" altLang="zh-TW" dirty="0"/>
              <a:t>包圍窄能隙的半導體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外加</a:t>
            </a:r>
            <a:r>
              <a:rPr lang="zh-TW" altLang="zh-TW" dirty="0"/>
              <a:t>大電場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時</a:t>
            </a:r>
            <a:r>
              <a:rPr lang="zh-TW" altLang="zh-TW" dirty="0"/>
              <a:t>，整個能帶圖被</a:t>
            </a:r>
            <a:r>
              <a:rPr lang="zh-TW" altLang="zh-TW" dirty="0" smtClean="0"/>
              <a:t>彎曲</a:t>
            </a:r>
            <a:r>
              <a:rPr lang="zh-TW" altLang="en-US" dirty="0" smtClean="0"/>
              <a:t>。</a:t>
            </a:r>
            <a:r>
              <a:rPr lang="zh-TW" altLang="zh-TW" dirty="0"/>
              <a:t>增強的電子撞擊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離</a:t>
            </a:r>
            <a:r>
              <a:rPr lang="zh-TW" altLang="zh-TW" dirty="0"/>
              <a:t>遠遠超過電洞撞擊電離，有利於累增雜訊的結果。</a:t>
            </a:r>
            <a:endParaRPr lang="zh-TW" altLang="en-US" dirty="0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31704"/>
            <a:ext cx="5472608" cy="257221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332885"/>
              </p:ext>
            </p:extLst>
          </p:nvPr>
        </p:nvGraphicFramePr>
        <p:xfrm>
          <a:off x="4374000" y="1872000"/>
          <a:ext cx="7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8" name="Equation" r:id="rId4" imgW="393529" imgH="228501" progId="Equation.DSMT4">
                  <p:embed/>
                </p:oleObj>
              </mc:Choice>
              <mc:Fallback>
                <p:oleObj name="Equation" r:id="rId4" imgW="393529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4000" y="1872000"/>
                        <a:ext cx="7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220532"/>
              </p:ext>
            </p:extLst>
          </p:nvPr>
        </p:nvGraphicFramePr>
        <p:xfrm>
          <a:off x="6358038" y="1872000"/>
          <a:ext cx="8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9" name="Equation" r:id="rId6" imgW="406224" imgH="228501" progId="Equation.DSMT4">
                  <p:embed/>
                </p:oleObj>
              </mc:Choice>
              <mc:Fallback>
                <p:oleObj name="Equation" r:id="rId6" imgW="406224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8038" y="1872000"/>
                        <a:ext cx="8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873631"/>
              </p:ext>
            </p:extLst>
          </p:nvPr>
        </p:nvGraphicFramePr>
        <p:xfrm>
          <a:off x="2574000" y="32040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20" name="Equation" r:id="rId8" imgW="203112" imgH="190417" progId="Equation.DSMT4">
                  <p:embed/>
                </p:oleObj>
              </mc:Choice>
              <mc:Fallback>
                <p:oleObj name="Equation" r:id="rId8" imgW="203112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000" y="32040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33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5.7  </a:t>
            </a:r>
            <a:r>
              <a:rPr lang="zh-TW" altLang="zh-TW" dirty="0"/>
              <a:t>異質接面光二極體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超</a:t>
            </a:r>
            <a:r>
              <a:rPr lang="zh-TW" altLang="zh-TW" dirty="0"/>
              <a:t>晶格結構是梯狀超晶格</a:t>
            </a:r>
            <a:r>
              <a:rPr lang="en-US" altLang="zh-TW" dirty="0"/>
              <a:t>APD (staircase </a:t>
            </a:r>
            <a:r>
              <a:rPr lang="en-US" altLang="zh-TW" dirty="0" err="1"/>
              <a:t>superlattice</a:t>
            </a:r>
            <a:r>
              <a:rPr lang="en-US" altLang="zh-TW" dirty="0"/>
              <a:t> APD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，</a:t>
            </a:r>
            <a:r>
              <a:rPr lang="zh-TW" altLang="zh-TW" dirty="0"/>
              <a:t>無任何偏壓下結構中每一層內的能隙為階梯狀。每一層</a:t>
            </a:r>
            <a:r>
              <a:rPr lang="zh-TW" altLang="zh-TW" dirty="0" smtClean="0"/>
              <a:t>中的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隙從最小變化到兩倍以上的最大。大於的兩個相鄰階梯層</a:t>
            </a:r>
            <a:r>
              <a:rPr lang="zh-TW" altLang="zh-TW" dirty="0" smtClean="0"/>
              <a:t>之</a:t>
            </a:r>
            <a:endParaRPr lang="en-US" altLang="zh-TW" dirty="0" smtClean="0"/>
          </a:p>
          <a:p>
            <a:r>
              <a:rPr lang="zh-TW" altLang="zh-TW" dirty="0" smtClean="0"/>
              <a:t>間</a:t>
            </a:r>
            <a:r>
              <a:rPr lang="zh-TW" altLang="zh-TW" dirty="0"/>
              <a:t>的導帶邊緣有一個階梯變化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僅有</a:t>
            </a:r>
            <a:r>
              <a:rPr lang="zh-TW" altLang="zh-TW" dirty="0"/>
              <a:t>電子被有效的倍增，此元件稱為固態光倍增器</a:t>
            </a:r>
            <a:r>
              <a:rPr lang="en-US" altLang="zh-TW" dirty="0"/>
              <a:t> (solid </a:t>
            </a:r>
            <a:endParaRPr lang="en-US" altLang="zh-TW" dirty="0" smtClean="0"/>
          </a:p>
          <a:p>
            <a:r>
              <a:rPr lang="en-US" altLang="zh-TW" dirty="0" smtClean="0"/>
              <a:t>state </a:t>
            </a:r>
            <a:r>
              <a:rPr lang="en-US" altLang="zh-TW" dirty="0" err="1"/>
              <a:t>photomulitplier</a:t>
            </a:r>
            <a:r>
              <a:rPr lang="en-US" altLang="zh-TW" dirty="0"/>
              <a:t>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475" y="1196752"/>
            <a:ext cx="5848015" cy="266429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81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5.8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蕭</a:t>
            </a:r>
            <a:r>
              <a:rPr lang="zh-TW" altLang="zh-TW" dirty="0"/>
              <a:t>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74" y="1499245"/>
            <a:ext cx="7089826" cy="437802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7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5.8  </a:t>
            </a:r>
            <a:r>
              <a:rPr lang="zh-TW" altLang="zh-TW" dirty="0"/>
              <a:t>蕭基接面光檢測器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標記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功函數，是真空能階和費米能階</a:t>
            </a:r>
            <a:r>
              <a:rPr lang="zh-TW" altLang="zh-TW" dirty="0" smtClean="0"/>
              <a:t>之間</a:t>
            </a:r>
            <a:r>
              <a:rPr lang="zh-TW" altLang="zh-TW" dirty="0"/>
              <a:t>的能量差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真空</a:t>
            </a:r>
            <a:r>
              <a:rPr lang="zh-TW" altLang="zh-TW" dirty="0"/>
              <a:t>能階定義免於特定固體的自由電子能量，且真空能階的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具有零動能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電子</a:t>
            </a:r>
            <a:r>
              <a:rPr lang="zh-TW" altLang="zh-TW" dirty="0"/>
              <a:t>從金屬移動到半導體的位能障稱為蕭基障壁高度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Schottky</a:t>
            </a:r>
            <a:r>
              <a:rPr lang="en-US" altLang="zh-TW" dirty="0"/>
              <a:t> barrier height)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其值大於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77171"/>
              </p:ext>
            </p:extLst>
          </p:nvPr>
        </p:nvGraphicFramePr>
        <p:xfrm>
          <a:off x="1619672" y="1124744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88" name="Equation" r:id="rId3" imgW="203112" imgH="190417" progId="Equation.DSMT4">
                  <p:embed/>
                </p:oleObj>
              </mc:Choice>
              <mc:Fallback>
                <p:oleObj name="Equation" r:id="rId3" imgW="203112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124744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168731"/>
              </p:ext>
            </p:extLst>
          </p:nvPr>
        </p:nvGraphicFramePr>
        <p:xfrm>
          <a:off x="3690000" y="2797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89" name="Equation" r:id="rId5" imgW="253780" imgH="203024" progId="Equation.DSMT4">
                  <p:embed/>
                </p:oleObj>
              </mc:Choice>
              <mc:Fallback>
                <p:oleObj name="Equation" r:id="rId5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0000" y="2797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852094"/>
              </p:ext>
            </p:extLst>
          </p:nvPr>
        </p:nvGraphicFramePr>
        <p:xfrm>
          <a:off x="5676184" y="2808000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90" name="Equation" r:id="rId7" imgW="266469" imgH="203024" progId="Equation.DSMT4">
                  <p:embed/>
                </p:oleObj>
              </mc:Choice>
              <mc:Fallback>
                <p:oleObj name="Equation" r:id="rId7" imgW="266469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184" y="2808000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2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5.8  </a:t>
            </a:r>
            <a:r>
              <a:rPr lang="zh-TW" altLang="zh-TW" dirty="0"/>
              <a:t>蕭基接面光檢測器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2276872"/>
            <a:ext cx="8424936" cy="258376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0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5.8  </a:t>
            </a:r>
            <a:r>
              <a:rPr lang="zh-TW" altLang="zh-TW" dirty="0"/>
              <a:t>蕭基接面光檢測器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SJ</a:t>
            </a:r>
            <a:r>
              <a:rPr lang="zh-TW" altLang="zh-TW" dirty="0"/>
              <a:t>光二極體的一個獨特優勢是，</a:t>
            </a:r>
            <a:r>
              <a:rPr lang="en-US" altLang="zh-TW" dirty="0"/>
              <a:t>SCL</a:t>
            </a:r>
            <a:r>
              <a:rPr lang="zh-TW" altLang="zh-TW" dirty="0"/>
              <a:t>正好鄰近金屬接觸。</a:t>
            </a:r>
            <a:endParaRPr lang="zh-TW" altLang="en-US" dirty="0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75" y="1556792"/>
            <a:ext cx="7190933" cy="47525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9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5.8  </a:t>
            </a:r>
            <a:r>
              <a:rPr lang="zh-TW" altLang="zh-TW" dirty="0"/>
              <a:t>蕭基接面光檢測器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SJ</a:t>
            </a:r>
            <a:r>
              <a:rPr lang="zh-TW" altLang="zh-TW" dirty="0"/>
              <a:t>光二極體的另一個優點是，它們可以明顯快過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光</a:t>
            </a:r>
            <a:r>
              <a:rPr lang="zh-TW" altLang="zh-TW" dirty="0"/>
              <a:t>二極體</a:t>
            </a:r>
            <a:r>
              <a:rPr lang="zh-TW" altLang="zh-TW" dirty="0" smtClean="0"/>
              <a:t>。</a:t>
            </a:r>
            <a:r>
              <a:rPr lang="en-US" altLang="zh-TW" dirty="0"/>
              <a:t>SJ</a:t>
            </a:r>
            <a:r>
              <a:rPr lang="zh-TW" altLang="zh-TW" dirty="0"/>
              <a:t>光二極體是成對使用在所謂半導體表面的交叉</a:t>
            </a:r>
            <a:r>
              <a:rPr lang="zh-TW" altLang="zh-TW" dirty="0" smtClean="0"/>
              <a:t>指</a:t>
            </a:r>
            <a:endParaRPr lang="en-US" altLang="zh-TW" dirty="0" smtClean="0"/>
          </a:p>
          <a:p>
            <a:r>
              <a:rPr lang="zh-TW" altLang="zh-TW" dirty="0" smtClean="0"/>
              <a:t>形</a:t>
            </a:r>
            <a:r>
              <a:rPr lang="zh-TW" altLang="zh-TW" dirty="0"/>
              <a:t>電極</a:t>
            </a:r>
            <a:r>
              <a:rPr lang="zh-TW" altLang="zh-TW" dirty="0" smtClean="0"/>
              <a:t>結構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03956"/>
              </p:ext>
            </p:extLst>
          </p:nvPr>
        </p:nvGraphicFramePr>
        <p:xfrm>
          <a:off x="7434000" y="1196752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8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4000" y="1196752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52769"/>
              </p:ext>
            </p:extLst>
          </p:nvPr>
        </p:nvGraphicFramePr>
        <p:xfrm>
          <a:off x="8172400" y="1152000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9" name="Equation" r:id="rId5" imgW="291973" imgH="190417" progId="Equation.DSMT4">
                  <p:embed/>
                </p:oleObj>
              </mc:Choice>
              <mc:Fallback>
                <p:oleObj name="Equation" r:id="rId5" imgW="291973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1152000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00114"/>
            <a:ext cx="7920880" cy="344988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66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5.8  </a:t>
            </a:r>
            <a:r>
              <a:rPr lang="zh-TW" altLang="zh-TW" dirty="0"/>
              <a:t>蕭基接面光檢測器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穿透</a:t>
            </a:r>
            <a:r>
              <a:rPr lang="zh-TW" altLang="zh-TW" dirty="0"/>
              <a:t>電壓</a:t>
            </a:r>
            <a:r>
              <a:rPr lang="en-US" altLang="zh-TW" dirty="0"/>
              <a:t> (reach-trough voltage) ( </a:t>
            </a:r>
            <a:r>
              <a:rPr lang="zh-TW" altLang="zh-TW" dirty="0"/>
              <a:t>也稱為平能帶電壓</a:t>
            </a:r>
            <a:r>
              <a:rPr lang="en-US" altLang="zh-TW" dirty="0"/>
              <a:t> (</a:t>
            </a:r>
            <a:r>
              <a:rPr lang="en-US" altLang="zh-TW" dirty="0" smtClean="0"/>
              <a:t>flat-</a:t>
            </a:r>
          </a:p>
          <a:p>
            <a:r>
              <a:rPr lang="en-US" altLang="zh-TW" dirty="0" smtClean="0"/>
              <a:t>band </a:t>
            </a:r>
            <a:r>
              <a:rPr lang="en-US" altLang="zh-TW" dirty="0"/>
              <a:t>voltage) )</a:t>
            </a:r>
            <a:r>
              <a:rPr lang="zh-TW" altLang="zh-TW" dirty="0"/>
              <a:t>。其優點是，空乏區現在有強電場，光生成</a:t>
            </a:r>
            <a:r>
              <a:rPr lang="zh-TW" altLang="zh-TW" dirty="0" smtClean="0"/>
              <a:t>會</a:t>
            </a:r>
            <a:endParaRPr lang="en-US" altLang="zh-TW" dirty="0" smtClean="0"/>
          </a:p>
          <a:p>
            <a:r>
              <a:rPr lang="zh-TW" altLang="zh-TW" dirty="0" smtClean="0"/>
              <a:t>產生</a:t>
            </a:r>
            <a:r>
              <a:rPr lang="zh-TW" altLang="zh-TW" dirty="0"/>
              <a:t>電子和電洞，它們可以由各自能量丘滾下來，即漂向</a:t>
            </a:r>
            <a:r>
              <a:rPr lang="zh-TW" altLang="zh-TW" dirty="0" smtClean="0"/>
              <a:t>電極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產生光電流。</a:t>
            </a:r>
            <a:endParaRPr lang="zh-TW" altLang="en-US" dirty="0"/>
          </a:p>
        </p:txBody>
      </p:sp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7776864" cy="259083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1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5.9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光電晶體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光電晶體</a:t>
            </a:r>
            <a:r>
              <a:rPr lang="en-US" altLang="zh-TW" dirty="0" smtClean="0"/>
              <a:t> </a:t>
            </a:r>
            <a:r>
              <a:rPr lang="en-US" altLang="zh-TW" dirty="0"/>
              <a:t>(phototransistor) </a:t>
            </a:r>
            <a:r>
              <a:rPr lang="zh-TW" altLang="zh-TW" dirty="0"/>
              <a:t>是一種雙極性電晶體</a:t>
            </a:r>
            <a:r>
              <a:rPr lang="en-US" altLang="zh-TW" dirty="0"/>
              <a:t> (BJT) 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結構</a:t>
            </a:r>
            <a:r>
              <a:rPr lang="zh-TW" altLang="zh-TW" dirty="0"/>
              <a:t>，但它的操作是具有光電流增益的光檢測</a:t>
            </a:r>
            <a:r>
              <a:rPr lang="zh-TW" altLang="zh-TW" dirty="0" smtClean="0"/>
              <a:t>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射</a:t>
            </a:r>
            <a:r>
              <a:rPr lang="zh-TW" altLang="zh-TW" dirty="0"/>
              <a:t>極電流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4000"/>
              </a:lnSpc>
            </a:pPr>
            <a:r>
              <a:rPr lang="en-US" altLang="zh-TW" dirty="0" smtClean="0"/>
              <a:t>                                                                 (</a:t>
            </a:r>
            <a:r>
              <a:rPr lang="en-US" altLang="zh-TW" dirty="0"/>
              <a:t>5.9.1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    </a:t>
            </a:r>
            <a:r>
              <a:rPr lang="en-US" altLang="zh-TW" dirty="0" err="1" smtClean="0"/>
              <a:t>是電晶體的電流增益</a:t>
            </a:r>
            <a:r>
              <a:rPr lang="en-US" altLang="zh-TW" dirty="0" smtClean="0"/>
              <a:t>         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610" y="1916832"/>
            <a:ext cx="2365854" cy="45365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514569"/>
              </p:ext>
            </p:extLst>
          </p:nvPr>
        </p:nvGraphicFramePr>
        <p:xfrm>
          <a:off x="2251730" y="1951200"/>
          <a:ext cx="246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26" name="Equation" r:id="rId4" imgW="1193800" imgH="203200" progId="Equation.DSMT4">
                  <p:embed/>
                </p:oleObj>
              </mc:Choice>
              <mc:Fallback>
                <p:oleObj name="Equation" r:id="rId4" imgW="1193800" imgH="203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730" y="1951200"/>
                        <a:ext cx="246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98986"/>
              </p:ext>
            </p:extLst>
          </p:nvPr>
        </p:nvGraphicFramePr>
        <p:xfrm>
          <a:off x="2699792" y="2420888"/>
          <a:ext cx="13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27" name="Equation" r:id="rId6" imgW="672808" imgH="228501" progId="Equation.DSMT4">
                  <p:embed/>
                </p:oleObj>
              </mc:Choice>
              <mc:Fallback>
                <p:oleObj name="Equation" r:id="rId6" imgW="672808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420888"/>
                        <a:ext cx="13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63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376000"/>
            <a:ext cx="1022825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288145"/>
              </p:ext>
            </p:extLst>
          </p:nvPr>
        </p:nvGraphicFramePr>
        <p:xfrm>
          <a:off x="379376" y="2960992"/>
          <a:ext cx="3933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28" name="Equation" r:id="rId9" imgW="177646" imgH="190335" progId="Equation.DSMT4">
                  <p:embed/>
                </p:oleObj>
              </mc:Choice>
              <mc:Fallback>
                <p:oleObj name="Equation" r:id="rId9" imgW="177646" imgH="19033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376" y="2960992"/>
                        <a:ext cx="3933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35407"/>
              </p:ext>
            </p:extLst>
          </p:nvPr>
        </p:nvGraphicFramePr>
        <p:xfrm>
          <a:off x="3443103" y="2942992"/>
          <a:ext cx="768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29" name="Equation" r:id="rId11" imgW="368140" imgH="203112" progId="Equation.DSMT4">
                  <p:embed/>
                </p:oleObj>
              </mc:Choice>
              <mc:Fallback>
                <p:oleObj name="Equation" r:id="rId11" imgW="368140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103" y="2942992"/>
                        <a:ext cx="768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84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5.10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光電</a:t>
            </a:r>
            <a:r>
              <a:rPr lang="zh-TW" altLang="zh-TW" dirty="0"/>
              <a:t>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06" y="1700808"/>
            <a:ext cx="7082502" cy="38884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1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5.10  </a:t>
            </a:r>
            <a:r>
              <a:rPr lang="zh-TW" altLang="zh-TW" dirty="0"/>
              <a:t>光電導檢測器和光電導增益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導體具有光電導增益</a:t>
            </a:r>
            <a:r>
              <a:rPr lang="en-US" altLang="zh-TW" dirty="0"/>
              <a:t> (photoconductive gain)</a:t>
            </a:r>
            <a:r>
              <a:rPr lang="zh-TW" altLang="zh-TW" dirty="0"/>
              <a:t>，亦即</a:t>
            </a:r>
            <a:r>
              <a:rPr lang="zh-TW" altLang="zh-TW" dirty="0" smtClean="0"/>
              <a:t>外在</a:t>
            </a:r>
            <a:endParaRPr lang="en-US" altLang="zh-TW" dirty="0" smtClean="0"/>
          </a:p>
          <a:p>
            <a:r>
              <a:rPr lang="zh-TW" altLang="zh-TW" dirty="0" smtClean="0"/>
              <a:t>光</a:t>
            </a:r>
            <a:r>
              <a:rPr lang="zh-TW" altLang="zh-TW" dirty="0"/>
              <a:t>電流是由於每吸收一個光子，有超過一個電子在</a:t>
            </a:r>
            <a:r>
              <a:rPr lang="zh-TW" altLang="zh-TW" dirty="0" smtClean="0"/>
              <a:t>流動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188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812" y="2132856"/>
            <a:ext cx="6793580" cy="41044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9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5.10  </a:t>
            </a:r>
            <a:r>
              <a:rPr lang="zh-TW" altLang="zh-TW" dirty="0"/>
              <a:t>光電導檢測器和光電導增益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光導體突然地用一個步階式的光照射</a:t>
            </a:r>
            <a:r>
              <a:rPr lang="zh-TW" altLang="zh-TW" dirty="0" smtClean="0"/>
              <a:t>，若</a:t>
            </a:r>
            <a:r>
              <a:rPr lang="en-US" altLang="zh-TW" dirty="0" smtClean="0"/>
              <a:t>        </a:t>
            </a:r>
            <a:r>
              <a:rPr lang="zh-TW" altLang="zh-TW" dirty="0"/>
              <a:t>是每</a:t>
            </a:r>
            <a:r>
              <a:rPr lang="zh-TW" altLang="zh-TW" dirty="0" smtClean="0"/>
              <a:t>秒</a:t>
            </a:r>
            <a:endParaRPr lang="en-US" altLang="zh-TW" dirty="0" smtClean="0"/>
          </a:p>
          <a:p>
            <a:r>
              <a:rPr lang="zh-TW" altLang="zh-TW" dirty="0" smtClean="0"/>
              <a:t>每</a:t>
            </a:r>
            <a:r>
              <a:rPr lang="zh-TW" altLang="zh-TW" dirty="0"/>
              <a:t>單位面積到達的光子數目</a:t>
            </a:r>
            <a:r>
              <a:rPr lang="en-US" altLang="zh-TW" dirty="0"/>
              <a:t> ( </a:t>
            </a:r>
            <a:r>
              <a:rPr lang="zh-TW" altLang="zh-TW" dirty="0"/>
              <a:t>光通量</a:t>
            </a:r>
            <a:r>
              <a:rPr lang="en-US" altLang="zh-TW" dirty="0"/>
              <a:t> )</a:t>
            </a:r>
            <a:r>
              <a:rPr lang="zh-TW" altLang="zh-TW" dirty="0"/>
              <a:t>，那麼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是</a:t>
            </a:r>
            <a:endParaRPr lang="en-US" altLang="zh-TW" dirty="0" smtClean="0"/>
          </a:p>
          <a:p>
            <a:r>
              <a:rPr lang="zh-TW" altLang="zh-TW" dirty="0" smtClean="0"/>
              <a:t>光</a:t>
            </a:r>
            <a:r>
              <a:rPr lang="zh-TW" altLang="zh-TW" dirty="0"/>
              <a:t>強度</a:t>
            </a:r>
            <a:r>
              <a:rPr lang="en-US" altLang="zh-TW" dirty="0"/>
              <a:t> ( </a:t>
            </a:r>
            <a:r>
              <a:rPr lang="zh-TW" altLang="zh-TW" dirty="0"/>
              <a:t>每單位面積每秒的輻射能量流</a:t>
            </a:r>
            <a:r>
              <a:rPr lang="en-US" altLang="zh-TW" dirty="0"/>
              <a:t> ) </a:t>
            </a:r>
            <a:r>
              <a:rPr lang="zh-TW" altLang="zh-TW" dirty="0"/>
              <a:t>且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r>
              <a:rPr lang="zh-TW" altLang="zh-TW" dirty="0"/>
              <a:t>光子能量。</a:t>
            </a:r>
            <a:r>
              <a:rPr lang="zh-TW" altLang="zh-TW" dirty="0" smtClean="0"/>
              <a:t>若</a:t>
            </a:r>
            <a:endParaRPr lang="en-US" altLang="zh-TW" dirty="0" smtClean="0"/>
          </a:p>
          <a:p>
            <a:r>
              <a:rPr lang="zh-TW" altLang="zh-TW" dirty="0" smtClean="0"/>
              <a:t>所有</a:t>
            </a:r>
            <a:r>
              <a:rPr lang="zh-TW" altLang="zh-TW" dirty="0"/>
              <a:t>的入射光子被吸收，則每單位體積每秒產生的</a:t>
            </a:r>
            <a:r>
              <a:rPr lang="en-US" altLang="zh-TW" dirty="0"/>
              <a:t>EHP</a:t>
            </a:r>
            <a:r>
              <a:rPr lang="zh-TW" altLang="zh-TW" dirty="0"/>
              <a:t>數量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即</a:t>
            </a:r>
            <a:r>
              <a:rPr lang="zh-TW" altLang="zh-TW" dirty="0"/>
              <a:t>每單位體積的光生成率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endParaRPr lang="en-US" altLang="zh-TW" dirty="0" smtClean="0"/>
          </a:p>
          <a:p>
            <a:pPr>
              <a:lnSpc>
                <a:spcPts val="13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5.10.1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光照射的表面積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且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內部量子效率。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1741940"/>
              </p:ext>
            </p:extLst>
          </p:nvPr>
        </p:nvGraphicFramePr>
        <p:xfrm>
          <a:off x="7164288" y="1106792"/>
          <a:ext cx="5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65" name="Equation" r:id="rId3" imgW="279400" imgH="228600" progId="Equation.DSMT4">
                  <p:embed/>
                </p:oleObj>
              </mc:Choice>
              <mc:Fallback>
                <p:oleObj name="Equation" r:id="rId3" imgW="2794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1106792"/>
                        <a:ext cx="5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769628"/>
              </p:ext>
            </p:extLst>
          </p:nvPr>
        </p:nvGraphicFramePr>
        <p:xfrm>
          <a:off x="6354000" y="1530000"/>
          <a:ext cx="13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66" name="Equation" r:id="rId5" imgW="698500" imgH="228600" progId="Equation.DSMT4">
                  <p:embed/>
                </p:oleObj>
              </mc:Choice>
              <mc:Fallback>
                <p:oleObj name="Equation" r:id="rId5" imgW="6985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4000" y="1530000"/>
                        <a:ext cx="13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614439"/>
              </p:ext>
            </p:extLst>
          </p:nvPr>
        </p:nvGraphicFramePr>
        <p:xfrm>
          <a:off x="8028384" y="1556792"/>
          <a:ext cx="237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67" name="Equation" r:id="rId7" imgW="114201" imgH="190335" progId="Equation.DSMT4">
                  <p:embed/>
                </p:oleObj>
              </mc:Choice>
              <mc:Fallback>
                <p:oleObj name="Equation" r:id="rId7" imgW="114201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556792"/>
                        <a:ext cx="237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27259"/>
              </p:ext>
            </p:extLst>
          </p:nvPr>
        </p:nvGraphicFramePr>
        <p:xfrm>
          <a:off x="6084168" y="1988840"/>
          <a:ext cx="534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68" name="Equation" r:id="rId9" imgW="253890" imgH="190417" progId="Equation.DSMT4">
                  <p:embed/>
                </p:oleObj>
              </mc:Choice>
              <mc:Fallback>
                <p:oleObj name="Equation" r:id="rId9" imgW="253890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1988840"/>
                        <a:ext cx="534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560942"/>
              </p:ext>
            </p:extLst>
          </p:nvPr>
        </p:nvGraphicFramePr>
        <p:xfrm>
          <a:off x="3779912" y="2852936"/>
          <a:ext cx="48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69" name="Equation" r:id="rId11" imgW="253890" imgH="228501" progId="Equation.DSMT4">
                  <p:embed/>
                </p:oleObj>
              </mc:Choice>
              <mc:Fallback>
                <p:oleObj name="Equation" r:id="rId11" imgW="253890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852936"/>
                        <a:ext cx="48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66406"/>
              </p:ext>
            </p:extLst>
          </p:nvPr>
        </p:nvGraphicFramePr>
        <p:xfrm>
          <a:off x="2373085" y="3357112"/>
          <a:ext cx="3423051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70" name="Equation" r:id="rId13" imgW="1778000" imgH="558800" progId="Equation.DSMT4">
                  <p:embed/>
                </p:oleObj>
              </mc:Choice>
              <mc:Fallback>
                <p:oleObj name="Equation" r:id="rId13" imgW="1778000" imgH="558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085" y="3357112"/>
                        <a:ext cx="3423051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595670"/>
              </p:ext>
            </p:extLst>
          </p:nvPr>
        </p:nvGraphicFramePr>
        <p:xfrm>
          <a:off x="954000" y="4572000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71" name="Equation" r:id="rId15" imgW="190417" imgH="190417" progId="Equation.DSMT4">
                  <p:embed/>
                </p:oleObj>
              </mc:Choice>
              <mc:Fallback>
                <p:oleObj name="Equation" r:id="rId15" imgW="190417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00" y="4572000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024358"/>
              </p:ext>
            </p:extLst>
          </p:nvPr>
        </p:nvGraphicFramePr>
        <p:xfrm>
          <a:off x="3779912" y="4581128"/>
          <a:ext cx="6993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72" name="Equation" r:id="rId17" imgW="355446" imgH="190417" progId="Equation.DSMT4">
                  <p:embed/>
                </p:oleObj>
              </mc:Choice>
              <mc:Fallback>
                <p:oleObj name="Equation" r:id="rId17" imgW="355446" imgH="190417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581128"/>
                        <a:ext cx="6993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229539"/>
              </p:ext>
            </p:extLst>
          </p:nvPr>
        </p:nvGraphicFramePr>
        <p:xfrm>
          <a:off x="4741200" y="4545168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73" name="Equation" r:id="rId19" imgW="203024" imgH="203024" progId="Equation.DSMT4">
                  <p:embed/>
                </p:oleObj>
              </mc:Choice>
              <mc:Fallback>
                <p:oleObj name="Equation" r:id="rId19" imgW="203024" imgH="203024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200" y="4545168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38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5.10  </a:t>
            </a:r>
            <a:r>
              <a:rPr lang="zh-TW" altLang="zh-TW" dirty="0"/>
              <a:t>光電導檢測器和光電導增益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在任何時刻，電子濃度</a:t>
            </a:r>
            <a:r>
              <a:rPr lang="zh-TW" altLang="zh-TW" dirty="0" smtClean="0"/>
              <a:t>為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包含光產生的電子</a:t>
            </a:r>
            <a:r>
              <a:rPr lang="en-US" altLang="zh-TW" dirty="0"/>
              <a:t> )</a:t>
            </a:r>
            <a:r>
              <a:rPr lang="zh-TW" altLang="zh-TW" dirty="0"/>
              <a:t>，</a:t>
            </a:r>
            <a:r>
              <a:rPr lang="zh-TW" altLang="zh-TW" dirty="0" smtClean="0"/>
              <a:t>而</a:t>
            </a:r>
            <a:endParaRPr lang="en-US" altLang="zh-TW" dirty="0" smtClean="0"/>
          </a:p>
          <a:p>
            <a:r>
              <a:rPr lang="zh-TW" altLang="zh-TW" dirty="0" smtClean="0"/>
              <a:t>熱平衡</a:t>
            </a:r>
            <a:r>
              <a:rPr lang="zh-TW" altLang="zh-TW" dirty="0"/>
              <a:t>電子濃度為</a:t>
            </a:r>
            <a:r>
              <a:rPr lang="en-US" altLang="zh-TW" dirty="0"/>
              <a:t> </a:t>
            </a:r>
            <a:r>
              <a:rPr lang="en-US" altLang="zh-TW" dirty="0" smtClean="0"/>
              <a:t>     ( </a:t>
            </a:r>
            <a:r>
              <a:rPr lang="zh-TW" altLang="zh-TW" dirty="0"/>
              <a:t>沒有照光</a:t>
            </a:r>
            <a:r>
              <a:rPr lang="en-US" altLang="zh-TW" dirty="0"/>
              <a:t> )</a:t>
            </a:r>
            <a:r>
              <a:rPr lang="zh-TW" altLang="zh-TW" dirty="0"/>
              <a:t>，那麼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是</a:t>
            </a:r>
            <a:r>
              <a:rPr lang="zh-TW" altLang="zh-TW" dirty="0"/>
              <a:t>超額</a:t>
            </a:r>
            <a:r>
              <a:rPr lang="zh-TW" altLang="zh-TW" dirty="0" smtClean="0"/>
              <a:t>電子</a:t>
            </a:r>
            <a:endParaRPr lang="en-US" altLang="zh-TW" dirty="0" smtClean="0"/>
          </a:p>
          <a:p>
            <a:r>
              <a:rPr lang="zh-TW" altLang="zh-TW" dirty="0" smtClean="0"/>
              <a:t>濃度</a:t>
            </a:r>
            <a:r>
              <a:rPr lang="en-US" altLang="zh-TW" dirty="0" smtClean="0"/>
              <a:t> </a:t>
            </a:r>
            <a:r>
              <a:rPr lang="en-US" altLang="zh-TW" dirty="0"/>
              <a:t>(excess electron concentration)</a:t>
            </a:r>
            <a:r>
              <a:rPr lang="zh-TW" altLang="zh-TW" dirty="0"/>
              <a:t>。對於光生成，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</a:t>
            </a:r>
            <a:r>
              <a:rPr lang="zh-TW" altLang="zh-TW" dirty="0"/>
              <a:t>是超額電子的平均復合時間，</a:t>
            </a:r>
            <a:r>
              <a:rPr lang="zh-TW" altLang="zh-TW" dirty="0" smtClean="0"/>
              <a:t>則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5.10.2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從</a:t>
            </a:r>
            <a:r>
              <a:rPr lang="zh-TW" altLang="zh-TW" dirty="0"/>
              <a:t>照光瞬間開始，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呈</a:t>
            </a:r>
            <a:r>
              <a:rPr lang="zh-TW" altLang="zh-TW" dirty="0"/>
              <a:t>指數性的增加，直到到達穩</a:t>
            </a:r>
            <a:r>
              <a:rPr lang="zh-TW" altLang="zh-TW" dirty="0" smtClean="0"/>
              <a:t>態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zh-TW" dirty="0" smtClean="0"/>
              <a:t>所以</a:t>
            </a:r>
            <a:r>
              <a:rPr lang="zh-TW" altLang="en-US" dirty="0" smtClean="0"/>
              <a:t>                                                                                        </a:t>
            </a:r>
            <a:r>
              <a:rPr lang="en-US" altLang="zh-TW" dirty="0" smtClean="0"/>
              <a:t>(</a:t>
            </a:r>
            <a:r>
              <a:rPr lang="en-US" altLang="zh-TW" dirty="0"/>
              <a:t>5.10.3)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5154"/>
              </p:ext>
            </p:extLst>
          </p:nvPr>
        </p:nvGraphicFramePr>
        <p:xfrm>
          <a:off x="4950000" y="11772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1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0000" y="11772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925986"/>
              </p:ext>
            </p:extLst>
          </p:nvPr>
        </p:nvGraphicFramePr>
        <p:xfrm>
          <a:off x="2895293" y="1530000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2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293" y="1530000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053763"/>
              </p:ext>
            </p:extLst>
          </p:nvPr>
        </p:nvGraphicFramePr>
        <p:xfrm>
          <a:off x="5803153" y="1537200"/>
          <a:ext cx="1433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3" name="Equation" r:id="rId7" imgW="723586" imgH="203112" progId="Equation.DSMT4">
                  <p:embed/>
                </p:oleObj>
              </mc:Choice>
              <mc:Fallback>
                <p:oleObj name="Equation" r:id="rId7" imgW="723586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153" y="1537200"/>
                        <a:ext cx="1433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407284"/>
              </p:ext>
            </p:extLst>
          </p:nvPr>
        </p:nvGraphicFramePr>
        <p:xfrm>
          <a:off x="7218000" y="1988840"/>
          <a:ext cx="100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4" name="Equation" r:id="rId9" imgW="533169" imgH="190417" progId="Equation.DSMT4">
                  <p:embed/>
                </p:oleObj>
              </mc:Choice>
              <mc:Fallback>
                <p:oleObj name="Equation" r:id="rId9" imgW="533169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000" y="1988840"/>
                        <a:ext cx="100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847780"/>
              </p:ext>
            </p:extLst>
          </p:nvPr>
        </p:nvGraphicFramePr>
        <p:xfrm>
          <a:off x="251520" y="2384928"/>
          <a:ext cx="8685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5" name="Equation" r:id="rId11" imgW="4178160" imgH="190440" progId="Equation.DSMT4">
                  <p:embed/>
                </p:oleObj>
              </mc:Choice>
              <mc:Fallback>
                <p:oleObj name="Equation" r:id="rId11" imgW="4178160" imgH="1904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384928"/>
                        <a:ext cx="8685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897783"/>
              </p:ext>
            </p:extLst>
          </p:nvPr>
        </p:nvGraphicFramePr>
        <p:xfrm>
          <a:off x="1309180" y="2924944"/>
          <a:ext cx="382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6" name="Equation" r:id="rId13" imgW="164957" imgH="152268" progId="Equation.DSMT4">
                  <p:embed/>
                </p:oleObj>
              </mc:Choice>
              <mc:Fallback>
                <p:oleObj name="Equation" r:id="rId13" imgW="164957" imgH="152268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180" y="2924944"/>
                        <a:ext cx="382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251837"/>
              </p:ext>
            </p:extLst>
          </p:nvPr>
        </p:nvGraphicFramePr>
        <p:xfrm>
          <a:off x="3275856" y="3284984"/>
          <a:ext cx="193846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7" name="Equation" r:id="rId15" imgW="952087" imgH="368140" progId="Equation.DSMT4">
                  <p:embed/>
                </p:oleObj>
              </mc:Choice>
              <mc:Fallback>
                <p:oleObj name="Equation" r:id="rId15" imgW="952087" imgH="3681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284984"/>
                        <a:ext cx="193846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929126"/>
              </p:ext>
            </p:extLst>
          </p:nvPr>
        </p:nvGraphicFramePr>
        <p:xfrm>
          <a:off x="3275856" y="4545208"/>
          <a:ext cx="215169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8" name="Equation" r:id="rId17" imgW="1054100" imgH="368300" progId="Equation.DSMT4">
                  <p:embed/>
                </p:oleObj>
              </mc:Choice>
              <mc:Fallback>
                <p:oleObj name="Equation" r:id="rId17" imgW="1054100" imgH="3683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545208"/>
                        <a:ext cx="215169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501491"/>
              </p:ext>
            </p:extLst>
          </p:nvPr>
        </p:nvGraphicFramePr>
        <p:xfrm>
          <a:off x="3438000" y="414908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9" name="Equation" r:id="rId19" imgW="228600" imgH="190500" progId="Equation.DSMT4">
                  <p:embed/>
                </p:oleObj>
              </mc:Choice>
              <mc:Fallback>
                <p:oleObj name="Equation" r:id="rId19" imgW="228600" imgH="1905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000" y="414908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5.10  </a:t>
            </a:r>
            <a:r>
              <a:rPr lang="zh-TW" altLang="zh-TW" dirty="0"/>
              <a:t>光電導檢測器和光電導增益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半導體</a:t>
            </a:r>
            <a:r>
              <a:rPr lang="zh-TW" altLang="zh-TW" dirty="0"/>
              <a:t>的傳導係數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                    </a:t>
            </a:r>
            <a:r>
              <a:rPr lang="zh-TW" altLang="zh-TW" dirty="0"/>
              <a:t>，所以傳導係數的</a:t>
            </a:r>
            <a:r>
              <a:rPr lang="zh-TW" altLang="zh-TW" dirty="0" smtClean="0"/>
              <a:t>改</a:t>
            </a:r>
            <a:endParaRPr lang="en-US" altLang="zh-TW" dirty="0" smtClean="0"/>
          </a:p>
          <a:p>
            <a:r>
              <a:rPr lang="zh-TW" altLang="zh-TW" dirty="0" smtClean="0"/>
              <a:t>變</a:t>
            </a:r>
            <a:r>
              <a:rPr lang="zh-TW" altLang="zh-TW" dirty="0"/>
              <a:t>量，稱為光電導性 </a:t>
            </a:r>
            <a:r>
              <a:rPr lang="en-US" altLang="zh-TW" dirty="0"/>
              <a:t>(photoconductivity)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5.10.4</a:t>
            </a:r>
            <a:r>
              <a:rPr lang="en-US" altLang="zh-TW" dirty="0" smtClean="0"/>
              <a:t>)</a:t>
            </a:r>
          </a:p>
          <a:p>
            <a:pPr>
              <a:lnSpc>
                <a:spcPts val="14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5.10.5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電流密度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5.10.6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外加電場。外部電路的電子流動數目，可由光電流</a:t>
            </a:r>
            <a:r>
              <a:rPr lang="zh-TW" altLang="zh-TW" dirty="0" smtClean="0"/>
              <a:t>得</a:t>
            </a:r>
            <a:endParaRPr lang="en-US" altLang="zh-TW" dirty="0" smtClean="0"/>
          </a:p>
          <a:p>
            <a:r>
              <a:rPr lang="zh-TW" altLang="zh-TW" dirty="0" smtClean="0"/>
              <a:t>到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5.10.7)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7124"/>
              </p:ext>
            </p:extLst>
          </p:nvPr>
        </p:nvGraphicFramePr>
        <p:xfrm>
          <a:off x="3765600" y="1094400"/>
          <a:ext cx="2050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7" name="Equation" r:id="rId3" imgW="990170" imgH="203112" progId="Equation.DSMT4">
                  <p:embed/>
                </p:oleObj>
              </mc:Choice>
              <mc:Fallback>
                <p:oleObj name="Equation" r:id="rId3" imgW="990170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600" y="1094400"/>
                        <a:ext cx="2050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979949"/>
              </p:ext>
            </p:extLst>
          </p:nvPr>
        </p:nvGraphicFramePr>
        <p:xfrm>
          <a:off x="2103669" y="1916832"/>
          <a:ext cx="4628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8" name="Equation" r:id="rId5" imgW="2146300" imgH="203200" progId="Equation.DSMT4">
                  <p:embed/>
                </p:oleObj>
              </mc:Choice>
              <mc:Fallback>
                <p:oleObj name="Equation" r:id="rId5" imgW="2146300" imgH="203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669" y="1916832"/>
                        <a:ext cx="4628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393000"/>
              </p:ext>
            </p:extLst>
          </p:nvPr>
        </p:nvGraphicFramePr>
        <p:xfrm>
          <a:off x="2871796" y="2476800"/>
          <a:ext cx="263630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9" name="Equation" r:id="rId7" imgW="1295400" imgH="368300" progId="Equation.DSMT4">
                  <p:embed/>
                </p:oleObj>
              </mc:Choice>
              <mc:Fallback>
                <p:oleObj name="Equation" r:id="rId7" imgW="1295400" imgH="368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96" y="2476800"/>
                        <a:ext cx="263630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503166"/>
              </p:ext>
            </p:extLst>
          </p:nvPr>
        </p:nvGraphicFramePr>
        <p:xfrm>
          <a:off x="3419872" y="3844800"/>
          <a:ext cx="219692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70" name="Equation" r:id="rId9" imgW="1130300" imgH="368300" progId="Equation.DSMT4">
                  <p:embed/>
                </p:oleObj>
              </mc:Choice>
              <mc:Fallback>
                <p:oleObj name="Equation" r:id="rId9" imgW="1130300" imgH="368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844800"/>
                        <a:ext cx="2196923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006462"/>
              </p:ext>
            </p:extLst>
          </p:nvPr>
        </p:nvGraphicFramePr>
        <p:xfrm>
          <a:off x="1025648" y="4653136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71" name="Equation" r:id="rId11" imgW="203112" imgH="190417" progId="Equation.DSMT4">
                  <p:embed/>
                </p:oleObj>
              </mc:Choice>
              <mc:Fallback>
                <p:oleObj name="Equation" r:id="rId11" imgW="20311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648" y="4653136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975650"/>
              </p:ext>
            </p:extLst>
          </p:nvPr>
        </p:nvGraphicFramePr>
        <p:xfrm>
          <a:off x="1853998" y="5472000"/>
          <a:ext cx="531029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72" name="Equation" r:id="rId13" imgW="2768400" imgH="393480" progId="Equation.DSMT4">
                  <p:embed/>
                </p:oleObj>
              </mc:Choice>
              <mc:Fallback>
                <p:oleObj name="Equation" r:id="rId13" imgW="276840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3998" y="5472000"/>
                        <a:ext cx="531029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68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5.10  </a:t>
            </a:r>
            <a:r>
              <a:rPr lang="zh-TW" altLang="zh-TW" dirty="0"/>
              <a:t>光電導檢測器和光電導增益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電子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應為電子</a:t>
            </a:r>
            <a:r>
              <a:rPr lang="en-US" altLang="zh-TW" dirty="0"/>
              <a:t> - </a:t>
            </a:r>
            <a:r>
              <a:rPr lang="zh-TW" altLang="zh-TW" dirty="0"/>
              <a:t>電洞對</a:t>
            </a:r>
            <a:r>
              <a:rPr lang="en-US" altLang="zh-TW" dirty="0"/>
              <a:t> ) </a:t>
            </a:r>
            <a:r>
              <a:rPr lang="zh-TW" altLang="zh-TW" dirty="0"/>
              <a:t>的光產生率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5.10.8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zh-TW" dirty="0"/>
              <a:t>傳輸</a:t>
            </a:r>
            <a:r>
              <a:rPr lang="zh-TW" altLang="zh-TW" dirty="0" smtClean="0"/>
              <a:t>時間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pPr>
              <a:lnSpc>
                <a:spcPts val="36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5.10.9)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85221"/>
              </p:ext>
            </p:extLst>
          </p:nvPr>
        </p:nvGraphicFramePr>
        <p:xfrm>
          <a:off x="1612020" y="1556792"/>
          <a:ext cx="591230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67" name="Equation" r:id="rId3" imgW="2908080" imgH="368280" progId="Equation.DSMT4">
                  <p:embed/>
                </p:oleObj>
              </mc:Choice>
              <mc:Fallback>
                <p:oleObj name="Equation" r:id="rId3" imgW="2908080" imgH="3682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020" y="1556792"/>
                        <a:ext cx="591230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112654"/>
              </p:ext>
            </p:extLst>
          </p:nvPr>
        </p:nvGraphicFramePr>
        <p:xfrm>
          <a:off x="1849451" y="2384968"/>
          <a:ext cx="5242829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68" name="Equation" r:id="rId5" imgW="2705040" imgH="393480" progId="Equation.DSMT4">
                  <p:embed/>
                </p:oleObj>
              </mc:Choice>
              <mc:Fallback>
                <p:oleObj name="Equation" r:id="rId5" imgW="270504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51" y="2384968"/>
                        <a:ext cx="5242829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899341"/>
              </p:ext>
            </p:extLst>
          </p:nvPr>
        </p:nvGraphicFramePr>
        <p:xfrm>
          <a:off x="2521065" y="3645024"/>
          <a:ext cx="392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69" name="Equation" r:id="rId7" imgW="1892160" imgH="203040" progId="Equation.DSMT4">
                  <p:embed/>
                </p:oleObj>
              </mc:Choice>
              <mc:Fallback>
                <p:oleObj name="Equation" r:id="rId7" imgW="189216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1065" y="3645024"/>
                        <a:ext cx="392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060793"/>
              </p:ext>
            </p:extLst>
          </p:nvPr>
        </p:nvGraphicFramePr>
        <p:xfrm>
          <a:off x="3275856" y="4149080"/>
          <a:ext cx="2589702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70" name="Equation" r:id="rId9" imgW="1396394" imgH="444307" progId="Equation.DSMT4">
                  <p:embed/>
                </p:oleObj>
              </mc:Choice>
              <mc:Fallback>
                <p:oleObj name="Equation" r:id="rId9" imgW="1396394" imgH="44430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149080"/>
                        <a:ext cx="2589702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252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98" y="2600944"/>
            <a:ext cx="1081744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2522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4437112"/>
            <a:ext cx="1030909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16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5.11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基本</a:t>
            </a:r>
            <a:r>
              <a:rPr lang="zh-TW" altLang="zh-TW" dirty="0"/>
              <a:t>光二極體電路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通過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</a:t>
            </a:r>
            <a:r>
              <a:rPr lang="zh-TW" altLang="zh-TW" dirty="0"/>
              <a:t>電流</a:t>
            </a:r>
            <a:r>
              <a:rPr lang="zh-TW" altLang="zh-TW" dirty="0" smtClean="0"/>
              <a:t>為</a:t>
            </a:r>
            <a:endParaRPr lang="en-US" altLang="zh-TW" dirty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zh-TW" dirty="0"/>
              <a:t>這個式子稱為負載線</a:t>
            </a:r>
            <a:r>
              <a:rPr lang="en-US" altLang="zh-TW" dirty="0"/>
              <a:t> (load line)</a:t>
            </a:r>
            <a:r>
              <a:rPr lang="zh-TW" altLang="zh-TW" dirty="0"/>
              <a:t>，因為它代表與光二極體同一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軸</a:t>
            </a:r>
            <a:r>
              <a:rPr lang="zh-TW" altLang="zh-TW" dirty="0"/>
              <a:t>上的</a:t>
            </a:r>
            <a:r>
              <a:rPr lang="zh-TW" altLang="zh-TW" dirty="0" smtClean="0"/>
              <a:t>負載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35" y="1052736"/>
            <a:ext cx="7637813" cy="36522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914513"/>
              </p:ext>
            </p:extLst>
          </p:nvPr>
        </p:nvGraphicFramePr>
        <p:xfrm>
          <a:off x="1640307" y="4770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0" name="Equation" r:id="rId4" imgW="253780" imgH="203024" progId="Equation.DSMT4">
                  <p:embed/>
                </p:oleObj>
              </mc:Choice>
              <mc:Fallback>
                <p:oleObj name="Equation" r:id="rId4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0307" y="4770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428272"/>
              </p:ext>
            </p:extLst>
          </p:nvPr>
        </p:nvGraphicFramePr>
        <p:xfrm>
          <a:off x="2607725" y="5229200"/>
          <a:ext cx="4628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1" name="Equation" r:id="rId6" imgW="2146300" imgH="203200" progId="Equation.DSMT4">
                  <p:embed/>
                </p:oleObj>
              </mc:Choice>
              <mc:Fallback>
                <p:oleObj name="Equation" r:id="rId6" imgW="2146300" imgH="20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7725" y="5229200"/>
                        <a:ext cx="4628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37339"/>
              </p:ext>
            </p:extLst>
          </p:nvPr>
        </p:nvGraphicFramePr>
        <p:xfrm>
          <a:off x="395535" y="6129344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2" name="Equation" r:id="rId8" imgW="164957" imgH="190335" progId="Equation.DSMT4">
                  <p:embed/>
                </p:oleObj>
              </mc:Choice>
              <mc:Fallback>
                <p:oleObj name="Equation" r:id="rId8" imgW="164957" imgH="19033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5" y="6129344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123668"/>
              </p:ext>
            </p:extLst>
          </p:nvPr>
        </p:nvGraphicFramePr>
        <p:xfrm>
          <a:off x="990000" y="6148800"/>
          <a:ext cx="351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3" name="Equation" r:id="rId10" imgW="164957" imgH="190335" progId="Equation.DSMT4">
                  <p:embed/>
                </p:oleObj>
              </mc:Choice>
              <mc:Fallback>
                <p:oleObj name="Equation" r:id="rId10" imgW="164957" imgH="19033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6148800"/>
                        <a:ext cx="351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227954"/>
              </p:ext>
            </p:extLst>
          </p:nvPr>
        </p:nvGraphicFramePr>
        <p:xfrm>
          <a:off x="2897848" y="61560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4" name="Equation" r:id="rId12" imgW="164957" imgH="190335" progId="Equation.DSMT4">
                  <p:embed/>
                </p:oleObj>
              </mc:Choice>
              <mc:Fallback>
                <p:oleObj name="Equation" r:id="rId12" imgW="164957" imgH="19033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848" y="61560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72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5.11  </a:t>
            </a:r>
            <a:r>
              <a:rPr lang="zh-TW" altLang="zh-TW" dirty="0"/>
              <a:t>基本光二極體電路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許多應用是需要以等效電路表示</a:t>
            </a:r>
            <a:r>
              <a:rPr lang="en-US" altLang="zh-TW" dirty="0"/>
              <a:t>PD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3600"/>
              </a:lnSpc>
            </a:pPr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3600"/>
              </a:lnSpc>
            </a:pPr>
            <a:endParaRPr lang="en-US" altLang="zh-TW" dirty="0" smtClean="0"/>
          </a:p>
          <a:p>
            <a:r>
              <a:rPr lang="zh-TW" altLang="en-US" dirty="0" smtClean="0"/>
              <a:t>                                                        。</a:t>
            </a:r>
            <a:endParaRPr lang="en-US" altLang="zh-TW" dirty="0" smtClean="0"/>
          </a:p>
          <a:p>
            <a:pPr>
              <a:lnSpc>
                <a:spcPts val="3600"/>
              </a:lnSpc>
            </a:pPr>
            <a:r>
              <a:rPr lang="zh-TW" altLang="en-US" dirty="0" smtClean="0"/>
              <a:t>                           。</a:t>
            </a:r>
            <a:endParaRPr lang="zh-TW" altLang="en-US" dirty="0"/>
          </a:p>
        </p:txBody>
      </p:sp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240" y="1628800"/>
            <a:ext cx="6927152" cy="3312368"/>
          </a:xfrm>
          <a:prstGeom prst="rect">
            <a:avLst/>
          </a:prstGeom>
          <a:solidFill>
            <a:srgbClr val="FFFFCC"/>
          </a:solidFill>
          <a:ln>
            <a:solidFill>
              <a:srgbClr val="000066"/>
            </a:solidFill>
          </a:ln>
          <a:effectLst/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657851"/>
              </p:ext>
            </p:extLst>
          </p:nvPr>
        </p:nvGraphicFramePr>
        <p:xfrm>
          <a:off x="395536" y="5157192"/>
          <a:ext cx="4381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5" name="Equation" r:id="rId4" imgW="2032000" imgH="203200" progId="Equation.DSMT4">
                  <p:embed/>
                </p:oleObj>
              </mc:Choice>
              <mc:Fallback>
                <p:oleObj name="Equation" r:id="rId4" imgW="2032000" imgH="203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157192"/>
                        <a:ext cx="4381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682038"/>
              </p:ext>
            </p:extLst>
          </p:nvPr>
        </p:nvGraphicFramePr>
        <p:xfrm>
          <a:off x="396000" y="5589240"/>
          <a:ext cx="2118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6" name="Equation" r:id="rId6" imgW="977476" imgH="203112" progId="Equation.DSMT4">
                  <p:embed/>
                </p:oleObj>
              </mc:Choice>
              <mc:Fallback>
                <p:oleObj name="Equation" r:id="rId6" imgW="977476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00" y="5589240"/>
                        <a:ext cx="2118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11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5.11  </a:t>
            </a:r>
            <a:r>
              <a:rPr lang="zh-TW" altLang="zh-TW" dirty="0"/>
              <a:t>基本光二極體電路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95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46" y="1628800"/>
            <a:ext cx="6816507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0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5.11  </a:t>
            </a:r>
            <a:r>
              <a:rPr lang="zh-TW" altLang="zh-TW" dirty="0"/>
              <a:t>基本光二極體電路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製造商</a:t>
            </a:r>
            <a:r>
              <a:rPr lang="zh-TW" altLang="zh-TW" dirty="0"/>
              <a:t>的數據表通常提供光脈衝激發</a:t>
            </a:r>
            <a:r>
              <a:rPr lang="en-US" altLang="zh-TW" dirty="0"/>
              <a:t>PD</a:t>
            </a:r>
            <a:r>
              <a:rPr lang="zh-TW" altLang="zh-TW" dirty="0"/>
              <a:t>時輸出波形的</a:t>
            </a:r>
            <a:r>
              <a:rPr lang="zh-TW" altLang="zh-TW" dirty="0" smtClean="0"/>
              <a:t>上</a:t>
            </a:r>
            <a:endParaRPr lang="en-US" altLang="zh-TW" dirty="0" smtClean="0"/>
          </a:p>
          <a:p>
            <a:r>
              <a:rPr lang="zh-TW" altLang="zh-TW" dirty="0" smtClean="0"/>
              <a:t>升</a:t>
            </a:r>
            <a:r>
              <a:rPr lang="zh-TW" altLang="zh-TW" dirty="0"/>
              <a:t>和下降時間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從其最終值的</a:t>
            </a:r>
            <a:r>
              <a:rPr lang="en-US" altLang="zh-TW" dirty="0"/>
              <a:t>10% </a:t>
            </a:r>
            <a:r>
              <a:rPr lang="zh-TW" altLang="zh-TW" dirty="0"/>
              <a:t>到</a:t>
            </a:r>
            <a:r>
              <a:rPr lang="en-US" altLang="zh-TW" dirty="0"/>
              <a:t>90% </a:t>
            </a:r>
            <a:r>
              <a:rPr lang="zh-TW" altLang="zh-TW" dirty="0"/>
              <a:t>輸出</a:t>
            </a:r>
            <a:r>
              <a:rPr lang="zh-TW" altLang="zh-TW" dirty="0" smtClean="0"/>
              <a:t>所</a:t>
            </a:r>
            <a:endParaRPr lang="en-US" altLang="zh-TW" dirty="0" smtClean="0"/>
          </a:p>
          <a:p>
            <a:r>
              <a:rPr lang="zh-TW" altLang="zh-TW" dirty="0" smtClean="0"/>
              <a:t>需</a:t>
            </a:r>
            <a:r>
              <a:rPr lang="zh-TW" altLang="zh-TW" dirty="0"/>
              <a:t>的時間。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已經達到穩定狀態後從關閉前值的</a:t>
            </a:r>
            <a:r>
              <a:rPr lang="en-US" altLang="zh-TW" dirty="0"/>
              <a:t>90% </a:t>
            </a:r>
            <a:r>
              <a:rPr lang="zh-TW" altLang="zh-TW" dirty="0" smtClean="0"/>
              <a:t>下降</a:t>
            </a:r>
            <a:endParaRPr lang="en-US" altLang="zh-TW" dirty="0" smtClean="0"/>
          </a:p>
          <a:p>
            <a:r>
              <a:rPr lang="zh-TW" altLang="zh-TW" dirty="0" smtClean="0"/>
              <a:t>到</a:t>
            </a:r>
            <a:r>
              <a:rPr lang="en-US" altLang="zh-TW" dirty="0"/>
              <a:t>10% </a:t>
            </a:r>
            <a:r>
              <a:rPr lang="zh-TW" altLang="zh-TW" dirty="0"/>
              <a:t>輸出所需要的時間。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668403"/>
              </p:ext>
            </p:extLst>
          </p:nvPr>
        </p:nvGraphicFramePr>
        <p:xfrm>
          <a:off x="2267744" y="1484784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54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484784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411979"/>
              </p:ext>
            </p:extLst>
          </p:nvPr>
        </p:nvGraphicFramePr>
        <p:xfrm>
          <a:off x="2987824" y="1484784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55" name="Equation" r:id="rId5" imgW="203024" imgH="203024" progId="Equation.DSMT4">
                  <p:embed/>
                </p:oleObj>
              </mc:Choice>
              <mc:Fallback>
                <p:oleObj name="Equation" r:id="rId5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484784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627550"/>
              </p:ext>
            </p:extLst>
          </p:nvPr>
        </p:nvGraphicFramePr>
        <p:xfrm>
          <a:off x="3600000" y="1484784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56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000" y="1484784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61403"/>
              </p:ext>
            </p:extLst>
          </p:nvPr>
        </p:nvGraphicFramePr>
        <p:xfrm>
          <a:off x="1938617" y="1916832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57" name="Equation" r:id="rId9" imgW="215713" imgH="203024" progId="Equation.DSMT4">
                  <p:embed/>
                </p:oleObj>
              </mc:Choice>
              <mc:Fallback>
                <p:oleObj name="Equation" r:id="rId9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617" y="1916832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661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89337"/>
            <a:ext cx="6656241" cy="338437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77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5.12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光</a:t>
            </a:r>
            <a:r>
              <a:rPr lang="zh-TW" altLang="zh-TW" dirty="0"/>
              <a:t>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en-US" altLang="zh-TW" sz="2800" i="1" dirty="0" err="1" smtClean="0"/>
              <a:t>pn</a:t>
            </a:r>
            <a:r>
              <a:rPr lang="zh-TW" altLang="zh-TW" sz="2800" dirty="0"/>
              <a:t>接面和</a:t>
            </a:r>
            <a:r>
              <a:rPr lang="en-US" altLang="zh-TW" sz="2800" i="1" dirty="0"/>
              <a:t>pin</a:t>
            </a:r>
            <a:r>
              <a:rPr lang="zh-TW" altLang="zh-TW" sz="2800" dirty="0"/>
              <a:t>光</a:t>
            </a:r>
            <a:r>
              <a:rPr lang="zh-TW" altLang="zh-TW" sz="2800" dirty="0" smtClean="0"/>
              <a:t>二極體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檢測器所能檢測的最小信號，是由電流流過檢測器時</a:t>
            </a:r>
            <a:r>
              <a:rPr lang="zh-TW" altLang="zh-TW" dirty="0" smtClean="0"/>
              <a:t>隨</a:t>
            </a:r>
            <a:endParaRPr lang="en-US" altLang="zh-TW" dirty="0" smtClean="0"/>
          </a:p>
          <a:p>
            <a:r>
              <a:rPr lang="zh-TW" altLang="zh-TW" dirty="0" smtClean="0"/>
              <a:t>意</a:t>
            </a:r>
            <a:r>
              <a:rPr lang="zh-TW" altLang="zh-TW" dirty="0"/>
              <a:t>擾動的程度和外加電壓所決定。當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面外加逆向偏壓時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仍然</a:t>
            </a:r>
            <a:r>
              <a:rPr lang="zh-TW" altLang="zh-TW" dirty="0"/>
              <a:t>有暗電流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存在</a:t>
            </a:r>
            <a:r>
              <a:rPr lang="zh-TW" altLang="zh-TW" dirty="0"/>
              <a:t>，主要是由</a:t>
            </a:r>
            <a:r>
              <a:rPr lang="en-US" altLang="zh-TW" dirty="0"/>
              <a:t>SCL</a:t>
            </a:r>
            <a:r>
              <a:rPr lang="zh-TW" altLang="zh-TW" dirty="0"/>
              <a:t>和擴散長度到</a:t>
            </a:r>
            <a:r>
              <a:rPr lang="en-US" altLang="zh-TW" dirty="0"/>
              <a:t>SCL</a:t>
            </a:r>
            <a:r>
              <a:rPr lang="zh-TW" altLang="zh-TW" dirty="0" smtClean="0"/>
              <a:t>之間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電子</a:t>
            </a:r>
            <a:r>
              <a:rPr lang="en-US" altLang="zh-TW" dirty="0"/>
              <a:t> - </a:t>
            </a:r>
            <a:r>
              <a:rPr lang="zh-TW" altLang="zh-TW" dirty="0"/>
              <a:t>電洞對的熱產生所引起</a:t>
            </a:r>
            <a:r>
              <a:rPr lang="zh-TW" altLang="zh-TW" dirty="0" smtClean="0"/>
              <a:t>。</a:t>
            </a:r>
            <a:r>
              <a:rPr lang="zh-TW" altLang="zh-TW" dirty="0"/>
              <a:t>暗電流具有散粒雜訊 </a:t>
            </a:r>
            <a:r>
              <a:rPr lang="en-US" altLang="zh-TW" dirty="0"/>
              <a:t>(shot </a:t>
            </a:r>
            <a:endParaRPr lang="en-US" altLang="zh-TW" dirty="0" smtClean="0"/>
          </a:p>
          <a:p>
            <a:r>
              <a:rPr lang="en-US" altLang="zh-TW" dirty="0" smtClean="0"/>
              <a:t>noise</a:t>
            </a:r>
            <a:r>
              <a:rPr lang="en-US" altLang="zh-TW" dirty="0"/>
              <a:t>) </a:t>
            </a:r>
            <a:r>
              <a:rPr lang="zh-TW" altLang="zh-TW" dirty="0"/>
              <a:t>或關於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擾動，這個散粒雜訊是由於不連續電荷的</a:t>
            </a:r>
            <a:r>
              <a:rPr lang="zh-TW" altLang="zh-TW" dirty="0" smtClean="0"/>
              <a:t>傳</a:t>
            </a:r>
            <a:endParaRPr lang="en-US" altLang="zh-TW" dirty="0" smtClean="0"/>
          </a:p>
          <a:p>
            <a:r>
              <a:rPr lang="zh-TW" altLang="zh-TW" dirty="0" smtClean="0"/>
              <a:t>導</a:t>
            </a:r>
            <a:r>
              <a:rPr lang="zh-TW" altLang="zh-TW" dirty="0"/>
              <a:t>，亦即在載子通過光二極體的躍遷時間有統計上的分布；</a:t>
            </a:r>
            <a:r>
              <a:rPr lang="zh-TW" altLang="zh-TW" dirty="0" smtClean="0"/>
              <a:t>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以不連續的電荷</a:t>
            </a:r>
            <a:r>
              <a:rPr lang="en-US" altLang="zh-TW" dirty="0"/>
              <a:t> (e) </a:t>
            </a:r>
            <a:r>
              <a:rPr lang="zh-TW" altLang="zh-TW" dirty="0"/>
              <a:t>數量被</a:t>
            </a:r>
            <a:r>
              <a:rPr lang="zh-TW" altLang="zh-TW" dirty="0" smtClean="0"/>
              <a:t>收集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460278"/>
              </p:ext>
            </p:extLst>
          </p:nvPr>
        </p:nvGraphicFramePr>
        <p:xfrm>
          <a:off x="5220072" y="2060848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69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060848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806607"/>
              </p:ext>
            </p:extLst>
          </p:nvPr>
        </p:nvGraphicFramePr>
        <p:xfrm>
          <a:off x="2267744" y="2376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70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376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931061"/>
              </p:ext>
            </p:extLst>
          </p:nvPr>
        </p:nvGraphicFramePr>
        <p:xfrm>
          <a:off x="2232000" y="3240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71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00" y="3240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764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743" y="4534605"/>
            <a:ext cx="5344569" cy="220676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92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暗電流中擾動的均方根值</a:t>
            </a:r>
            <a:r>
              <a:rPr lang="en-US" altLang="zh-TW" dirty="0"/>
              <a:t> (</a:t>
            </a:r>
            <a:r>
              <a:rPr lang="en-US" altLang="zh-TW" dirty="0" err="1"/>
              <a:t>rms</a:t>
            </a:r>
            <a:r>
              <a:rPr lang="en-US" altLang="zh-TW" dirty="0"/>
              <a:t>) </a:t>
            </a:r>
            <a:r>
              <a:rPr lang="zh-TW" altLang="zh-TW" dirty="0"/>
              <a:t>表示散粒雜訊電流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pPr>
              <a:lnSpc>
                <a:spcPts val="36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5.12.1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是</a:t>
            </a:r>
            <a:r>
              <a:rPr lang="zh-TW" altLang="zh-TW" dirty="0"/>
              <a:t>光檢測器的頻帶寬度，光電流信號必須大於暗電流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散粒雜訊。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光子</a:t>
            </a:r>
            <a:r>
              <a:rPr lang="zh-TW" altLang="zh-TW" dirty="0"/>
              <a:t>的量子現象，在電子</a:t>
            </a:r>
            <a:r>
              <a:rPr lang="en-US" altLang="zh-TW" dirty="0"/>
              <a:t> - </a:t>
            </a:r>
            <a:r>
              <a:rPr lang="zh-TW" altLang="zh-TW" dirty="0"/>
              <a:t>電洞對的產生過程，會造成</a:t>
            </a:r>
            <a:r>
              <a:rPr lang="zh-TW" altLang="zh-TW" dirty="0" smtClean="0"/>
              <a:t>統</a:t>
            </a:r>
            <a:endParaRPr lang="en-US" altLang="zh-TW" dirty="0" smtClean="0"/>
          </a:p>
          <a:p>
            <a:r>
              <a:rPr lang="zh-TW" altLang="zh-TW" dirty="0" smtClean="0"/>
              <a:t>計</a:t>
            </a:r>
            <a:r>
              <a:rPr lang="zh-TW" altLang="zh-TW" dirty="0"/>
              <a:t>上的擾動，這種擾動型式稱為量子雜訊</a:t>
            </a:r>
            <a:r>
              <a:rPr lang="en-US" altLang="zh-TW" dirty="0"/>
              <a:t> (quantum noise) ( 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光子</a:t>
            </a:r>
            <a:r>
              <a:rPr lang="zh-TW" altLang="zh-TW" dirty="0"/>
              <a:t>雜訊</a:t>
            </a:r>
            <a:r>
              <a:rPr lang="en-US" altLang="zh-TW" dirty="0"/>
              <a:t> (photon noise) )</a:t>
            </a:r>
            <a:r>
              <a:rPr lang="zh-TW" altLang="zh-TW" dirty="0" smtClean="0"/>
              <a:t>，</a:t>
            </a:r>
            <a:r>
              <a:rPr lang="zh-TW" altLang="zh-TW" dirty="0"/>
              <a:t>它和散粒雜訊是相同的</a:t>
            </a:r>
            <a:r>
              <a:rPr lang="zh-TW" altLang="zh-TW" dirty="0" smtClean="0"/>
              <a:t>。假如</a:t>
            </a:r>
            <a:r>
              <a:rPr lang="zh-TW" altLang="en-US" dirty="0" smtClean="0"/>
              <a:t>　 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是</a:t>
            </a:r>
            <a:r>
              <a:rPr lang="zh-TW" altLang="zh-TW" dirty="0"/>
              <a:t>平均光電流，那麼關於這個平均值的擾動有一個</a:t>
            </a:r>
            <a:r>
              <a:rPr lang="en-US" altLang="zh-TW" dirty="0" err="1"/>
              <a:t>rms</a:t>
            </a:r>
            <a:r>
              <a:rPr lang="zh-TW" altLang="zh-TW" dirty="0"/>
              <a:t>值，</a:t>
            </a:r>
            <a:r>
              <a:rPr lang="zh-TW" altLang="zh-TW" dirty="0" smtClean="0"/>
              <a:t>稱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由於量子雜訊</a:t>
            </a:r>
            <a:r>
              <a:rPr lang="en-US" altLang="zh-TW" dirty="0"/>
              <a:t> (quantum noise) </a:t>
            </a:r>
            <a:r>
              <a:rPr lang="zh-TW" altLang="zh-TW" dirty="0"/>
              <a:t>的散粒雜訊電流</a:t>
            </a:r>
            <a:r>
              <a:rPr lang="en-US" altLang="zh-TW" dirty="0"/>
              <a:t> (shot noise </a:t>
            </a:r>
            <a:endParaRPr lang="en-US" altLang="zh-TW" dirty="0" smtClean="0"/>
          </a:p>
          <a:p>
            <a:r>
              <a:rPr lang="en-US" altLang="zh-TW" dirty="0" smtClean="0"/>
              <a:t>current</a:t>
            </a:r>
            <a:r>
              <a:rPr lang="en-US" altLang="zh-TW" dirty="0"/>
              <a:t>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5.12.2)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14996"/>
              </p:ext>
            </p:extLst>
          </p:nvPr>
        </p:nvGraphicFramePr>
        <p:xfrm>
          <a:off x="8028384" y="1098000"/>
          <a:ext cx="729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2" name="Equation" r:id="rId3" imgW="355292" imgH="203024" progId="Equation.DSMT4">
                  <p:embed/>
                </p:oleObj>
              </mc:Choice>
              <mc:Fallback>
                <p:oleObj name="Equation" r:id="rId3" imgW="355292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098000"/>
                        <a:ext cx="729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72336"/>
              </p:ext>
            </p:extLst>
          </p:nvPr>
        </p:nvGraphicFramePr>
        <p:xfrm>
          <a:off x="3559500" y="1501200"/>
          <a:ext cx="20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3" name="Equation" r:id="rId5" imgW="1028700" imgH="228600" progId="Equation.DSMT4">
                  <p:embed/>
                </p:oleObj>
              </mc:Choice>
              <mc:Fallback>
                <p:oleObj name="Equation" r:id="rId5" imgW="10287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500" y="1501200"/>
                        <a:ext cx="20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671634"/>
              </p:ext>
            </p:extLst>
          </p:nvPr>
        </p:nvGraphicFramePr>
        <p:xfrm>
          <a:off x="971600" y="2060848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4" name="Equation" r:id="rId7" imgW="190417" imgH="190417" progId="Equation.DSMT4">
                  <p:embed/>
                </p:oleObj>
              </mc:Choice>
              <mc:Fallback>
                <p:oleObj name="Equation" r:id="rId7" imgW="190417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060848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518361"/>
              </p:ext>
            </p:extLst>
          </p:nvPr>
        </p:nvGraphicFramePr>
        <p:xfrm>
          <a:off x="7988690" y="3771088"/>
          <a:ext cx="5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5" name="Equation" r:id="rId9" imgW="279400" imgH="228600" progId="Equation.DSMT4">
                  <p:embed/>
                </p:oleObj>
              </mc:Choice>
              <mc:Fallback>
                <p:oleObj name="Equation" r:id="rId9" imgW="2794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8690" y="3771088"/>
                        <a:ext cx="5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020157"/>
              </p:ext>
            </p:extLst>
          </p:nvPr>
        </p:nvGraphicFramePr>
        <p:xfrm>
          <a:off x="3131840" y="5472000"/>
          <a:ext cx="2236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6" name="Equation" r:id="rId11" imgW="1231366" imgH="253890" progId="Equation.DSMT4">
                  <p:embed/>
                </p:oleObj>
              </mc:Choice>
              <mc:Fallback>
                <p:oleObj name="Equation" r:id="rId11" imgW="1231366" imgH="25389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472000"/>
                        <a:ext cx="22360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587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暗</a:t>
            </a:r>
            <a:r>
              <a:rPr lang="zh-TW" altLang="zh-TW" dirty="0"/>
              <a:t>電流的散粒雜訊和量子雜訊是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</a:t>
            </a:r>
            <a:r>
              <a:rPr lang="zh-TW" altLang="zh-TW" dirty="0"/>
              <a:t>光二極體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主要</a:t>
            </a:r>
            <a:r>
              <a:rPr lang="zh-TW" altLang="zh-TW" dirty="0"/>
              <a:t>雜訊來源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熱</a:t>
            </a:r>
            <a:r>
              <a:rPr lang="zh-TW" altLang="zh-TW" dirty="0"/>
              <a:t>雜訊</a:t>
            </a:r>
            <a:r>
              <a:rPr lang="en-US" altLang="zh-TW" dirty="0"/>
              <a:t> (thermal noise) </a:t>
            </a:r>
            <a:r>
              <a:rPr lang="zh-TW" altLang="zh-TW" dirty="0"/>
              <a:t>是由於傳導電子的任意運動，而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zh-TW" altLang="zh-TW" dirty="0" smtClean="0"/>
              <a:t>任何</a:t>
            </a:r>
            <a:r>
              <a:rPr lang="zh-TW" altLang="zh-TW" dirty="0"/>
              <a:t>導體上產生的隨意電壓擾動，它也被稱為詹森雜訊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Johnson noise)</a:t>
            </a:r>
            <a:r>
              <a:rPr lang="zh-TW" altLang="zh-TW" dirty="0"/>
              <a:t>。在設計接收器時，我們有興趣的是訊雜</a:t>
            </a:r>
            <a:r>
              <a:rPr lang="zh-TW" altLang="zh-TW" dirty="0" smtClean="0"/>
              <a:t>比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signal to noise ratio) SNR</a:t>
            </a:r>
            <a:r>
              <a:rPr lang="zh-TW" altLang="zh-TW" dirty="0"/>
              <a:t>或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>
              <a:lnSpc>
                <a:spcPts val="7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5.12.4</a:t>
            </a:r>
            <a:r>
              <a:rPr lang="en-US" altLang="zh-TW" dirty="0" smtClean="0"/>
              <a:t>)</a:t>
            </a:r>
          </a:p>
          <a:p>
            <a:pPr>
              <a:lnSpc>
                <a:spcPts val="7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對於</a:t>
            </a:r>
            <a:r>
              <a:rPr lang="zh-TW" altLang="zh-TW" dirty="0"/>
              <a:t>單獨的光檢測器，</a:t>
            </a:r>
            <a:r>
              <a:rPr lang="en-US" altLang="zh-TW" dirty="0"/>
              <a:t>SNR</a:t>
            </a:r>
            <a:r>
              <a:rPr lang="zh-TW" altLang="zh-TW" dirty="0"/>
              <a:t>僅為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對</a:t>
            </a:r>
            <a:r>
              <a:rPr lang="en-US" altLang="zh-TW" dirty="0" smtClean="0"/>
              <a:t>     </a:t>
            </a:r>
            <a:r>
              <a:rPr lang="zh-TW" altLang="zh-TW" dirty="0"/>
              <a:t>的比例；對於</a:t>
            </a:r>
            <a:r>
              <a:rPr lang="zh-TW" altLang="zh-TW" dirty="0" smtClean="0"/>
              <a:t>接</a:t>
            </a:r>
            <a:endParaRPr lang="en-US" altLang="zh-TW" dirty="0" smtClean="0"/>
          </a:p>
          <a:p>
            <a:r>
              <a:rPr lang="zh-TW" altLang="zh-TW" dirty="0" smtClean="0"/>
              <a:t>收</a:t>
            </a:r>
            <a:r>
              <a:rPr lang="zh-TW" altLang="zh-TW" dirty="0"/>
              <a:t>器的</a:t>
            </a:r>
            <a:r>
              <a:rPr lang="en-US" altLang="zh-TW" dirty="0"/>
              <a:t>SNR</a:t>
            </a:r>
            <a:r>
              <a:rPr lang="zh-TW" altLang="zh-TW" dirty="0"/>
              <a:t>必須包含在取樣電阻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上</a:t>
            </a:r>
            <a:r>
              <a:rPr lang="zh-TW" altLang="zh-TW" dirty="0"/>
              <a:t>產生的雜訊功率</a:t>
            </a:r>
            <a:r>
              <a:rPr lang="en-US" altLang="zh-TW" dirty="0"/>
              <a:t> ( </a:t>
            </a:r>
            <a:r>
              <a:rPr lang="zh-TW" altLang="zh-TW" dirty="0"/>
              <a:t>熱</a:t>
            </a:r>
            <a:r>
              <a:rPr lang="zh-TW" altLang="zh-TW" dirty="0" smtClean="0"/>
              <a:t>雜</a:t>
            </a:r>
            <a:endParaRPr lang="en-US" altLang="zh-TW" dirty="0" smtClean="0"/>
          </a:p>
          <a:p>
            <a:r>
              <a:rPr lang="zh-TW" altLang="zh-TW" dirty="0" smtClean="0"/>
              <a:t>訊</a:t>
            </a:r>
            <a:r>
              <a:rPr lang="en-US" altLang="zh-TW" dirty="0" smtClean="0"/>
              <a:t> </a:t>
            </a:r>
            <a:r>
              <a:rPr lang="en-US" altLang="zh-TW" dirty="0"/>
              <a:t>)</a:t>
            </a:r>
            <a:r>
              <a:rPr lang="zh-TW" altLang="zh-TW" dirty="0"/>
              <a:t>，以及放大器輸入元件上的雜訊功率</a:t>
            </a:r>
            <a:r>
              <a:rPr lang="en-US" altLang="zh-TW" dirty="0"/>
              <a:t> ( </a:t>
            </a:r>
            <a:r>
              <a:rPr lang="zh-TW" altLang="zh-TW" dirty="0"/>
              <a:t>如電阻和電晶體</a:t>
            </a:r>
            <a:r>
              <a:rPr lang="en-US" altLang="zh-TW" dirty="0"/>
              <a:t> 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112248"/>
              </p:ext>
            </p:extLst>
          </p:nvPr>
        </p:nvGraphicFramePr>
        <p:xfrm>
          <a:off x="5249386" y="1196752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1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386" y="1196752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827258"/>
              </p:ext>
            </p:extLst>
          </p:nvPr>
        </p:nvGraphicFramePr>
        <p:xfrm>
          <a:off x="6606288" y="1142784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2" name="Equation" r:id="rId5" imgW="291973" imgH="190417" progId="Equation.DSMT4">
                  <p:embed/>
                </p:oleObj>
              </mc:Choice>
              <mc:Fallback>
                <p:oleObj name="Equation" r:id="rId5" imgW="291973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6288" y="1142784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588070"/>
              </p:ext>
            </p:extLst>
          </p:nvPr>
        </p:nvGraphicFramePr>
        <p:xfrm>
          <a:off x="3580332" y="1916832"/>
          <a:ext cx="206266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3" name="Equation" r:id="rId7" imgW="1129810" imgH="253890" progId="Equation.DSMT4">
                  <p:embed/>
                </p:oleObj>
              </mc:Choice>
              <mc:Fallback>
                <p:oleObj name="Equation" r:id="rId7" imgW="1129810" imgH="25389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0332" y="1916832"/>
                        <a:ext cx="2062666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459650"/>
              </p:ext>
            </p:extLst>
          </p:nvPr>
        </p:nvGraphicFramePr>
        <p:xfrm>
          <a:off x="4140000" y="3744000"/>
          <a:ext cx="699840" cy="38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4" name="Equation" r:id="rId9" imgW="342751" imgH="190417" progId="Equation.DSMT4">
                  <p:embed/>
                </p:oleObj>
              </mc:Choice>
              <mc:Fallback>
                <p:oleObj name="Equation" r:id="rId9" imgW="342751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000" y="3744000"/>
                        <a:ext cx="699840" cy="38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348828"/>
              </p:ext>
            </p:extLst>
          </p:nvPr>
        </p:nvGraphicFramePr>
        <p:xfrm>
          <a:off x="3378820" y="4113160"/>
          <a:ext cx="198526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5" name="Equation" r:id="rId11" imgW="1028520" imgH="393480" progId="Equation.DSMT4">
                  <p:embed/>
                </p:oleObj>
              </mc:Choice>
              <mc:Fallback>
                <p:oleObj name="Equation" r:id="rId11" imgW="102852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820" y="4113160"/>
                        <a:ext cx="198526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596086"/>
              </p:ext>
            </p:extLst>
          </p:nvPr>
        </p:nvGraphicFramePr>
        <p:xfrm>
          <a:off x="5292079" y="4869160"/>
          <a:ext cx="521999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6" name="Equation" r:id="rId13" imgW="279279" imgH="253890" progId="Equation.DSMT4">
                  <p:embed/>
                </p:oleObj>
              </mc:Choice>
              <mc:Fallback>
                <p:oleObj name="Equation" r:id="rId13" imgW="279279" imgH="25389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79" y="4869160"/>
                        <a:ext cx="521999" cy="4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532867"/>
              </p:ext>
            </p:extLst>
          </p:nvPr>
        </p:nvGraphicFramePr>
        <p:xfrm>
          <a:off x="6066000" y="4833208"/>
          <a:ext cx="409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7" name="Equation" r:id="rId15" imgW="203112" imgH="228501" progId="Equation.DSMT4">
                  <p:embed/>
                </p:oleObj>
              </mc:Choice>
              <mc:Fallback>
                <p:oleObj name="Equation" r:id="rId15" imgW="203112" imgH="228501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000" y="4833208"/>
                        <a:ext cx="409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5249"/>
              </p:ext>
            </p:extLst>
          </p:nvPr>
        </p:nvGraphicFramePr>
        <p:xfrm>
          <a:off x="4694400" y="5310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8" name="Equation" r:id="rId17" imgW="253780" imgH="203024" progId="Equation.DSMT4">
                  <p:embed/>
                </p:oleObj>
              </mc:Choice>
              <mc:Fallback>
                <p:oleObj name="Equation" r:id="rId17" imgW="253780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400" y="5310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8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雜訊</a:t>
            </a:r>
            <a:r>
              <a:rPr lang="zh-TW" altLang="zh-TW" dirty="0"/>
              <a:t>等效功率</a:t>
            </a:r>
            <a:r>
              <a:rPr lang="en-US" altLang="zh-TW" dirty="0"/>
              <a:t> (noise equivalent power, NEP) </a:t>
            </a:r>
            <a:r>
              <a:rPr lang="zh-TW" altLang="zh-TW" dirty="0"/>
              <a:t>是一個光</a:t>
            </a:r>
            <a:r>
              <a:rPr lang="zh-TW" altLang="zh-TW" dirty="0" smtClean="0"/>
              <a:t>檢</a:t>
            </a:r>
            <a:endParaRPr lang="en-US" altLang="zh-TW" dirty="0" smtClean="0"/>
          </a:p>
          <a:p>
            <a:r>
              <a:rPr lang="zh-TW" altLang="zh-TW" dirty="0" smtClean="0"/>
              <a:t>測</a:t>
            </a:r>
            <a:r>
              <a:rPr lang="zh-TW" altLang="zh-TW" dirty="0"/>
              <a:t>器的重要</a:t>
            </a:r>
            <a:r>
              <a:rPr lang="zh-TW" altLang="zh-TW" dirty="0" smtClean="0"/>
              <a:t>性質。</a:t>
            </a:r>
            <a:r>
              <a:rPr lang="en-US" altLang="zh-TW" dirty="0"/>
              <a:t>NEP</a:t>
            </a:r>
            <a:r>
              <a:rPr lang="zh-TW" altLang="zh-TW" dirty="0"/>
              <a:t>的定義是達到</a:t>
            </a:r>
            <a:r>
              <a:rPr lang="en-US" altLang="zh-TW" dirty="0"/>
              <a:t>1 Hz</a:t>
            </a:r>
            <a:r>
              <a:rPr lang="zh-TW" altLang="zh-TW" dirty="0"/>
              <a:t>頻寬內訊雜比</a:t>
            </a:r>
            <a:r>
              <a:rPr lang="en-US" altLang="zh-TW" dirty="0"/>
              <a:t> (SNR) 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en-US" altLang="zh-TW" dirty="0"/>
              <a:t>1</a:t>
            </a:r>
            <a:r>
              <a:rPr lang="zh-TW" altLang="zh-TW" dirty="0"/>
              <a:t>所需要的光輸入功率</a:t>
            </a:r>
            <a:r>
              <a:rPr lang="zh-TW" altLang="zh-TW" dirty="0" smtClean="0"/>
              <a:t>。</a:t>
            </a:r>
            <a:r>
              <a:rPr lang="zh-TW" altLang="zh-TW" dirty="0"/>
              <a:t>它是產生光電流</a:t>
            </a:r>
            <a:r>
              <a:rPr lang="zh-TW" altLang="zh-TW" dirty="0" smtClean="0"/>
              <a:t>信號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等於</a:t>
            </a:r>
            <a:r>
              <a:rPr lang="zh-TW" altLang="zh-TW" dirty="0"/>
              <a:t>光</a:t>
            </a:r>
            <a:r>
              <a:rPr lang="zh-TW" altLang="zh-TW" dirty="0" smtClean="0"/>
              <a:t>檢</a:t>
            </a:r>
            <a:endParaRPr lang="en-US" altLang="zh-TW" dirty="0" smtClean="0"/>
          </a:p>
          <a:p>
            <a:r>
              <a:rPr lang="zh-TW" altLang="zh-TW" dirty="0" smtClean="0"/>
              <a:t>測</a:t>
            </a:r>
            <a:r>
              <a:rPr lang="zh-TW" altLang="zh-TW" dirty="0"/>
              <a:t>器中給定波長範圍和</a:t>
            </a:r>
            <a:r>
              <a:rPr lang="en-US" altLang="zh-TW" dirty="0"/>
              <a:t>1 Hz</a:t>
            </a:r>
            <a:r>
              <a:rPr lang="zh-TW" altLang="zh-TW" dirty="0"/>
              <a:t>頻寬內總雜訊</a:t>
            </a:r>
            <a:r>
              <a:rPr lang="zh-TW" altLang="zh-TW" dirty="0" smtClean="0"/>
              <a:t>電流</a:t>
            </a:r>
            <a:r>
              <a:rPr lang="en-US" altLang="zh-TW" dirty="0" smtClean="0"/>
              <a:t>        </a:t>
            </a:r>
            <a:r>
              <a:rPr lang="zh-TW" altLang="zh-TW" dirty="0"/>
              <a:t>所需的光</a:t>
            </a:r>
            <a:r>
              <a:rPr lang="zh-TW" altLang="zh-TW" dirty="0" smtClean="0"/>
              <a:t>訊</a:t>
            </a:r>
            <a:endParaRPr lang="en-US" altLang="zh-TW" dirty="0" smtClean="0"/>
          </a:p>
          <a:p>
            <a:r>
              <a:rPr lang="zh-TW" altLang="zh-TW" dirty="0" smtClean="0"/>
              <a:t>號</a:t>
            </a:r>
            <a:r>
              <a:rPr lang="zh-TW" altLang="zh-TW" dirty="0"/>
              <a:t>功率。</a:t>
            </a:r>
            <a:r>
              <a:rPr lang="zh-TW" altLang="zh-TW" dirty="0" smtClean="0"/>
              <a:t>假設</a:t>
            </a:r>
            <a:r>
              <a:rPr lang="en-US" altLang="zh-TW" dirty="0" smtClean="0"/>
              <a:t>     </a:t>
            </a:r>
            <a:r>
              <a:rPr lang="zh-TW" altLang="zh-TW" dirty="0"/>
              <a:t>為檢測器的頻寬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導致</a:t>
            </a:r>
            <a:r>
              <a:rPr lang="en-US" altLang="zh-TW" dirty="0"/>
              <a:t> 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的</a:t>
            </a:r>
            <a:r>
              <a:rPr lang="zh-TW" altLang="zh-TW" dirty="0"/>
              <a:t>入射</a:t>
            </a:r>
            <a:r>
              <a:rPr lang="zh-TW" altLang="zh-TW" dirty="0" smtClean="0"/>
              <a:t>功</a:t>
            </a:r>
            <a:endParaRPr lang="en-US" altLang="zh-TW" dirty="0" smtClean="0"/>
          </a:p>
          <a:p>
            <a:r>
              <a:rPr lang="zh-TW" altLang="zh-TW" dirty="0" smtClean="0"/>
              <a:t>率</a:t>
            </a:r>
            <a:r>
              <a:rPr lang="zh-TW" altLang="zh-TW" dirty="0"/>
              <a:t>，則根據</a:t>
            </a:r>
            <a:r>
              <a:rPr lang="zh-TW" altLang="zh-TW" dirty="0" smtClean="0"/>
              <a:t>定義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5.12.5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假如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響應率，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是</a:t>
            </a:r>
            <a:r>
              <a:rPr lang="zh-TW" altLang="zh-TW" dirty="0"/>
              <a:t>單色光的入射光功率，則產生的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電流是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5.12.6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772056"/>
              </p:ext>
            </p:extLst>
          </p:nvPr>
        </p:nvGraphicFramePr>
        <p:xfrm>
          <a:off x="6688800" y="1944000"/>
          <a:ext cx="7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5" name="Equation" r:id="rId3" imgW="381000" imgH="228600" progId="Equation.DSMT4">
                  <p:embed/>
                </p:oleObj>
              </mc:Choice>
              <mc:Fallback>
                <p:oleObj name="Equation" r:id="rId3" imgW="3810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8800" y="1944000"/>
                        <a:ext cx="7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861826"/>
              </p:ext>
            </p:extLst>
          </p:nvPr>
        </p:nvGraphicFramePr>
        <p:xfrm>
          <a:off x="6516216" y="2376000"/>
          <a:ext cx="637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6" name="Equation" r:id="rId5" imgW="291973" imgH="203112" progId="Equation.DSMT4">
                  <p:embed/>
                </p:oleObj>
              </mc:Choice>
              <mc:Fallback>
                <p:oleObj name="Equation" r:id="rId5" imgW="291973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2376000"/>
                        <a:ext cx="637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718613"/>
              </p:ext>
            </p:extLst>
          </p:nvPr>
        </p:nvGraphicFramePr>
        <p:xfrm>
          <a:off x="2322000" y="28440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7" name="Equation" r:id="rId7" imgW="164957" imgH="190335" progId="Equation.DSMT4">
                  <p:embed/>
                </p:oleObj>
              </mc:Choice>
              <mc:Fallback>
                <p:oleObj name="Equation" r:id="rId7" imgW="164957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000" y="28440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672400"/>
              </p:ext>
            </p:extLst>
          </p:nvPr>
        </p:nvGraphicFramePr>
        <p:xfrm>
          <a:off x="5040000" y="2797200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8" name="Equation" r:id="rId9" imgW="190417" imgH="203112" progId="Equation.DSMT4">
                  <p:embed/>
                </p:oleObj>
              </mc:Choice>
              <mc:Fallback>
                <p:oleObj name="Equation" r:id="rId9" imgW="19041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00" y="2797200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761329"/>
              </p:ext>
            </p:extLst>
          </p:nvPr>
        </p:nvGraphicFramePr>
        <p:xfrm>
          <a:off x="6300192" y="2815200"/>
          <a:ext cx="11592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19" name="Equation" r:id="rId11" imgW="533169" imgH="190417" progId="Equation.DSMT4">
                  <p:embed/>
                </p:oleObj>
              </mc:Choice>
              <mc:Fallback>
                <p:oleObj name="Equation" r:id="rId11" imgW="533169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2815200"/>
                        <a:ext cx="11592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802872"/>
              </p:ext>
            </p:extLst>
          </p:nvPr>
        </p:nvGraphicFramePr>
        <p:xfrm>
          <a:off x="2555776" y="3645024"/>
          <a:ext cx="3583125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0" name="Equation" r:id="rId13" imgW="2019240" imgH="406080" progId="Equation.DSMT4">
                  <p:embed/>
                </p:oleObj>
              </mc:Choice>
              <mc:Fallback>
                <p:oleObj name="Equation" r:id="rId13" imgW="2019240" imgH="4060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645024"/>
                        <a:ext cx="3583125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73319"/>
              </p:ext>
            </p:extLst>
          </p:nvPr>
        </p:nvGraphicFramePr>
        <p:xfrm>
          <a:off x="1619672" y="4478400"/>
          <a:ext cx="3969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1" name="Equation" r:id="rId15" imgW="203112" imgH="190417" progId="Equation.DSMT4">
                  <p:embed/>
                </p:oleObj>
              </mc:Choice>
              <mc:Fallback>
                <p:oleObj name="Equation" r:id="rId15" imgW="203112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478400"/>
                        <a:ext cx="3969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09069"/>
              </p:ext>
            </p:extLst>
          </p:nvPr>
        </p:nvGraphicFramePr>
        <p:xfrm>
          <a:off x="3419920" y="4437112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2" name="Equation" r:id="rId17" imgW="203024" imgH="203024" progId="Equation.DSMT4">
                  <p:embed/>
                </p:oleObj>
              </mc:Choice>
              <mc:Fallback>
                <p:oleObj name="Equation" r:id="rId17" imgW="203024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920" y="4437112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585491"/>
              </p:ext>
            </p:extLst>
          </p:nvPr>
        </p:nvGraphicFramePr>
        <p:xfrm>
          <a:off x="3923928" y="5301208"/>
          <a:ext cx="11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3" name="Equation" r:id="rId19" imgW="583947" imgH="228501" progId="Equation.DSMT4">
                  <p:embed/>
                </p:oleObj>
              </mc:Choice>
              <mc:Fallback>
                <p:oleObj name="Equation" r:id="rId19" imgW="583947" imgH="228501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5301208"/>
                        <a:ext cx="11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496522"/>
              </p:ext>
            </p:extLst>
          </p:nvPr>
        </p:nvGraphicFramePr>
        <p:xfrm>
          <a:off x="3302810" y="5805264"/>
          <a:ext cx="256533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4" name="Equation" r:id="rId21" imgW="1409088" imgH="253890" progId="Equation.DSMT4">
                  <p:embed/>
                </p:oleObj>
              </mc:Choice>
              <mc:Fallback>
                <p:oleObj name="Equation" r:id="rId21" imgW="1409088" imgH="25389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810" y="5805264"/>
                        <a:ext cx="2565334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156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5.12.7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可得</a:t>
            </a:r>
            <a:r>
              <a:rPr lang="en-US" altLang="zh-TW" dirty="0"/>
              <a:t> 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探測</a:t>
            </a:r>
            <a:r>
              <a:rPr lang="zh-TW" altLang="zh-TW" dirty="0"/>
              <a:t>率</a:t>
            </a:r>
            <a:r>
              <a:rPr lang="en-US" altLang="zh-TW" dirty="0"/>
              <a:t> (</a:t>
            </a:r>
            <a:r>
              <a:rPr lang="en-US" altLang="zh-TW" dirty="0" err="1"/>
              <a:t>detectivity</a:t>
            </a:r>
            <a:r>
              <a:rPr lang="en-US" altLang="zh-TW" dirty="0"/>
              <a:t>)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定義</a:t>
            </a:r>
            <a:r>
              <a:rPr lang="zh-TW" altLang="zh-TW" dirty="0"/>
              <a:t>為雜訊等效功率</a:t>
            </a:r>
            <a:r>
              <a:rPr lang="en-US" altLang="zh-TW" dirty="0"/>
              <a:t> (NEP) </a:t>
            </a:r>
            <a:r>
              <a:rPr lang="zh-TW" altLang="zh-TW" dirty="0"/>
              <a:t>的倒數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en-US" altLang="zh-TW" dirty="0" smtClean="0"/>
              <a:t>             NEP</a:t>
            </a:r>
            <a:r>
              <a:rPr lang="zh-TW" altLang="zh-TW" dirty="0"/>
              <a:t>，它是衡量考慮各種雜訊貢獻的檢測器靈敏度</a:t>
            </a:r>
            <a:r>
              <a:rPr lang="zh-TW" altLang="zh-TW" dirty="0" smtClean="0"/>
              <a:t>。若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接受輻射的感光面積，則比探測率</a:t>
            </a:r>
            <a:r>
              <a:rPr lang="en-US" altLang="zh-TW" dirty="0"/>
              <a:t> (specific </a:t>
            </a:r>
            <a:r>
              <a:rPr lang="en-US" altLang="zh-TW" dirty="0" err="1"/>
              <a:t>detectivity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r>
              <a:rPr lang="zh-TW" altLang="zh-TW" dirty="0" smtClean="0"/>
              <a:t>定義為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5.12.8)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87888"/>
              </p:ext>
            </p:extLst>
          </p:nvPr>
        </p:nvGraphicFramePr>
        <p:xfrm>
          <a:off x="2482330" y="1116000"/>
          <a:ext cx="3673846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1" name="Equation" r:id="rId3" imgW="1892300" imgH="368300" progId="Equation.DSMT4">
                  <p:embed/>
                </p:oleObj>
              </mc:Choice>
              <mc:Fallback>
                <p:oleObj name="Equation" r:id="rId3" imgW="1892300" imgH="368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330" y="1116000"/>
                        <a:ext cx="3673846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797384"/>
              </p:ext>
            </p:extLst>
          </p:nvPr>
        </p:nvGraphicFramePr>
        <p:xfrm>
          <a:off x="1281376" y="1916832"/>
          <a:ext cx="12744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2" name="Equation" r:id="rId5" imgW="558800" imgH="190500" progId="Equation.DSMT4">
                  <p:embed/>
                </p:oleObj>
              </mc:Choice>
              <mc:Fallback>
                <p:oleObj name="Equation" r:id="rId5" imgW="5588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376" y="1916832"/>
                        <a:ext cx="12744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726185"/>
              </p:ext>
            </p:extLst>
          </p:nvPr>
        </p:nvGraphicFramePr>
        <p:xfrm>
          <a:off x="3389151" y="1916832"/>
          <a:ext cx="1254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3" name="Equation" r:id="rId7" imgW="583947" imgH="203112" progId="Equation.DSMT4">
                  <p:embed/>
                </p:oleObj>
              </mc:Choice>
              <mc:Fallback>
                <p:oleObj name="Equation" r:id="rId7" imgW="583947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151" y="1916832"/>
                        <a:ext cx="1254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526609"/>
              </p:ext>
            </p:extLst>
          </p:nvPr>
        </p:nvGraphicFramePr>
        <p:xfrm>
          <a:off x="3563888" y="2384928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4" name="Equation" r:id="rId9" imgW="203112" imgH="190417" progId="Equation.DSMT4">
                  <p:embed/>
                </p:oleObj>
              </mc:Choice>
              <mc:Fallback>
                <p:oleObj name="Equation" r:id="rId9" imgW="203112" imgH="19041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384928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94381"/>
              </p:ext>
            </p:extLst>
          </p:nvPr>
        </p:nvGraphicFramePr>
        <p:xfrm>
          <a:off x="467544" y="2780968"/>
          <a:ext cx="91058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5" name="Equation" r:id="rId11" imgW="406048" imgH="164957" progId="Equation.DSMT4">
                  <p:embed/>
                </p:oleObj>
              </mc:Choice>
              <mc:Fallback>
                <p:oleObj name="Equation" r:id="rId11" imgW="406048" imgH="164957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780968"/>
                        <a:ext cx="91058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420018"/>
              </p:ext>
            </p:extLst>
          </p:nvPr>
        </p:nvGraphicFramePr>
        <p:xfrm>
          <a:off x="395536" y="3212976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6" name="Equation" r:id="rId13" imgW="190417" imgH="190417" progId="Equation.DSMT4">
                  <p:embed/>
                </p:oleObj>
              </mc:Choice>
              <mc:Fallback>
                <p:oleObj name="Equation" r:id="rId13" imgW="190417" imgH="190417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12976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034674"/>
              </p:ext>
            </p:extLst>
          </p:nvPr>
        </p:nvGraphicFramePr>
        <p:xfrm>
          <a:off x="8348730" y="3168000"/>
          <a:ext cx="5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7" name="Equation" r:id="rId15" imgW="279400" imgH="228600" progId="Equation.DSMT4">
                  <p:embed/>
                </p:oleObj>
              </mc:Choice>
              <mc:Fallback>
                <p:oleObj name="Equation" r:id="rId15" imgW="2794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8730" y="3168000"/>
                        <a:ext cx="5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44094"/>
              </p:ext>
            </p:extLst>
          </p:nvPr>
        </p:nvGraphicFramePr>
        <p:xfrm>
          <a:off x="3779912" y="4041152"/>
          <a:ext cx="127229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8" name="Equation" r:id="rId17" imgW="660113" imgH="393529" progId="Equation.DSMT4">
                  <p:embed/>
                </p:oleObj>
              </mc:Choice>
              <mc:Fallback>
                <p:oleObj name="Equation" r:id="rId17" imgW="660113" imgH="393529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041152"/>
                        <a:ext cx="1272293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8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276872"/>
            <a:ext cx="8064897" cy="282919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8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10" y="1412776"/>
            <a:ext cx="6713580" cy="46085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18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矽</a:t>
            </a:r>
            <a:r>
              <a:rPr lang="zh-TW" altLang="zh-TW" sz="2800" dirty="0">
                <a:solidFill>
                  <a:srgbClr val="000066"/>
                </a:solidFill>
              </a:rPr>
              <a:t>製</a:t>
            </a:r>
            <a:r>
              <a:rPr lang="en-US" altLang="zh-TW" sz="2800" i="1" dirty="0">
                <a:solidFill>
                  <a:srgbClr val="000066"/>
                </a:solidFill>
              </a:rPr>
              <a:t>pin</a:t>
            </a:r>
            <a:r>
              <a:rPr lang="zh-TW" altLang="zh-TW" sz="2800" dirty="0">
                <a:solidFill>
                  <a:srgbClr val="000066"/>
                </a:solidFill>
              </a:rPr>
              <a:t>光二極體的</a:t>
            </a:r>
            <a:r>
              <a:rPr lang="en-US" altLang="zh-TW" sz="2800" dirty="0">
                <a:solidFill>
                  <a:srgbClr val="000066"/>
                </a:solidFill>
              </a:rPr>
              <a:t>NEP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一個</a:t>
            </a:r>
            <a:r>
              <a:rPr lang="zh-TW" altLang="zh-TW" sz="2000" dirty="0"/>
              <a:t>矽製光二極體的</a:t>
            </a:r>
            <a:r>
              <a:rPr lang="en-US" altLang="zh-TW" sz="2000" dirty="0"/>
              <a:t>NEP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假設操作的頻帶寬度是</a:t>
            </a:r>
            <a:r>
              <a:rPr lang="en-US" altLang="zh-TW" sz="2000" dirty="0" smtClean="0"/>
              <a:t>1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r>
              <a:rPr lang="en-US" altLang="zh-TW" sz="2000" dirty="0"/>
              <a:t>GHz</a:t>
            </a:r>
            <a:r>
              <a:rPr lang="zh-TW" altLang="zh-TW" sz="2000" dirty="0"/>
              <a:t>，則要使</a:t>
            </a:r>
            <a:r>
              <a:rPr lang="en-US" altLang="zh-TW" sz="2000" dirty="0"/>
              <a:t>SNR</a:t>
            </a:r>
            <a:r>
              <a:rPr lang="zh-TW" altLang="zh-TW" sz="2000" dirty="0"/>
              <a:t>為</a:t>
            </a:r>
            <a:r>
              <a:rPr lang="en-US" altLang="zh-TW" sz="2000" dirty="0"/>
              <a:t>1</a:t>
            </a:r>
            <a:r>
              <a:rPr lang="zh-TW" altLang="zh-TW" sz="2000" dirty="0"/>
              <a:t>的光信號功率為何？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依定義，</a:t>
            </a:r>
            <a:r>
              <a:rPr lang="en-US" altLang="zh-TW" sz="2000" dirty="0"/>
              <a:t>NEP</a:t>
            </a:r>
            <a:r>
              <a:rPr lang="zh-TW" altLang="zh-TW" sz="2000" dirty="0"/>
              <a:t>為檢測器中產生光電流等於雜訊電流之每個頻帶寬度</a:t>
            </a:r>
            <a:r>
              <a:rPr lang="zh-TW" altLang="zh-TW" sz="2000" dirty="0" smtClean="0"/>
              <a:t>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方根</a:t>
            </a:r>
            <a:r>
              <a:rPr lang="zh-TW" altLang="zh-TW" sz="2000" dirty="0"/>
              <a:t>的光功率。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所以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432349"/>
              </p:ext>
            </p:extLst>
          </p:nvPr>
        </p:nvGraphicFramePr>
        <p:xfrm>
          <a:off x="3978000" y="1052736"/>
          <a:ext cx="180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10" name="Equation" r:id="rId3" imgW="952087" imgH="215806" progId="Equation.DSMT4">
                  <p:embed/>
                </p:oleObj>
              </mc:Choice>
              <mc:Fallback>
                <p:oleObj name="Equation" r:id="rId3" imgW="952087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000" y="1052736"/>
                        <a:ext cx="180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392242"/>
              </p:ext>
            </p:extLst>
          </p:nvPr>
        </p:nvGraphicFramePr>
        <p:xfrm>
          <a:off x="3923928" y="2924944"/>
          <a:ext cx="151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11" name="Equation" r:id="rId5" imgW="799753" imgH="215806" progId="Equation.DSMT4">
                  <p:embed/>
                </p:oleObj>
              </mc:Choice>
              <mc:Fallback>
                <p:oleObj name="Equation" r:id="rId5" imgW="799753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2924944"/>
                        <a:ext cx="151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271663"/>
              </p:ext>
            </p:extLst>
          </p:nvPr>
        </p:nvGraphicFramePr>
        <p:xfrm>
          <a:off x="1077863" y="3681784"/>
          <a:ext cx="709453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12" name="Equation" r:id="rId7" imgW="3924000" imgH="215640" progId="Equation.DSMT4">
                  <p:embed/>
                </p:oleObj>
              </mc:Choice>
              <mc:Fallback>
                <p:oleObj name="Equation" r:id="rId7" imgW="3924000" imgH="215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863" y="3681784"/>
                        <a:ext cx="7094537" cy="395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706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理想</a:t>
            </a:r>
            <a:r>
              <a:rPr lang="zh-TW" altLang="zh-TW" sz="2800" dirty="0">
                <a:solidFill>
                  <a:srgbClr val="000066"/>
                </a:solidFill>
              </a:rPr>
              <a:t>光檢測器的雜訊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一個理想的光二極體，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且沒有暗電流，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zh-TW" altLang="zh-TW" sz="2000" dirty="0"/>
              <a:t>證明對於訊雜比</a:t>
            </a:r>
            <a:r>
              <a:rPr lang="en-US" altLang="zh-TW" sz="2000" dirty="0"/>
              <a:t> (SNR) </a:t>
            </a:r>
            <a:r>
              <a:rPr lang="zh-TW" altLang="zh-TW" sz="2000" dirty="0"/>
              <a:t>為</a:t>
            </a:r>
            <a:r>
              <a:rPr lang="en-US" altLang="zh-TW" sz="2000" dirty="0"/>
              <a:t>1</a:t>
            </a:r>
            <a:r>
              <a:rPr lang="zh-TW" altLang="zh-TW" sz="2000" dirty="0"/>
              <a:t>的最小光功率為</a:t>
            </a:r>
          </a:p>
          <a:p>
            <a:pPr>
              <a:lnSpc>
                <a:spcPts val="10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(</a:t>
            </a:r>
            <a:r>
              <a:rPr lang="en-US" altLang="zh-TW" sz="2000" dirty="0"/>
              <a:t>5.12.9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對於一個操作在</a:t>
            </a:r>
            <a:r>
              <a:rPr lang="en-US" altLang="zh-TW" sz="2000" dirty="0"/>
              <a:t>1300 nm</a:t>
            </a:r>
            <a:r>
              <a:rPr lang="zh-TW" altLang="zh-TW" sz="2000" dirty="0"/>
              <a:t>，頻帶寬度</a:t>
            </a:r>
            <a:r>
              <a:rPr lang="en-US" altLang="zh-TW" sz="2000" dirty="0"/>
              <a:t>1 GHz</a:t>
            </a:r>
            <a:r>
              <a:rPr lang="zh-TW" altLang="zh-TW" sz="2000" dirty="0"/>
              <a:t>的理想光檢測器，</a:t>
            </a:r>
            <a:r>
              <a:rPr lang="zh-TW" altLang="zh-TW" sz="2000" dirty="0" smtClean="0"/>
              <a:t>計算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所</a:t>
            </a:r>
            <a:r>
              <a:rPr lang="zh-TW" altLang="zh-TW" sz="2000" dirty="0"/>
              <a:t>需的最小光功率，而相對的光電流為何？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使光電流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等於</a:t>
            </a:r>
            <a:r>
              <a:rPr lang="zh-TW" altLang="zh-TW" sz="2000" dirty="0"/>
              <a:t>雜訊電流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入射光功率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，當下式</a:t>
            </a:r>
            <a:r>
              <a:rPr lang="zh-TW" altLang="zh-TW" sz="2000" dirty="0" smtClean="0"/>
              <a:t>成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立時</a:t>
            </a:r>
            <a:r>
              <a:rPr lang="zh-TW" altLang="zh-TW" sz="2000" dirty="0"/>
              <a:t>，光電流 </a:t>
            </a:r>
            <a:r>
              <a:rPr lang="en-US" altLang="zh-TW" sz="2000" dirty="0"/>
              <a:t>( </a:t>
            </a:r>
            <a:r>
              <a:rPr lang="zh-TW" altLang="zh-TW" sz="2000" dirty="0"/>
              <a:t>訊號 </a:t>
            </a:r>
            <a:r>
              <a:rPr lang="en-US" altLang="zh-TW" sz="2000" dirty="0"/>
              <a:t>) </a:t>
            </a:r>
            <a:r>
              <a:rPr lang="zh-TW" altLang="zh-TW" sz="2000" dirty="0"/>
              <a:t>等於雜訊電流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因為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解上面的式子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527035"/>
              </p:ext>
            </p:extLst>
          </p:nvPr>
        </p:nvGraphicFramePr>
        <p:xfrm>
          <a:off x="3978000" y="1098000"/>
          <a:ext cx="194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3" name="Equation" r:id="rId3" imgW="1028700" imgH="190500" progId="Equation.DSMT4">
                  <p:embed/>
                </p:oleObj>
              </mc:Choice>
              <mc:Fallback>
                <p:oleObj name="Equation" r:id="rId3" imgW="10287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000" y="1098000"/>
                        <a:ext cx="194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225384"/>
              </p:ext>
            </p:extLst>
          </p:nvPr>
        </p:nvGraphicFramePr>
        <p:xfrm>
          <a:off x="7902000" y="1088784"/>
          <a:ext cx="732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4" name="Equation" r:id="rId5" imgW="355446" imgH="190417" progId="Equation.DSMT4">
                  <p:embed/>
                </p:oleObj>
              </mc:Choice>
              <mc:Fallback>
                <p:oleObj name="Equation" r:id="rId5" imgW="355446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2000" y="1088784"/>
                        <a:ext cx="732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432112"/>
              </p:ext>
            </p:extLst>
          </p:nvPr>
        </p:nvGraphicFramePr>
        <p:xfrm>
          <a:off x="3937419" y="1844824"/>
          <a:ext cx="1066629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5" name="Equation" r:id="rId7" imgW="583947" imgH="330057" progId="Equation.DSMT4">
                  <p:embed/>
                </p:oleObj>
              </mc:Choice>
              <mc:Fallback>
                <p:oleObj name="Equation" r:id="rId7" imgW="583947" imgH="33005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419" y="1844824"/>
                        <a:ext cx="1066629" cy="61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55650"/>
              </p:ext>
            </p:extLst>
          </p:nvPr>
        </p:nvGraphicFramePr>
        <p:xfrm>
          <a:off x="8136000" y="2581200"/>
          <a:ext cx="692442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6" name="Equation" r:id="rId9" imgW="330120" imgH="177480" progId="Equation.DSMT4">
                  <p:embed/>
                </p:oleObj>
              </mc:Choice>
              <mc:Fallback>
                <p:oleObj name="Equation" r:id="rId9" imgW="330120" imgH="177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6000" y="2581200"/>
                        <a:ext cx="692442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756955"/>
              </p:ext>
            </p:extLst>
          </p:nvPr>
        </p:nvGraphicFramePr>
        <p:xfrm>
          <a:off x="422584" y="2952000"/>
          <a:ext cx="405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7" name="Equation" r:id="rId11" imgW="190440" imgH="177480" progId="Equation.DSMT4">
                  <p:embed/>
                </p:oleObj>
              </mc:Choice>
              <mc:Fallback>
                <p:oleObj name="Equation" r:id="rId11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2584" y="2952000"/>
                        <a:ext cx="405000" cy="3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639298"/>
              </p:ext>
            </p:extLst>
          </p:nvPr>
        </p:nvGraphicFramePr>
        <p:xfrm>
          <a:off x="1974624" y="3672000"/>
          <a:ext cx="486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8"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624" y="3672000"/>
                        <a:ext cx="486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472680"/>
              </p:ext>
            </p:extLst>
          </p:nvPr>
        </p:nvGraphicFramePr>
        <p:xfrm>
          <a:off x="3915000" y="3672000"/>
          <a:ext cx="13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9" name="Equation" r:id="rId15" imgW="698500" imgH="190500" progId="Equation.DSMT4">
                  <p:embed/>
                </p:oleObj>
              </mc:Choice>
              <mc:Fallback>
                <p:oleObj name="Equation" r:id="rId15" imgW="698500" imgH="190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5000" y="3672000"/>
                        <a:ext cx="13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277515"/>
              </p:ext>
            </p:extLst>
          </p:nvPr>
        </p:nvGraphicFramePr>
        <p:xfrm>
          <a:off x="6948264" y="3672000"/>
          <a:ext cx="3213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0" name="Equation" r:id="rId17" imgW="164957" imgH="190335" progId="Equation.DSMT4">
                  <p:embed/>
                </p:oleObj>
              </mc:Choice>
              <mc:Fallback>
                <p:oleObj name="Equation" r:id="rId17" imgW="164957" imgH="19033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3672000"/>
                        <a:ext cx="3213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428815"/>
              </p:ext>
            </p:extLst>
          </p:nvPr>
        </p:nvGraphicFramePr>
        <p:xfrm>
          <a:off x="2987824" y="4383152"/>
          <a:ext cx="384675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1" name="Equation" r:id="rId19" imgW="2120900" imgH="228600" progId="Equation.DSMT4">
                  <p:embed/>
                </p:oleObj>
              </mc:Choice>
              <mc:Fallback>
                <p:oleObj name="Equation" r:id="rId19" imgW="21209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383152"/>
                        <a:ext cx="384675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422603"/>
              </p:ext>
            </p:extLst>
          </p:nvPr>
        </p:nvGraphicFramePr>
        <p:xfrm>
          <a:off x="899592" y="4797152"/>
          <a:ext cx="792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2" name="Equation" r:id="rId21" imgW="380835" imgH="190417" progId="Equation.DSMT4">
                  <p:embed/>
                </p:oleObj>
              </mc:Choice>
              <mc:Fallback>
                <p:oleObj name="Equation" r:id="rId21" imgW="380835" imgH="190417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797152"/>
                        <a:ext cx="792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056618"/>
              </p:ext>
            </p:extLst>
          </p:nvPr>
        </p:nvGraphicFramePr>
        <p:xfrm>
          <a:off x="3635896" y="4797152"/>
          <a:ext cx="105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3" name="Equation" r:id="rId23" imgW="533169" imgH="203112" progId="Equation.DSMT4">
                  <p:embed/>
                </p:oleObj>
              </mc:Choice>
              <mc:Fallback>
                <p:oleObj name="Equation" r:id="rId23" imgW="533169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797152"/>
                        <a:ext cx="105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70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5.12.2   </a:t>
            </a:r>
            <a:r>
              <a:rPr lang="zh-TW" altLang="zh-TW" sz="2800" dirty="0">
                <a:solidFill>
                  <a:srgbClr val="000066"/>
                </a:solidFill>
              </a:rPr>
              <a:t>理想光檢測器的</a:t>
            </a:r>
            <a:r>
              <a:rPr lang="zh-TW" altLang="zh-TW" sz="2800" dirty="0" smtClean="0">
                <a:solidFill>
                  <a:srgbClr val="000066"/>
                </a:solidFill>
              </a:rPr>
              <a:t>雜訊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由</a:t>
            </a:r>
            <a:r>
              <a:rPr lang="zh-TW" altLang="zh-TW" sz="2000" dirty="0"/>
              <a:t>式</a:t>
            </a:r>
            <a:r>
              <a:rPr lang="en-US" altLang="zh-TW" sz="2000" dirty="0"/>
              <a:t> (5.4.3) </a:t>
            </a:r>
            <a:r>
              <a:rPr lang="zh-TW" altLang="zh-TW" sz="2000" dirty="0"/>
              <a:t>和</a:t>
            </a:r>
            <a:r>
              <a:rPr lang="en-US" altLang="zh-TW" sz="2000" dirty="0"/>
              <a:t> (5.4.4)</a:t>
            </a:r>
            <a:r>
              <a:rPr lang="zh-TW" altLang="zh-TW" sz="2000" dirty="0"/>
              <a:t>，光電流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和</a:t>
            </a:r>
            <a:r>
              <a:rPr lang="zh-TW" altLang="zh-TW" sz="2000" dirty="0"/>
              <a:t>入射光功率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相關式是</a:t>
            </a:r>
          </a:p>
          <a:p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5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b="0" dirty="0"/>
              <a:t>　　</a:t>
            </a:r>
            <a:r>
              <a:rPr lang="zh-TW" altLang="zh-TW" sz="2000" dirty="0" smtClean="0"/>
              <a:t>所以</a:t>
            </a:r>
            <a:endParaRPr lang="en-US" altLang="zh-TW" sz="2000" dirty="0" smtClean="0"/>
          </a:p>
          <a:p>
            <a:pPr>
              <a:lnSpc>
                <a:spcPts val="1000"/>
              </a:lnSpc>
            </a:pPr>
            <a:r>
              <a:rPr lang="de-DE" altLang="zh-TW" sz="2000" dirty="0"/>
              <a:t>	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對於一個理想的光檢測器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</a:t>
            </a:r>
            <a:r>
              <a:rPr lang="zh-TW" altLang="zh-TW" sz="2000" dirty="0"/>
              <a:t>得到式</a:t>
            </a:r>
            <a:r>
              <a:rPr lang="en-US" altLang="zh-TW" sz="2000" dirty="0"/>
              <a:t> (5.12.9)</a:t>
            </a:r>
            <a:r>
              <a:rPr lang="zh-TW" altLang="zh-TW" sz="2000" dirty="0"/>
              <a:t>，我們知道一個</a:t>
            </a:r>
            <a:r>
              <a:rPr lang="en-US" altLang="zh-TW" sz="2000" dirty="0"/>
              <a:t>1 </a:t>
            </a:r>
            <a:r>
              <a:rPr lang="en-US" altLang="zh-TW" sz="2000" dirty="0" smtClean="0"/>
              <a:t>Hz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頻帶寬度，</a:t>
            </a:r>
            <a:r>
              <a:rPr lang="en-US" altLang="zh-TW" sz="2000" dirty="0"/>
              <a:t>NEP</a:t>
            </a:r>
            <a:r>
              <a:rPr lang="zh-TW" altLang="zh-TW" sz="2000" dirty="0"/>
              <a:t>的數值為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或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對於操作在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，</a:t>
            </a:r>
            <a:r>
              <a:rPr lang="en-US" altLang="zh-TW" sz="2000" dirty="0"/>
              <a:t>1 GHz</a:t>
            </a:r>
            <a:r>
              <a:rPr lang="zh-TW" altLang="zh-TW" sz="2000" dirty="0"/>
              <a:t>的理想光檢測器，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這</a:t>
            </a:r>
            <a:r>
              <a:rPr lang="zh-TW" altLang="zh-TW" sz="2000" dirty="0" smtClean="0"/>
              <a:t>是</a:t>
            </a:r>
            <a:r>
              <a:rPr lang="en-US" altLang="zh-TW" sz="2000" dirty="0" smtClean="0"/>
              <a:t>                </a:t>
            </a:r>
            <a:r>
              <a:rPr lang="zh-TW" altLang="zh-TW" sz="2000" dirty="0"/>
              <a:t>的最小訊號。雜訊電流是由於量子雜訊，相對的光</a:t>
            </a:r>
            <a:r>
              <a:rPr lang="zh-TW" altLang="zh-TW" sz="2000" dirty="0" smtClean="0"/>
              <a:t>電流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是</a:t>
            </a:r>
            <a:endParaRPr lang="zh-TW" altLang="zh-TW" sz="2000" dirty="0"/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另一方面，我們能從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計算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674836"/>
              </p:ext>
            </p:extLst>
          </p:nvPr>
        </p:nvGraphicFramePr>
        <p:xfrm>
          <a:off x="4266000" y="1098000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2" name="Equation" r:id="rId3" imgW="253780" imgH="203024" progId="Equation.DSMT4">
                  <p:embed/>
                </p:oleObj>
              </mc:Choice>
              <mc:Fallback>
                <p:oleObj name="Equation" r:id="rId3" imgW="253780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6000" y="1098000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159671"/>
              </p:ext>
            </p:extLst>
          </p:nvPr>
        </p:nvGraphicFramePr>
        <p:xfrm>
          <a:off x="6300192" y="1094400"/>
          <a:ext cx="3969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3" name="Equation" r:id="rId5" imgW="203112" imgH="190417" progId="Equation.DSMT4">
                  <p:embed/>
                </p:oleObj>
              </mc:Choice>
              <mc:Fallback>
                <p:oleObj name="Equation" r:id="rId5" imgW="203112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1094400"/>
                        <a:ext cx="3969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784245"/>
              </p:ext>
            </p:extLst>
          </p:nvPr>
        </p:nvGraphicFramePr>
        <p:xfrm>
          <a:off x="3779912" y="1556792"/>
          <a:ext cx="176091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4" name="Equation" r:id="rId7" imgW="1016000" imgH="330200" progId="Equation.DSMT4">
                  <p:embed/>
                </p:oleObj>
              </mc:Choice>
              <mc:Fallback>
                <p:oleObj name="Equation" r:id="rId7" imgW="1016000" imgH="330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556792"/>
                        <a:ext cx="1760914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332637"/>
              </p:ext>
            </p:extLst>
          </p:nvPr>
        </p:nvGraphicFramePr>
        <p:xfrm>
          <a:off x="4029287" y="2204936"/>
          <a:ext cx="1046769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5" name="Equation" r:id="rId9" imgW="596900" imgH="368300" progId="Equation.DSMT4">
                  <p:embed/>
                </p:oleObj>
              </mc:Choice>
              <mc:Fallback>
                <p:oleObj name="Equation" r:id="rId9" imgW="596900" imgH="3683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9287" y="2204936"/>
                        <a:ext cx="1046769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343651"/>
              </p:ext>
            </p:extLst>
          </p:nvPr>
        </p:nvGraphicFramePr>
        <p:xfrm>
          <a:off x="3978000" y="2924984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6" name="Equation" r:id="rId11" imgW="355446" imgH="190417" progId="Equation.DSMT4">
                  <p:embed/>
                </p:oleObj>
              </mc:Choice>
              <mc:Fallback>
                <p:oleObj name="Equation" r:id="rId11" imgW="355446" imgH="190417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000" y="2924984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177617"/>
              </p:ext>
            </p:extLst>
          </p:nvPr>
        </p:nvGraphicFramePr>
        <p:xfrm>
          <a:off x="3491880" y="3284984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7" name="Equation" r:id="rId13" imgW="203112" imgH="190417" progId="Equation.DSMT4">
                  <p:embed/>
                </p:oleObj>
              </mc:Choice>
              <mc:Fallback>
                <p:oleObj name="Equation" r:id="rId13" imgW="203112" imgH="190417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284984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514317"/>
              </p:ext>
            </p:extLst>
          </p:nvPr>
        </p:nvGraphicFramePr>
        <p:xfrm>
          <a:off x="4079488" y="3326400"/>
          <a:ext cx="157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8" name="Equation" r:id="rId14" imgW="787058" imgH="177723" progId="Equation.DSMT4">
                  <p:embed/>
                </p:oleObj>
              </mc:Choice>
              <mc:Fallback>
                <p:oleObj name="Equation" r:id="rId14" imgW="787058" imgH="177723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488" y="3326400"/>
                        <a:ext cx="157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390919"/>
              </p:ext>
            </p:extLst>
          </p:nvPr>
        </p:nvGraphicFramePr>
        <p:xfrm>
          <a:off x="2195736" y="3690000"/>
          <a:ext cx="85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99" name="Equation" r:id="rId16" imgW="431425" imgH="177646" progId="Equation.DSMT4">
                  <p:embed/>
                </p:oleObj>
              </mc:Choice>
              <mc:Fallback>
                <p:oleObj name="Equation" r:id="rId16" imgW="431425" imgH="177646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690000"/>
                        <a:ext cx="85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762933"/>
              </p:ext>
            </p:extLst>
          </p:nvPr>
        </p:nvGraphicFramePr>
        <p:xfrm>
          <a:off x="1303787" y="4032000"/>
          <a:ext cx="7084637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0" name="Equation" r:id="rId18" imgW="3924000" imgH="419040" progId="Equation.DSMT4">
                  <p:embed/>
                </p:oleObj>
              </mc:Choice>
              <mc:Fallback>
                <p:oleObj name="Equation" r:id="rId18" imgW="3924000" imgH="41904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787" y="4032000"/>
                        <a:ext cx="7084637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09178"/>
              </p:ext>
            </p:extLst>
          </p:nvPr>
        </p:nvGraphicFramePr>
        <p:xfrm>
          <a:off x="1441663" y="4824000"/>
          <a:ext cx="104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1" name="Equation" r:id="rId20" imgW="520248" imgH="177646" progId="Equation.DSMT4">
                  <p:embed/>
                </p:oleObj>
              </mc:Choice>
              <mc:Fallback>
                <p:oleObj name="Equation" r:id="rId20" imgW="520248" imgH="177646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663" y="4824000"/>
                        <a:ext cx="104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503022"/>
              </p:ext>
            </p:extLst>
          </p:nvPr>
        </p:nvGraphicFramePr>
        <p:xfrm>
          <a:off x="1671463" y="5522400"/>
          <a:ext cx="62849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2" name="Equation" r:id="rId22" imgW="3466800" imgH="228600" progId="Equation.DSMT4">
                  <p:embed/>
                </p:oleObj>
              </mc:Choice>
              <mc:Fallback>
                <p:oleObj name="Equation" r:id="rId22" imgW="3466800" imgH="2286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463" y="5522400"/>
                        <a:ext cx="6284913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384916"/>
              </p:ext>
            </p:extLst>
          </p:nvPr>
        </p:nvGraphicFramePr>
        <p:xfrm>
          <a:off x="3247200" y="5965200"/>
          <a:ext cx="1710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3" name="Equation" r:id="rId24" imgW="901309" imgH="203112" progId="Equation.DSMT4">
                  <p:embed/>
                </p:oleObj>
              </mc:Choice>
              <mc:Fallback>
                <p:oleObj name="Equation" r:id="rId24" imgW="901309" imgH="203112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7200" y="5965200"/>
                        <a:ext cx="1710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694671"/>
              </p:ext>
            </p:extLst>
          </p:nvPr>
        </p:nvGraphicFramePr>
        <p:xfrm>
          <a:off x="5436096" y="5949280"/>
          <a:ext cx="43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4" name="Equation" r:id="rId26" imgW="215713" imgH="203024" progId="Equation.DSMT4">
                  <p:embed/>
                </p:oleObj>
              </mc:Choice>
              <mc:Fallback>
                <p:oleObj name="Equation" r:id="rId26" imgW="215713" imgH="203024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949280"/>
                        <a:ext cx="43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736908"/>
              </p:ext>
            </p:extLst>
          </p:nvPr>
        </p:nvGraphicFramePr>
        <p:xfrm>
          <a:off x="6336000" y="5949280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05" name="Equation" r:id="rId28" imgW="355446" imgH="190417" progId="Equation.DSMT4">
                  <p:embed/>
                </p:oleObj>
              </mc:Choice>
              <mc:Fallback>
                <p:oleObj name="Equation" r:id="rId28" imgW="355446" imgH="190417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6000" y="5949280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5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5.12.3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接收器</a:t>
            </a:r>
            <a:r>
              <a:rPr lang="zh-TW" altLang="zh-TW" sz="2800" dirty="0">
                <a:solidFill>
                  <a:srgbClr val="000066"/>
                </a:solidFill>
              </a:rPr>
              <a:t>的</a:t>
            </a:r>
            <a:r>
              <a:rPr lang="en-US" altLang="zh-TW" sz="2800" dirty="0">
                <a:solidFill>
                  <a:srgbClr val="000066"/>
                </a:solidFill>
              </a:rPr>
              <a:t>SNR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</a:t>
            </a:r>
            <a:r>
              <a:rPr lang="en-US" altLang="zh-TW" sz="2000" dirty="0"/>
              <a:t> </a:t>
            </a:r>
            <a:r>
              <a:rPr lang="zh-TW" altLang="en-US" sz="2000" dirty="0" smtClean="0"/>
              <a:t>　　　　</a:t>
            </a:r>
            <a:r>
              <a:rPr lang="zh-TW" altLang="en-US" sz="2000" dirty="0"/>
              <a:t> </a:t>
            </a:r>
            <a:r>
              <a:rPr lang="zh-TW" altLang="en-US" sz="2000" dirty="0" smtClean="0"/>
              <a:t>   </a:t>
            </a:r>
            <a:r>
              <a:rPr lang="zh-TW" altLang="zh-TW" sz="2000" dirty="0" smtClean="0"/>
              <a:t>光</a:t>
            </a:r>
            <a:r>
              <a:rPr lang="zh-TW" altLang="zh-TW" sz="2000" dirty="0"/>
              <a:t>二極體使用在圖</a:t>
            </a:r>
            <a:r>
              <a:rPr lang="en-US" altLang="zh-TW" sz="2000" dirty="0"/>
              <a:t>5.31</a:t>
            </a:r>
            <a:r>
              <a:rPr lang="zh-TW" altLang="zh-TW" sz="2000" dirty="0"/>
              <a:t>的接收器電路，具有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負載電阻。光二極體的暗電流為</a:t>
            </a:r>
            <a:r>
              <a:rPr lang="en-US" altLang="zh-TW" sz="2000" dirty="0"/>
              <a:t>2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，光二極體和放大器一起的頻寬為</a:t>
            </a:r>
            <a:r>
              <a:rPr lang="en-US" altLang="zh-TW" sz="2000" dirty="0" smtClean="0"/>
              <a:t>1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r>
              <a:rPr lang="en-US" altLang="zh-TW" sz="2000" dirty="0"/>
              <a:t>MHz</a:t>
            </a:r>
            <a:r>
              <a:rPr lang="zh-TW" altLang="zh-TW" sz="2000" dirty="0"/>
              <a:t>，假設放大器沒有雜訊，計算當入射光功率產生一個平均</a:t>
            </a:r>
            <a:r>
              <a:rPr lang="en-US" altLang="zh-TW" sz="2000" dirty="0"/>
              <a:t>5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的</a:t>
            </a:r>
            <a:r>
              <a:rPr lang="zh-TW" altLang="zh-TW" sz="2000" dirty="0" smtClean="0"/>
              <a:t>光電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流 </a:t>
            </a:r>
            <a:r>
              <a:rPr lang="en-US" altLang="zh-TW" sz="2000" dirty="0"/>
              <a:t>( </a:t>
            </a:r>
            <a:r>
              <a:rPr lang="zh-TW" altLang="zh-TW" sz="2000" dirty="0"/>
              <a:t>對應於約</a:t>
            </a:r>
            <a:r>
              <a:rPr lang="en-US" altLang="zh-TW" sz="2000" dirty="0"/>
              <a:t>6 </a:t>
            </a:r>
            <a:r>
              <a:rPr lang="en-US" altLang="zh-TW" sz="2000" dirty="0" err="1"/>
              <a:t>nW</a:t>
            </a:r>
            <a:r>
              <a:rPr lang="zh-TW" altLang="zh-TW" sz="2000" dirty="0"/>
              <a:t>的入射光功率，因為在峰值波長</a:t>
            </a:r>
            <a:r>
              <a:rPr lang="en-US" altLang="zh-TW" sz="2000" dirty="0"/>
              <a:t>1550 nm</a:t>
            </a:r>
            <a:r>
              <a:rPr lang="zh-TW" altLang="zh-TW" sz="2000" dirty="0"/>
              <a:t>的</a:t>
            </a:r>
            <a:r>
              <a:rPr lang="en-US" altLang="zh-TW" sz="2000" dirty="0"/>
              <a:t> </a:t>
            </a:r>
            <a:r>
              <a:rPr lang="zh-TW" altLang="zh-TW" sz="2000" dirty="0"/>
              <a:t>約為</a:t>
            </a:r>
            <a:r>
              <a:rPr lang="en-US" altLang="zh-TW" sz="2000" dirty="0"/>
              <a:t>0.8~0.9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err="1" smtClean="0"/>
              <a:t>nA</a:t>
            </a:r>
            <a:r>
              <a:rPr lang="en-US" altLang="zh-TW" sz="2000" dirty="0" smtClean="0"/>
              <a:t>/</a:t>
            </a:r>
            <a:r>
              <a:rPr lang="en-US" altLang="zh-TW" sz="2000" dirty="0" err="1" smtClean="0"/>
              <a:t>nW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) </a:t>
            </a:r>
            <a:r>
              <a:rPr lang="zh-TW" altLang="zh-TW" sz="2000" dirty="0"/>
              <a:t>時的</a:t>
            </a:r>
            <a:r>
              <a:rPr lang="en-US" altLang="zh-TW" sz="2000" dirty="0"/>
              <a:t>SNR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來自光檢測器的雜訊為散粒雜訊，而來自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為熱雜訊；在負載</a:t>
            </a:r>
            <a:r>
              <a:rPr lang="zh-TW" altLang="zh-TW" sz="2000" dirty="0" smtClean="0"/>
              <a:t>電阻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</a:t>
            </a:r>
            <a:r>
              <a:rPr lang="zh-TW" altLang="zh-TW" sz="2000" dirty="0"/>
              <a:t>上的平均熱雜訊功率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</a:t>
            </a:r>
            <a:r>
              <a:rPr lang="zh-TW" altLang="zh-TW" sz="2000" dirty="0"/>
              <a:t>，假設光檢測器中的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光電流而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是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散</a:t>
            </a:r>
            <a:r>
              <a:rPr lang="zh-TW" altLang="zh-TW" sz="2000" dirty="0"/>
              <a:t>粒雜訊，則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449682"/>
              </p:ext>
            </p:extLst>
          </p:nvPr>
        </p:nvGraphicFramePr>
        <p:xfrm>
          <a:off x="1944000" y="1105200"/>
          <a:ext cx="142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57" name="Equation" r:id="rId3" imgW="710891" imgH="177723" progId="Equation.DSMT4">
                  <p:embed/>
                </p:oleObj>
              </mc:Choice>
              <mc:Fallback>
                <p:oleObj name="Equation" r:id="rId3" imgW="710891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000" y="1105200"/>
                        <a:ext cx="142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146874"/>
              </p:ext>
            </p:extLst>
          </p:nvPr>
        </p:nvGraphicFramePr>
        <p:xfrm>
          <a:off x="8005734" y="1124744"/>
          <a:ext cx="855474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58" name="Equation" r:id="rId5" imgW="405872" imgH="177569" progId="Equation.DSMT4">
                  <p:embed/>
                </p:oleObj>
              </mc:Choice>
              <mc:Fallback>
                <p:oleObj name="Equation" r:id="rId5" imgW="405872" imgH="17756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5734" y="1124744"/>
                        <a:ext cx="855474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986564"/>
              </p:ext>
            </p:extLst>
          </p:nvPr>
        </p:nvGraphicFramePr>
        <p:xfrm>
          <a:off x="5490000" y="3284984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59" name="Equation" r:id="rId7" imgW="241195" imgH="190417" progId="Equation.DSMT4">
                  <p:embed/>
                </p:oleObj>
              </mc:Choice>
              <mc:Fallback>
                <p:oleObj name="Equation" r:id="rId7" imgW="241195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0000" y="3284984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117111"/>
              </p:ext>
            </p:extLst>
          </p:nvPr>
        </p:nvGraphicFramePr>
        <p:xfrm>
          <a:off x="367200" y="364502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60" name="Equation" r:id="rId9" imgW="203112" imgH="190417" progId="Equation.DSMT4">
                  <p:embed/>
                </p:oleObj>
              </mc:Choice>
              <mc:Fallback>
                <p:oleObj name="Equation" r:id="rId9" imgW="203112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200" y="364502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341067"/>
              </p:ext>
            </p:extLst>
          </p:nvPr>
        </p:nvGraphicFramePr>
        <p:xfrm>
          <a:off x="3275856" y="3661200"/>
          <a:ext cx="77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61" name="Equation" r:id="rId11" imgW="406224" imgH="190417" progId="Equation.DSMT4">
                  <p:embed/>
                </p:oleObj>
              </mc:Choice>
              <mc:Fallback>
                <p:oleObj name="Equation" r:id="rId11" imgW="406224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661200"/>
                        <a:ext cx="77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39972"/>
              </p:ext>
            </p:extLst>
          </p:nvPr>
        </p:nvGraphicFramePr>
        <p:xfrm>
          <a:off x="6264000" y="3645024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62"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000" y="3645024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611725"/>
              </p:ext>
            </p:extLst>
          </p:nvPr>
        </p:nvGraphicFramePr>
        <p:xfrm>
          <a:off x="7992000" y="3645064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63" name="Equation" r:id="rId15" imgW="177646" imgH="190335" progId="Equation.DSMT4">
                  <p:embed/>
                </p:oleObj>
              </mc:Choice>
              <mc:Fallback>
                <p:oleObj name="Equation" r:id="rId15" imgW="177646" imgH="190335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2000" y="3645064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064618"/>
              </p:ext>
            </p:extLst>
          </p:nvPr>
        </p:nvGraphicFramePr>
        <p:xfrm>
          <a:off x="1571221" y="4437192"/>
          <a:ext cx="580909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64" name="Equation" r:id="rId17" imgW="3377880" imgH="419040" progId="Equation.DSMT4">
                  <p:embed/>
                </p:oleObj>
              </mc:Choice>
              <mc:Fallback>
                <p:oleObj name="Equation" r:id="rId17" imgW="3377880" imgH="419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221" y="4437192"/>
                        <a:ext cx="5809091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927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5.12.3   </a:t>
            </a:r>
            <a:r>
              <a:rPr lang="zh-TW" altLang="zh-TW" sz="2800" dirty="0">
                <a:solidFill>
                  <a:srgbClr val="000066"/>
                </a:solidFill>
              </a:rPr>
              <a:t>接收器的</a:t>
            </a:r>
            <a:r>
              <a:rPr lang="en-US" altLang="zh-TW" sz="2800" dirty="0" smtClean="0">
                <a:solidFill>
                  <a:srgbClr val="000066"/>
                </a:solidFill>
              </a:rPr>
              <a:t>SNR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在</a:t>
            </a:r>
            <a:r>
              <a:rPr lang="zh-TW" altLang="zh-TW" sz="2000" dirty="0"/>
              <a:t>分母中的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代表在電阻中熱雜訊的平方，我們能計算</a:t>
            </a:r>
            <a:r>
              <a:rPr lang="zh-TW" altLang="zh-TW" sz="2000" dirty="0" smtClean="0"/>
              <a:t>每一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個</a:t>
            </a:r>
            <a:r>
              <a:rPr lang="zh-TW" altLang="zh-TW" sz="2000" dirty="0"/>
              <a:t>雜訊電流的大小，藉著代</a:t>
            </a:r>
            <a:r>
              <a:rPr lang="zh-TW" altLang="zh-TW" sz="2000" dirty="0" smtClean="0"/>
              <a:t>入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所以從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來</a:t>
            </a:r>
            <a:r>
              <a:rPr lang="zh-TW" altLang="zh-TW" sz="2000" dirty="0"/>
              <a:t>的雜訊大於光檢測器，</a:t>
            </a:r>
            <a:r>
              <a:rPr lang="en-US" altLang="zh-TW" sz="2000" dirty="0"/>
              <a:t>SNR</a:t>
            </a:r>
            <a:r>
              <a:rPr lang="zh-TW" altLang="zh-TW" sz="2000" dirty="0"/>
              <a:t>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一般</a:t>
            </a:r>
            <a:r>
              <a:rPr lang="en-US" altLang="zh-TW" sz="2000" dirty="0"/>
              <a:t>SNR</a:t>
            </a:r>
            <a:r>
              <a:rPr lang="zh-TW" altLang="zh-TW" sz="2000" dirty="0"/>
              <a:t>以分貝為單位，我們需要</a:t>
            </a:r>
            <a:r>
              <a:rPr lang="en-US" altLang="zh-TW" sz="2000" dirty="0"/>
              <a:t>10 log (SNR) </a:t>
            </a:r>
            <a:r>
              <a:rPr lang="zh-TW" altLang="zh-TW" sz="2000" dirty="0"/>
              <a:t>或</a:t>
            </a:r>
            <a:r>
              <a:rPr lang="en-US" altLang="zh-TW" sz="2000" dirty="0"/>
              <a:t>10 log (15.0)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亦即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11.8 </a:t>
            </a:r>
            <a:r>
              <a:rPr lang="en-US" altLang="zh-TW" sz="2000" dirty="0"/>
              <a:t>dB</a:t>
            </a:r>
            <a:r>
              <a:rPr lang="zh-TW" altLang="zh-TW" sz="2000" dirty="0"/>
              <a:t>。顯然，負載電阻在整體雜訊性能上有一劇烈的影響。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877451"/>
              </p:ext>
            </p:extLst>
          </p:nvPr>
        </p:nvGraphicFramePr>
        <p:xfrm>
          <a:off x="2195736" y="1108800"/>
          <a:ext cx="113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5" name="Equation" r:id="rId3" imgW="596900" imgH="190500" progId="Equation.DSMT4">
                  <p:embed/>
                </p:oleObj>
              </mc:Choice>
              <mc:Fallback>
                <p:oleObj name="Equation" r:id="rId3" imgW="5969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108800"/>
                        <a:ext cx="113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964968"/>
              </p:ext>
            </p:extLst>
          </p:nvPr>
        </p:nvGraphicFramePr>
        <p:xfrm>
          <a:off x="3730376" y="1430338"/>
          <a:ext cx="5018088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6" name="Equation" r:id="rId5" imgW="2768400" imgH="228600" progId="Equation.DSMT4">
                  <p:embed/>
                </p:oleObj>
              </mc:Choice>
              <mc:Fallback>
                <p:oleObj name="Equation" r:id="rId5" imgW="27684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376" y="1430338"/>
                        <a:ext cx="5018088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862180"/>
              </p:ext>
            </p:extLst>
          </p:nvPr>
        </p:nvGraphicFramePr>
        <p:xfrm>
          <a:off x="395536" y="1844824"/>
          <a:ext cx="671143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7" name="Equation" r:id="rId7" imgW="368280" imgH="177480" progId="Equation.DSMT4">
                  <p:embed/>
                </p:oleObj>
              </mc:Choice>
              <mc:Fallback>
                <p:oleObj name="Equation" r:id="rId7" imgW="3682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536" y="1844824"/>
                        <a:ext cx="671143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390605"/>
              </p:ext>
            </p:extLst>
          </p:nvPr>
        </p:nvGraphicFramePr>
        <p:xfrm>
          <a:off x="1907704" y="2232000"/>
          <a:ext cx="5446309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8" name="Equation" r:id="rId9" imgW="3200400" imgH="672840" progId="Equation.DSMT4">
                  <p:embed/>
                </p:oleObj>
              </mc:Choice>
              <mc:Fallback>
                <p:oleObj name="Equation" r:id="rId9" imgW="3200400" imgH="6728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232000"/>
                        <a:ext cx="5446309" cy="115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399805"/>
              </p:ext>
            </p:extLst>
          </p:nvPr>
        </p:nvGraphicFramePr>
        <p:xfrm>
          <a:off x="1188000" y="34740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9" name="Equation" r:id="rId11" imgW="241195" imgH="190417" progId="Equation.DSMT4">
                  <p:embed/>
                </p:oleObj>
              </mc:Choice>
              <mc:Fallback>
                <p:oleObj name="Equation" r:id="rId11" imgW="241195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8000" y="34740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584806"/>
              </p:ext>
            </p:extLst>
          </p:nvPr>
        </p:nvGraphicFramePr>
        <p:xfrm>
          <a:off x="2339752" y="3861048"/>
          <a:ext cx="4251512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60" name="Equation" r:id="rId13" imgW="2565400" imgH="393700" progId="Equation.DSMT4">
                  <p:embed/>
                </p:oleObj>
              </mc:Choice>
              <mc:Fallback>
                <p:oleObj name="Equation" r:id="rId13" imgW="2565400" imgH="3937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861048"/>
                        <a:ext cx="4251512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94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5.12  </a:t>
            </a:r>
            <a:r>
              <a:rPr lang="zh-TW" altLang="zh-TW" dirty="0"/>
              <a:t>光檢測器中的雜訊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700"/>
              </a:lnSpc>
            </a:pPr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在</a:t>
            </a:r>
            <a:r>
              <a:rPr lang="en-US" altLang="zh-TW" sz="2800" dirty="0"/>
              <a:t>APD</a:t>
            </a:r>
            <a:r>
              <a:rPr lang="zh-TW" altLang="zh-TW" sz="2800" dirty="0"/>
              <a:t>中的累崩</a:t>
            </a:r>
            <a:r>
              <a:rPr lang="zh-TW" altLang="zh-TW" sz="2800" dirty="0" smtClean="0"/>
              <a:t>雜訊</a:t>
            </a:r>
            <a:endParaRPr lang="en-US" altLang="zh-TW" sz="2800" dirty="0" smtClean="0"/>
          </a:p>
          <a:p>
            <a:pPr>
              <a:lnSpc>
                <a:spcPts val="2700"/>
              </a:lnSpc>
            </a:pPr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累崩光二極體中，光產生的和熱產生的載子進入累崩</a:t>
            </a:r>
            <a:r>
              <a:rPr lang="zh-TW" altLang="zh-TW" dirty="0" smtClean="0"/>
              <a:t>區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後</a:t>
            </a:r>
            <a:r>
              <a:rPr lang="zh-TW" altLang="zh-TW" dirty="0"/>
              <a:t>都會倍增，伴隨著這些載子的散粒雜訊也會倍增。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和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分別</a:t>
            </a:r>
            <a:r>
              <a:rPr lang="zh-TW" altLang="zh-TW" dirty="0"/>
              <a:t>為在</a:t>
            </a:r>
            <a:r>
              <a:rPr lang="en-US" altLang="zh-TW" dirty="0"/>
              <a:t>APD</a:t>
            </a:r>
            <a:r>
              <a:rPr lang="zh-TW" altLang="zh-TW" dirty="0"/>
              <a:t>中沒有經過倍增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的</a:t>
            </a:r>
            <a:r>
              <a:rPr lang="zh-TW" altLang="zh-TW" dirty="0"/>
              <a:t>暗電流和光電流</a:t>
            </a:r>
            <a:r>
              <a:rPr lang="en-US" altLang="zh-TW" dirty="0"/>
              <a:t> ( </a:t>
            </a:r>
            <a:r>
              <a:rPr lang="zh-TW" altLang="zh-TW" dirty="0" smtClean="0"/>
              <a:t>一次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光</a:t>
            </a:r>
            <a:r>
              <a:rPr lang="zh-TW" altLang="zh-TW" dirty="0"/>
              <a:t>電流</a:t>
            </a:r>
            <a:r>
              <a:rPr lang="en-US" altLang="zh-TW" dirty="0"/>
              <a:t> )</a:t>
            </a:r>
            <a:r>
              <a:rPr lang="zh-TW" altLang="zh-TW" dirty="0"/>
              <a:t>，則在</a:t>
            </a:r>
            <a:r>
              <a:rPr lang="en-US" altLang="zh-TW" dirty="0"/>
              <a:t>APD</a:t>
            </a:r>
            <a:r>
              <a:rPr lang="zh-TW" altLang="zh-TW" dirty="0"/>
              <a:t>中的散粒雜訊電流</a:t>
            </a:r>
            <a:r>
              <a:rPr lang="en-US" altLang="zh-TW" dirty="0"/>
              <a:t> ( </a:t>
            </a:r>
            <a:r>
              <a:rPr lang="zh-TW" altLang="zh-TW" dirty="0"/>
              <a:t>均方根值</a:t>
            </a:r>
            <a:r>
              <a:rPr lang="en-US" altLang="zh-TW" dirty="0"/>
              <a:t> )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5.12.10</a:t>
            </a:r>
            <a:r>
              <a:rPr lang="en-US" altLang="zh-TW" dirty="0" smtClean="0"/>
              <a:t>)</a:t>
            </a:r>
          </a:p>
          <a:p>
            <a:pPr>
              <a:lnSpc>
                <a:spcPts val="2700"/>
              </a:lnSpc>
            </a:pPr>
            <a:r>
              <a:rPr lang="zh-TW" altLang="en-US" dirty="0" smtClean="0"/>
              <a:t>　　</a:t>
            </a:r>
            <a:r>
              <a:rPr lang="zh-TW" altLang="zh-TW" dirty="0" smtClean="0"/>
              <a:t>倍增</a:t>
            </a:r>
            <a:r>
              <a:rPr lang="zh-TW" altLang="zh-TW" dirty="0"/>
              <a:t>因素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會</a:t>
            </a:r>
            <a:r>
              <a:rPr lang="zh-TW" altLang="zh-TW" dirty="0"/>
              <a:t>以大約一個平均值作擾動，這種撞擊電離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統計</a:t>
            </a:r>
            <a:r>
              <a:rPr lang="zh-TW" altLang="zh-TW" dirty="0"/>
              <a:t>結果，是一種超額雜訊的分布，稱為累崩雜訊</a:t>
            </a:r>
            <a:r>
              <a:rPr lang="en-US" altLang="zh-TW" dirty="0"/>
              <a:t> (avalanche 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smtClean="0"/>
              <a:t>noise</a:t>
            </a:r>
            <a:r>
              <a:rPr lang="en-US" altLang="zh-TW" dirty="0"/>
              <a:t>)</a:t>
            </a:r>
            <a:r>
              <a:rPr lang="zh-TW" altLang="zh-TW" dirty="0"/>
              <a:t>，在</a:t>
            </a:r>
            <a:r>
              <a:rPr lang="en-US" altLang="zh-TW" dirty="0"/>
              <a:t>APD</a:t>
            </a:r>
            <a:r>
              <a:rPr lang="zh-TW" altLang="zh-TW" dirty="0"/>
              <a:t>中的雜訊電流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5.12.11</a:t>
            </a:r>
            <a:r>
              <a:rPr lang="en-US" altLang="zh-TW" dirty="0" smtClean="0"/>
              <a:t>)</a:t>
            </a:r>
          </a:p>
          <a:p>
            <a:pPr>
              <a:lnSpc>
                <a:spcPts val="2700"/>
              </a:lnSpc>
            </a:pPr>
            <a:r>
              <a:rPr lang="en-US" altLang="zh-TW" dirty="0" smtClean="0"/>
              <a:t>    </a:t>
            </a:r>
            <a:r>
              <a:rPr lang="en-US" altLang="zh-TW" dirty="0" err="1" smtClean="0"/>
              <a:t>稱為超額雜訊因素</a:t>
            </a:r>
            <a:r>
              <a:rPr lang="en-US" altLang="zh-TW" dirty="0" smtClean="0"/>
              <a:t> </a:t>
            </a:r>
            <a:r>
              <a:rPr lang="en-US" altLang="zh-TW" dirty="0"/>
              <a:t>(excess noise factor)，</a:t>
            </a:r>
            <a:r>
              <a:rPr lang="en-US" altLang="zh-TW" dirty="0" err="1" smtClean="0"/>
              <a:t>它是</a:t>
            </a:r>
            <a:r>
              <a:rPr lang="en-US" altLang="zh-TW" dirty="0" smtClean="0"/>
              <a:t>     </a:t>
            </a:r>
            <a:r>
              <a:rPr lang="en-US" altLang="zh-TW" dirty="0" err="1" smtClean="0"/>
              <a:t>和撞擊電離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err="1" smtClean="0"/>
              <a:t>機率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en-US" altLang="zh-TW" dirty="0" err="1"/>
              <a:t>稱為係數</a:t>
            </a:r>
            <a:r>
              <a:rPr lang="en-US" altLang="zh-TW" dirty="0"/>
              <a:t> ) </a:t>
            </a:r>
            <a:r>
              <a:rPr lang="en-US" altLang="zh-TW" dirty="0" err="1"/>
              <a:t>的函數。一般而言</a:t>
            </a:r>
            <a:r>
              <a:rPr lang="en-US" altLang="zh-TW" dirty="0" smtClean="0"/>
              <a:t>，   </a:t>
            </a:r>
            <a:r>
              <a:rPr lang="en-US" altLang="zh-TW" dirty="0" err="1" smtClean="0"/>
              <a:t>是決定於半導體材料</a:t>
            </a:r>
            <a:r>
              <a:rPr lang="en-US" altLang="zh-TW" dirty="0" smtClean="0"/>
              <a:t>、</a:t>
            </a:r>
          </a:p>
          <a:p>
            <a:pPr>
              <a:lnSpc>
                <a:spcPts val="2700"/>
              </a:lnSpc>
            </a:pPr>
            <a:r>
              <a:rPr lang="en-US" altLang="zh-TW" dirty="0" err="1" smtClean="0"/>
              <a:t>APD</a:t>
            </a:r>
            <a:r>
              <a:rPr lang="en-US" altLang="zh-TW" dirty="0" err="1"/>
              <a:t>結構和啟動累崩的載子</a:t>
            </a:r>
            <a:r>
              <a:rPr lang="en-US" altLang="zh-TW" dirty="0"/>
              <a:t> ( </a:t>
            </a:r>
            <a:r>
              <a:rPr lang="en-US" altLang="zh-TW" dirty="0" err="1"/>
              <a:t>電子或電洞</a:t>
            </a:r>
            <a:r>
              <a:rPr lang="en-US" altLang="zh-TW" dirty="0"/>
              <a:t> ) </a:t>
            </a:r>
            <a:r>
              <a:rPr lang="en-US" altLang="zh-TW" dirty="0" err="1"/>
              <a:t>型式</a:t>
            </a:r>
            <a:r>
              <a:rPr lang="en-US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95434"/>
              </p:ext>
            </p:extLst>
          </p:nvPr>
        </p:nvGraphicFramePr>
        <p:xfrm>
          <a:off x="7692408" y="1916832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07" name="Equation" r:id="rId3" imgW="266469" imgH="203024" progId="Equation.DSMT4">
                  <p:embed/>
                </p:oleObj>
              </mc:Choice>
              <mc:Fallback>
                <p:oleObj name="Equation" r:id="rId3" imgW="266469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2408" y="1916832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184808"/>
              </p:ext>
            </p:extLst>
          </p:nvPr>
        </p:nvGraphicFramePr>
        <p:xfrm>
          <a:off x="8460000" y="1944000"/>
          <a:ext cx="59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08" name="Equation" r:id="rId5" imgW="317362" imgH="228501" progId="Equation.DSMT4">
                  <p:embed/>
                </p:oleObj>
              </mc:Choice>
              <mc:Fallback>
                <p:oleObj name="Equation" r:id="rId5" imgW="31736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0000" y="1944000"/>
                        <a:ext cx="59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242306"/>
              </p:ext>
            </p:extLst>
          </p:nvPr>
        </p:nvGraphicFramePr>
        <p:xfrm>
          <a:off x="4381200" y="2348880"/>
          <a:ext cx="1068480" cy="3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09" name="Equation" r:id="rId7" imgW="533169" imgH="190417" progId="Equation.DSMT4">
                  <p:embed/>
                </p:oleObj>
              </mc:Choice>
              <mc:Fallback>
                <p:oleObj name="Equation" r:id="rId7" imgW="533169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200" y="2348880"/>
                        <a:ext cx="1068480" cy="3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468663"/>
              </p:ext>
            </p:extLst>
          </p:nvPr>
        </p:nvGraphicFramePr>
        <p:xfrm>
          <a:off x="1619672" y="3140968"/>
          <a:ext cx="575466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0" name="Equation" r:id="rId9" imgW="3162300" imgH="254000" progId="Equation.DSMT4">
                  <p:embed/>
                </p:oleObj>
              </mc:Choice>
              <mc:Fallback>
                <p:oleObj name="Equation" r:id="rId9" imgW="3162300" imgH="2540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140968"/>
                        <a:ext cx="5754667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769264"/>
              </p:ext>
            </p:extLst>
          </p:nvPr>
        </p:nvGraphicFramePr>
        <p:xfrm>
          <a:off x="2214000" y="3681072"/>
          <a:ext cx="495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1" name="Equation" r:id="rId11" imgW="241195" imgH="190417" progId="Equation.DSMT4">
                  <p:embed/>
                </p:oleObj>
              </mc:Choice>
              <mc:Fallback>
                <p:oleObj name="Equation" r:id="rId11" imgW="241195" imgH="190417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00" y="3681072"/>
                        <a:ext cx="495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283057"/>
              </p:ext>
            </p:extLst>
          </p:nvPr>
        </p:nvGraphicFramePr>
        <p:xfrm>
          <a:off x="2666827" y="4869160"/>
          <a:ext cx="3345333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2" name="Equation" r:id="rId13" imgW="1841500" imgH="254000" progId="Equation.DSMT4">
                  <p:embed/>
                </p:oleObj>
              </mc:Choice>
              <mc:Fallback>
                <p:oleObj name="Equation" r:id="rId13" imgW="1841500" imgH="2540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6827" y="4869160"/>
                        <a:ext cx="3345333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315504"/>
              </p:ext>
            </p:extLst>
          </p:nvPr>
        </p:nvGraphicFramePr>
        <p:xfrm>
          <a:off x="432000" y="5389200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3" name="Equation" r:id="rId15" imgW="177646" imgH="190335" progId="Equation.DSMT4">
                  <p:embed/>
                </p:oleObj>
              </mc:Choice>
              <mc:Fallback>
                <p:oleObj name="Equation" r:id="rId15" imgW="177646" imgH="190335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000" y="5389200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268872"/>
              </p:ext>
            </p:extLst>
          </p:nvPr>
        </p:nvGraphicFramePr>
        <p:xfrm>
          <a:off x="6696000" y="5400000"/>
          <a:ext cx="49371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4" name="Equation" r:id="rId17" imgW="241195" imgH="190417" progId="Equation.DSMT4">
                  <p:embed/>
                </p:oleObj>
              </mc:Choice>
              <mc:Fallback>
                <p:oleObj name="Equation" r:id="rId17" imgW="241195" imgH="190417" progId="Equation.DSMT4">
                  <p:embed/>
                  <p:pic>
                    <p:nvPicPr>
                      <p:cNvPr id="0" name="物件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00" y="5400000"/>
                        <a:ext cx="493712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81181"/>
              </p:ext>
            </p:extLst>
          </p:nvPr>
        </p:nvGraphicFramePr>
        <p:xfrm>
          <a:off x="5436136" y="58464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5" name="Equation" r:id="rId18" imgW="152268" imgH="152268" progId="Equation.DSMT4">
                  <p:embed/>
                </p:oleObj>
              </mc:Choice>
              <mc:Fallback>
                <p:oleObj name="Equation" r:id="rId18" imgW="152268" imgH="152268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136" y="58464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178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5.12.4  </a:t>
            </a:r>
            <a:r>
              <a:rPr lang="en-US" altLang="zh-TW" sz="2800" dirty="0" smtClean="0">
                <a:solidFill>
                  <a:srgbClr val="000066"/>
                </a:solidFill>
              </a:rPr>
              <a:t> APD</a:t>
            </a:r>
            <a:r>
              <a:rPr lang="zh-TW" altLang="zh-TW" sz="2800" dirty="0">
                <a:solidFill>
                  <a:srgbClr val="000066"/>
                </a:solidFill>
              </a:rPr>
              <a:t>中的雜訊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一個偏壓操作在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的</a:t>
            </a:r>
            <a:r>
              <a:rPr lang="en-US" altLang="zh-TW" sz="2000" dirty="0" err="1"/>
              <a:t>InGaAs</a:t>
            </a:r>
            <a:r>
              <a:rPr lang="en-US" altLang="zh-TW" sz="2000" dirty="0"/>
              <a:t> APD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其</a:t>
            </a:r>
            <a:r>
              <a:rPr lang="en-US" altLang="zh-TW" sz="2000" dirty="0" smtClean="0"/>
              <a:t>            </a:t>
            </a:r>
            <a:r>
              <a:rPr lang="zh-TW" altLang="zh-TW" sz="2000" dirty="0"/>
              <a:t>，未倍增的</a:t>
            </a:r>
            <a:r>
              <a:rPr lang="zh-TW" altLang="zh-TW" sz="2000" dirty="0" smtClean="0"/>
              <a:t>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電流</a:t>
            </a:r>
            <a:r>
              <a:rPr lang="zh-TW" altLang="zh-TW" sz="2000" dirty="0"/>
              <a:t>為</a:t>
            </a:r>
            <a:r>
              <a:rPr lang="en-US" altLang="zh-TW" sz="2000" dirty="0"/>
              <a:t>10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，頻帶寬度為</a:t>
            </a:r>
            <a:r>
              <a:rPr lang="en-US" altLang="zh-TW" sz="2000" dirty="0"/>
              <a:t>700 MHz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每</a:t>
            </a:r>
            <a:r>
              <a:rPr lang="zh-TW" altLang="zh-TW" sz="2000" dirty="0"/>
              <a:t>頻帶寬度平方根的</a:t>
            </a:r>
            <a:r>
              <a:rPr lang="en-US" altLang="zh-TW" sz="2000" dirty="0"/>
              <a:t>APD</a:t>
            </a:r>
            <a:r>
              <a:rPr lang="zh-TW" altLang="zh-TW" sz="2000" dirty="0"/>
              <a:t>雜訊電流為何？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對於</a:t>
            </a:r>
            <a:r>
              <a:rPr lang="en-US" altLang="zh-TW" sz="2000" dirty="0"/>
              <a:t>700 MHz</a:t>
            </a:r>
            <a:r>
              <a:rPr lang="zh-TW" altLang="zh-TW" sz="2000" dirty="0"/>
              <a:t>的頻帶寬度，</a:t>
            </a:r>
            <a:r>
              <a:rPr lang="en-US" altLang="zh-TW" sz="2000" dirty="0"/>
              <a:t>APD</a:t>
            </a:r>
            <a:r>
              <a:rPr lang="zh-TW" altLang="zh-TW" sz="2000" dirty="0"/>
              <a:t>雜訊電流為何？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c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若</a:t>
            </a:r>
            <a:r>
              <a:rPr lang="zh-TW" altLang="zh-TW" sz="2000" dirty="0"/>
              <a:t>響應率 </a:t>
            </a:r>
            <a:r>
              <a:rPr lang="en-US" altLang="zh-TW" sz="2000" dirty="0"/>
              <a:t>( </a:t>
            </a:r>
            <a:r>
              <a:rPr lang="zh-TW" altLang="zh-TW" sz="2000" dirty="0"/>
              <a:t>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)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對於</a:t>
            </a:r>
            <a:r>
              <a:rPr lang="en-US" altLang="zh-TW" sz="2000" dirty="0"/>
              <a:t>10</a:t>
            </a:r>
            <a:r>
              <a:rPr lang="zh-TW" altLang="zh-TW" sz="2000" dirty="0"/>
              <a:t>的</a:t>
            </a:r>
            <a:r>
              <a:rPr lang="en-US" altLang="zh-TW" sz="2000" dirty="0"/>
              <a:t>SNR</a:t>
            </a:r>
            <a:r>
              <a:rPr lang="zh-TW" altLang="zh-TW" sz="2000" dirty="0"/>
              <a:t>，最小光功率為何</a:t>
            </a:r>
            <a:r>
              <a:rPr lang="zh-TW" altLang="zh-TW" sz="2000" dirty="0" smtClean="0"/>
              <a:t>？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在</a:t>
            </a:r>
            <a:r>
              <a:rPr lang="zh-TW" altLang="zh-TW" sz="2000" dirty="0"/>
              <a:t>沒有任何光電流之下，</a:t>
            </a:r>
            <a:r>
              <a:rPr lang="en-US" altLang="zh-TW" sz="2000" dirty="0"/>
              <a:t>APD</a:t>
            </a:r>
            <a:r>
              <a:rPr lang="zh-TW" altLang="zh-TW" sz="2000" dirty="0"/>
              <a:t>中的雜訊來自暗電流，若未倍增的暗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流</a:t>
            </a:r>
            <a:r>
              <a:rPr lang="zh-TW" altLang="zh-TW" sz="2000" dirty="0"/>
              <a:t>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然後式</a:t>
            </a:r>
            <a:r>
              <a:rPr lang="en-US" altLang="zh-TW" sz="2000" dirty="0"/>
              <a:t> (5.12.11) </a:t>
            </a:r>
            <a:r>
              <a:rPr lang="zh-TW" altLang="zh-TW" sz="2000" dirty="0"/>
              <a:t>中使用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雜訊電流</a:t>
            </a:r>
            <a:r>
              <a:rPr lang="en-US" altLang="zh-TW" sz="2000" dirty="0"/>
              <a:t> (</a:t>
            </a:r>
            <a:r>
              <a:rPr lang="en-US" altLang="zh-TW" sz="2000" dirty="0" err="1"/>
              <a:t>rms</a:t>
            </a:r>
            <a:r>
              <a:rPr lang="en-US" altLang="zh-TW" sz="2000" dirty="0"/>
              <a:t>) </a:t>
            </a:r>
            <a:r>
              <a:rPr lang="zh-TW" altLang="zh-TW" sz="2000" dirty="0"/>
              <a:t>為</a:t>
            </a:r>
          </a:p>
          <a:p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    (</a:t>
            </a:r>
            <a:r>
              <a:rPr lang="en-US" altLang="zh-TW" sz="2000" dirty="0"/>
              <a:t>5.12.12)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如此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1000"/>
              </a:lnSpc>
            </a:pPr>
            <a:endParaRPr lang="en-US" altLang="zh-TW" sz="2000" dirty="0"/>
          </a:p>
          <a:p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在</a:t>
            </a:r>
            <a:r>
              <a:rPr lang="en-US" altLang="zh-TW" sz="2000" dirty="0"/>
              <a:t>700 MHz</a:t>
            </a:r>
            <a:r>
              <a:rPr lang="zh-TW" altLang="zh-TW" sz="2000" dirty="0"/>
              <a:t>的頻帶</a:t>
            </a:r>
            <a:r>
              <a:rPr lang="zh-TW" altLang="zh-TW" sz="2000" dirty="0" smtClean="0"/>
              <a:t>寬度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，雜訊電流為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53041"/>
              </p:ext>
            </p:extLst>
          </p:nvPr>
        </p:nvGraphicFramePr>
        <p:xfrm>
          <a:off x="3240000" y="1124784"/>
          <a:ext cx="88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3" name="Equation" r:id="rId3" imgW="469696" imgH="177723" progId="Equation.DSMT4">
                  <p:embed/>
                </p:oleObj>
              </mc:Choice>
              <mc:Fallback>
                <p:oleObj name="Equation" r:id="rId3" imgW="469696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000" y="1124784"/>
                        <a:ext cx="88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505406"/>
              </p:ext>
            </p:extLst>
          </p:nvPr>
        </p:nvGraphicFramePr>
        <p:xfrm>
          <a:off x="6278400" y="1116000"/>
          <a:ext cx="85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4" name="Equation" r:id="rId5" imgW="431425" imgH="177646" progId="Equation.DSMT4">
                  <p:embed/>
                </p:oleObj>
              </mc:Choice>
              <mc:Fallback>
                <p:oleObj name="Equation" r:id="rId5" imgW="431425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400" y="1116000"/>
                        <a:ext cx="85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040924"/>
              </p:ext>
            </p:extLst>
          </p:nvPr>
        </p:nvGraphicFramePr>
        <p:xfrm>
          <a:off x="2483768" y="2581200"/>
          <a:ext cx="81473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5" name="Equation" r:id="rId7" imgW="405872" imgH="177569" progId="Equation.DSMT4">
                  <p:embed/>
                </p:oleObj>
              </mc:Choice>
              <mc:Fallback>
                <p:oleObj name="Equation" r:id="rId7" imgW="405872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581200"/>
                        <a:ext cx="81473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428147"/>
              </p:ext>
            </p:extLst>
          </p:nvPr>
        </p:nvGraphicFramePr>
        <p:xfrm>
          <a:off x="3635896" y="2510944"/>
          <a:ext cx="109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6" name="Equation" r:id="rId9" imgW="583693" imgH="215713" progId="Equation.DSMT4">
                  <p:embed/>
                </p:oleObj>
              </mc:Choice>
              <mc:Fallback>
                <p:oleObj name="Equation" r:id="rId9" imgW="583693" imgH="21571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510944"/>
                        <a:ext cx="109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113222"/>
              </p:ext>
            </p:extLst>
          </p:nvPr>
        </p:nvGraphicFramePr>
        <p:xfrm>
          <a:off x="1530000" y="36612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7" name="Equation" r:id="rId11" imgW="190417" imgH="190417" progId="Equation.DSMT4">
                  <p:embed/>
                </p:oleObj>
              </mc:Choice>
              <mc:Fallback>
                <p:oleObj name="Equation" r:id="rId11" imgW="190417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000" y="36612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747561"/>
              </p:ext>
            </p:extLst>
          </p:nvPr>
        </p:nvGraphicFramePr>
        <p:xfrm>
          <a:off x="4626104" y="3607200"/>
          <a:ext cx="88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8" name="Equation" r:id="rId13" imgW="469696" imgH="215806" progId="Equation.DSMT4">
                  <p:embed/>
                </p:oleObj>
              </mc:Choice>
              <mc:Fallback>
                <p:oleObj name="Equation" r:id="rId13" imgW="469696" imgH="21580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6104" y="3607200"/>
                        <a:ext cx="88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206535"/>
              </p:ext>
            </p:extLst>
          </p:nvPr>
        </p:nvGraphicFramePr>
        <p:xfrm>
          <a:off x="3059832" y="4005064"/>
          <a:ext cx="22210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49" name="Equation" r:id="rId15" imgW="1231366" imgH="215806" progId="Equation.DSMT4">
                  <p:embed/>
                </p:oleObj>
              </mc:Choice>
              <mc:Fallback>
                <p:oleObj name="Equation" r:id="rId15" imgW="1231366" imgH="21580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005064"/>
                        <a:ext cx="22210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481646"/>
              </p:ext>
            </p:extLst>
          </p:nvPr>
        </p:nvGraphicFramePr>
        <p:xfrm>
          <a:off x="2051720" y="4761256"/>
          <a:ext cx="5394600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50" name="Equation" r:id="rId17" imgW="3174840" imgH="571320" progId="Equation.DSMT4">
                  <p:embed/>
                </p:oleObj>
              </mc:Choice>
              <mc:Fallback>
                <p:oleObj name="Equation" r:id="rId17" imgW="3174840" imgH="57132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761256"/>
                        <a:ext cx="5394600" cy="9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072336"/>
              </p:ext>
            </p:extLst>
          </p:nvPr>
        </p:nvGraphicFramePr>
        <p:xfrm>
          <a:off x="3563888" y="5749200"/>
          <a:ext cx="32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51" name="Equation" r:id="rId19" imgW="164814" imgH="177492" progId="Equation.DSMT4">
                  <p:embed/>
                </p:oleObj>
              </mc:Choice>
              <mc:Fallback>
                <p:oleObj name="Equation" r:id="rId19" imgW="164814" imgH="177492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5749200"/>
                        <a:ext cx="32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981557"/>
              </p:ext>
            </p:extLst>
          </p:nvPr>
        </p:nvGraphicFramePr>
        <p:xfrm>
          <a:off x="1331640" y="6038998"/>
          <a:ext cx="6954837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52" name="Equation" r:id="rId21" imgW="3682800" imgH="215640" progId="Equation.DSMT4">
                  <p:embed/>
                </p:oleObj>
              </mc:Choice>
              <mc:Fallback>
                <p:oleObj name="Equation" r:id="rId21" imgW="3682800" imgH="2156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6038998"/>
                        <a:ext cx="6954837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5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5.12.4   APD</a:t>
            </a:r>
            <a:r>
              <a:rPr lang="zh-TW" altLang="zh-TW" sz="2800" dirty="0">
                <a:solidFill>
                  <a:srgbClr val="000066"/>
                </a:solidFill>
              </a:rPr>
              <a:t>中的</a:t>
            </a:r>
            <a:r>
              <a:rPr lang="zh-TW" altLang="zh-TW" sz="2800" dirty="0" smtClean="0">
                <a:solidFill>
                  <a:srgbClr val="000066"/>
                </a:solidFill>
              </a:rPr>
              <a:t>雜訊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c</a:t>
            </a:r>
            <a:r>
              <a:rPr lang="en-US" altLang="zh-TW" sz="2000" dirty="0" smtClean="0"/>
              <a:t>) </a:t>
            </a:r>
            <a:r>
              <a:rPr lang="zh-TW" altLang="zh-TW" sz="2000" dirty="0" smtClean="0"/>
              <a:t>在</a:t>
            </a:r>
            <a:r>
              <a:rPr lang="en-US" altLang="zh-TW" sz="2000" dirty="0"/>
              <a:t>APD</a:t>
            </a:r>
            <a:r>
              <a:rPr lang="zh-TW" altLang="zh-TW" sz="2000" dirty="0"/>
              <a:t>中具有一次光電流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en-US" altLang="zh-TW" sz="2000" dirty="0"/>
              <a:t>SNR</a:t>
            </a:r>
            <a:r>
              <a:rPr lang="zh-TW" altLang="zh-TW" sz="2000" dirty="0"/>
              <a:t>為</a:t>
            </a:r>
          </a:p>
          <a:p>
            <a:pPr>
              <a:lnSpc>
                <a:spcPts val="12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(</a:t>
            </a:r>
            <a:r>
              <a:rPr lang="en-US" altLang="zh-TW" sz="2000" dirty="0"/>
              <a:t>5.12.13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 </a:t>
            </a:r>
            <a:r>
              <a:rPr lang="zh-TW" altLang="zh-TW" sz="2000" dirty="0" smtClean="0"/>
              <a:t>重新</a:t>
            </a:r>
            <a:r>
              <a:rPr lang="zh-TW" altLang="zh-TW" sz="2000" dirty="0"/>
              <a:t>整理</a:t>
            </a:r>
            <a:r>
              <a:rPr lang="zh-TW" altLang="zh-TW" sz="2000" dirty="0" smtClean="0"/>
              <a:t>得到</a:t>
            </a:r>
            <a:r>
              <a:rPr lang="en-US" altLang="zh-TW" sz="2000" dirty="0" smtClean="0"/>
              <a:t>       </a:t>
            </a:r>
            <a:r>
              <a:rPr lang="zh-TW" altLang="zh-TW" sz="2000" dirty="0"/>
              <a:t>，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這</a:t>
            </a:r>
            <a:r>
              <a:rPr lang="zh-TW" altLang="zh-TW" sz="2000" dirty="0"/>
              <a:t>是具有係數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/>
              <a:t>SNR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</a:t>
            </a:r>
            <a:r>
              <a:rPr lang="zh-TW" altLang="zh-TW" sz="2000" dirty="0"/>
              <a:t>二次方程式，以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解</a:t>
            </a:r>
            <a:r>
              <a:rPr lang="zh-TW" altLang="zh-TW" sz="2000" dirty="0"/>
              <a:t>此二次方程式，</a:t>
            </a:r>
            <a:r>
              <a:rPr lang="zh-TW" altLang="zh-TW" sz="2000" dirty="0" smtClean="0"/>
              <a:t>得到</a:t>
            </a:r>
            <a:r>
              <a:rPr lang="en-US" altLang="zh-TW" sz="2000" dirty="0" smtClean="0"/>
              <a:t>         </a:t>
            </a:r>
            <a:r>
              <a:rPr lang="zh-TW" altLang="zh-TW" sz="2000" dirty="0"/>
              <a:t>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儘管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小於</a:t>
            </a:r>
            <a:r>
              <a:rPr lang="zh-TW" altLang="zh-TW" sz="2000" dirty="0"/>
              <a:t>暗雜訊電流</a:t>
            </a:r>
            <a:r>
              <a:rPr lang="en-US" altLang="zh-TW" sz="2000" dirty="0"/>
              <a:t> (33.5 </a:t>
            </a:r>
            <a:r>
              <a:rPr lang="en-US" altLang="zh-TW" sz="2000" dirty="0" err="1"/>
              <a:t>nA</a:t>
            </a:r>
            <a:r>
              <a:rPr lang="en-US" altLang="zh-TW" sz="2000" dirty="0"/>
              <a:t>) </a:t>
            </a:r>
            <a:r>
              <a:rPr lang="zh-TW" altLang="zh-TW" sz="2000" dirty="0"/>
              <a:t>本身看似奇怪，實際光電流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176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，因為它乘以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此外，總雜訊電流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55.7 </a:t>
            </a:r>
            <a:r>
              <a:rPr lang="en-US" altLang="zh-TW" sz="2000" dirty="0" err="1"/>
              <a:t>nA</a:t>
            </a:r>
            <a:r>
              <a:rPr lang="zh-TW" altLang="zh-TW" sz="2000" dirty="0"/>
              <a:t>，所以讀者可容易地檢查，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為</a:t>
            </a:r>
            <a:r>
              <a:rPr lang="en-US" altLang="zh-TW" sz="2000" dirty="0"/>
              <a:t>10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由響應率的定義，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我們得到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714391"/>
              </p:ext>
            </p:extLst>
          </p:nvPr>
        </p:nvGraphicFramePr>
        <p:xfrm>
          <a:off x="3834000" y="1088784"/>
          <a:ext cx="584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25" name="Equation" r:id="rId3" imgW="291973" imgH="203112" progId="Equation.DSMT4">
                  <p:embed/>
                </p:oleObj>
              </mc:Choice>
              <mc:Fallback>
                <p:oleObj name="Equation" r:id="rId3" imgW="291973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4000" y="1088784"/>
                        <a:ext cx="584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971724"/>
              </p:ext>
            </p:extLst>
          </p:nvPr>
        </p:nvGraphicFramePr>
        <p:xfrm>
          <a:off x="2411760" y="1484864"/>
          <a:ext cx="382363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26" name="Equation" r:id="rId5" imgW="2222280" imgH="419040" progId="Equation.DSMT4">
                  <p:embed/>
                </p:oleObj>
              </mc:Choice>
              <mc:Fallback>
                <p:oleObj name="Equation" r:id="rId5" imgW="222228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484864"/>
                        <a:ext cx="3823637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481509"/>
              </p:ext>
            </p:extLst>
          </p:nvPr>
        </p:nvGraphicFramePr>
        <p:xfrm>
          <a:off x="2520000" y="2240912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27"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000" y="2240912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975056"/>
              </p:ext>
            </p:extLst>
          </p:nvPr>
        </p:nvGraphicFramePr>
        <p:xfrm>
          <a:off x="1915070" y="2610000"/>
          <a:ext cx="553725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28" name="Equation" r:id="rId9" imgW="3060700" imgH="228600" progId="Equation.DSMT4">
                  <p:embed/>
                </p:oleObj>
              </mc:Choice>
              <mc:Fallback>
                <p:oleObj name="Equation" r:id="rId9" imgW="30607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070" y="2610000"/>
                        <a:ext cx="553725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382505"/>
              </p:ext>
            </p:extLst>
          </p:nvPr>
        </p:nvGraphicFramePr>
        <p:xfrm>
          <a:off x="2466000" y="3009600"/>
          <a:ext cx="1841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29" name="Equation" r:id="rId11" imgW="889000" imgH="190500" progId="Equation.DSMT4">
                  <p:embed/>
                </p:oleObj>
              </mc:Choice>
              <mc:Fallback>
                <p:oleObj name="Equation" r:id="rId11" imgW="8890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000" y="3009600"/>
                        <a:ext cx="1841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173656"/>
              </p:ext>
            </p:extLst>
          </p:nvPr>
        </p:nvGraphicFramePr>
        <p:xfrm>
          <a:off x="5220072" y="3033000"/>
          <a:ext cx="584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0" name="Equation" r:id="rId13" imgW="291973" imgH="203112" progId="Equation.DSMT4">
                  <p:embed/>
                </p:oleObj>
              </mc:Choice>
              <mc:Fallback>
                <p:oleObj name="Equation" r:id="rId13" imgW="291973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033000"/>
                        <a:ext cx="584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834551"/>
              </p:ext>
            </p:extLst>
          </p:nvPr>
        </p:nvGraphicFramePr>
        <p:xfrm>
          <a:off x="7554780" y="3060000"/>
          <a:ext cx="119368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1" name="Equation" r:id="rId14" imgW="596641" imgH="177723" progId="Equation.DSMT4">
                  <p:embed/>
                </p:oleObj>
              </mc:Choice>
              <mc:Fallback>
                <p:oleObj name="Equation" r:id="rId14" imgW="596641" imgH="177723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4780" y="3060000"/>
                        <a:ext cx="119368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049798"/>
              </p:ext>
            </p:extLst>
          </p:nvPr>
        </p:nvGraphicFramePr>
        <p:xfrm>
          <a:off x="2979316" y="3393040"/>
          <a:ext cx="58457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2" name="Equation" r:id="rId16" imgW="291973" imgH="203112" progId="Equation.DSMT4">
                  <p:embed/>
                </p:oleObj>
              </mc:Choice>
              <mc:Fallback>
                <p:oleObj name="Equation" r:id="rId16" imgW="291973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9316" y="3393040"/>
                        <a:ext cx="58457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653929"/>
              </p:ext>
            </p:extLst>
          </p:nvPr>
        </p:nvGraphicFramePr>
        <p:xfrm>
          <a:off x="2915816" y="3780000"/>
          <a:ext cx="32893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3" name="Equation" r:id="rId17" imgW="1815840" imgH="228600" progId="Equation.DSMT4">
                  <p:embed/>
                </p:oleObj>
              </mc:Choice>
              <mc:Fallback>
                <p:oleObj name="Equation" r:id="rId17" imgW="181584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780000"/>
                        <a:ext cx="3289300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567268"/>
              </p:ext>
            </p:extLst>
          </p:nvPr>
        </p:nvGraphicFramePr>
        <p:xfrm>
          <a:off x="1403648" y="4185128"/>
          <a:ext cx="584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4" name="Equation" r:id="rId19" imgW="291973" imgH="203112" progId="Equation.DSMT4">
                  <p:embed/>
                </p:oleObj>
              </mc:Choice>
              <mc:Fallback>
                <p:oleObj name="Equation" r:id="rId19" imgW="291973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185128"/>
                        <a:ext cx="584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422012"/>
              </p:ext>
            </p:extLst>
          </p:nvPr>
        </p:nvGraphicFramePr>
        <p:xfrm>
          <a:off x="7902000" y="4185128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5" name="Equation" r:id="rId20" imgW="253780" imgH="203024" progId="Equation.DSMT4">
                  <p:embed/>
                </p:oleObj>
              </mc:Choice>
              <mc:Fallback>
                <p:oleObj name="Equation" r:id="rId20" imgW="253780" imgH="203024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2000" y="4185128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999387"/>
              </p:ext>
            </p:extLst>
          </p:nvPr>
        </p:nvGraphicFramePr>
        <p:xfrm>
          <a:off x="2733945" y="4554000"/>
          <a:ext cx="39789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6" name="Equation" r:id="rId22" imgW="202936" imgH="177569" progId="Equation.DSMT4">
                  <p:embed/>
                </p:oleObj>
              </mc:Choice>
              <mc:Fallback>
                <p:oleObj name="Equation" r:id="rId22" imgW="202936" imgH="177569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945" y="4554000"/>
                        <a:ext cx="39789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769911"/>
              </p:ext>
            </p:extLst>
          </p:nvPr>
        </p:nvGraphicFramePr>
        <p:xfrm>
          <a:off x="5364088" y="4521600"/>
          <a:ext cx="29865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7" name="Equation" r:id="rId24" imgW="1727200" imgH="228600" progId="Equation.DSMT4">
                  <p:embed/>
                </p:oleObj>
              </mc:Choice>
              <mc:Fallback>
                <p:oleObj name="Equation" r:id="rId24" imgW="1727200" imgH="2286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521600"/>
                        <a:ext cx="29865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561349"/>
              </p:ext>
            </p:extLst>
          </p:nvPr>
        </p:nvGraphicFramePr>
        <p:xfrm>
          <a:off x="4320000" y="4869160"/>
          <a:ext cx="1725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8" name="Equation" r:id="rId26" imgW="952087" imgH="228501" progId="Equation.DSMT4">
                  <p:embed/>
                </p:oleObj>
              </mc:Choice>
              <mc:Fallback>
                <p:oleObj name="Equation" r:id="rId26" imgW="952087" imgH="228501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0000" y="4869160"/>
                        <a:ext cx="1725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859355"/>
              </p:ext>
            </p:extLst>
          </p:nvPr>
        </p:nvGraphicFramePr>
        <p:xfrm>
          <a:off x="2944800" y="5292000"/>
          <a:ext cx="1206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9" name="Equation" r:id="rId28" imgW="634725" imgH="203112" progId="Equation.DSMT4">
                  <p:embed/>
                </p:oleObj>
              </mc:Choice>
              <mc:Fallback>
                <p:oleObj name="Equation" r:id="rId28" imgW="634725" imgH="203112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4800" y="5292000"/>
                        <a:ext cx="1206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019635"/>
              </p:ext>
            </p:extLst>
          </p:nvPr>
        </p:nvGraphicFramePr>
        <p:xfrm>
          <a:off x="1387400" y="5661248"/>
          <a:ext cx="6785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0" name="Equation" r:id="rId30" imgW="3746160" imgH="228600" progId="Equation.DSMT4">
                  <p:embed/>
                </p:oleObj>
              </mc:Choice>
              <mc:Fallback>
                <p:oleObj name="Equation" r:id="rId30" imgW="3746160" imgH="22860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00" y="5661248"/>
                        <a:ext cx="6785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72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5.13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影像</a:t>
            </a:r>
            <a:r>
              <a:rPr lang="zh-TW" altLang="zh-TW" dirty="0"/>
              <a:t>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基本原則</a:t>
            </a:r>
            <a:endParaRPr lang="en-US" altLang="zh-TW" sz="2800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兩大</a:t>
            </a:r>
            <a:r>
              <a:rPr lang="zh-TW" altLang="zh-TW" dirty="0"/>
              <a:t>固態技術：電荷耦合元件</a:t>
            </a:r>
            <a:r>
              <a:rPr lang="en-US" altLang="zh-TW" dirty="0"/>
              <a:t> (charge-coupled device, </a:t>
            </a:r>
            <a:endParaRPr lang="en-US" altLang="zh-TW" dirty="0" smtClean="0"/>
          </a:p>
          <a:p>
            <a:r>
              <a:rPr lang="en-US" altLang="zh-TW" dirty="0" smtClean="0"/>
              <a:t>CCD</a:t>
            </a:r>
            <a:r>
              <a:rPr lang="en-US" altLang="zh-TW" dirty="0"/>
              <a:t>) </a:t>
            </a:r>
            <a:r>
              <a:rPr lang="zh-TW" altLang="zh-TW" dirty="0"/>
              <a:t>和互補金屬氧化物半導體 </a:t>
            </a:r>
            <a:r>
              <a:rPr lang="en-US" altLang="zh-TW" dirty="0"/>
              <a:t>(complementary metal oxide </a:t>
            </a:r>
            <a:endParaRPr lang="en-US" altLang="zh-TW" dirty="0" smtClean="0"/>
          </a:p>
          <a:p>
            <a:r>
              <a:rPr lang="en-US" altLang="zh-TW" dirty="0" smtClean="0"/>
              <a:t>semiconductor</a:t>
            </a:r>
            <a:r>
              <a:rPr lang="en-US" altLang="zh-TW" dirty="0"/>
              <a:t>, CMOS) </a:t>
            </a:r>
            <a:r>
              <a:rPr lang="zh-TW" altLang="zh-TW" dirty="0"/>
              <a:t>感測</a:t>
            </a:r>
            <a:r>
              <a:rPr lang="zh-TW" altLang="zh-TW" dirty="0" smtClean="0"/>
              <a:t>器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55" y="1556792"/>
            <a:ext cx="6164181" cy="324036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14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拜</a:t>
            </a:r>
            <a:r>
              <a:rPr lang="zh-TW" altLang="zh-TW" dirty="0"/>
              <a:t>耳彩色影像感測器</a:t>
            </a:r>
            <a:r>
              <a:rPr lang="en-US" altLang="zh-TW" dirty="0"/>
              <a:t> (Bayer color image sensor)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80" y="1700808"/>
            <a:ext cx="7495544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0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主動</a:t>
            </a:r>
            <a:r>
              <a:rPr lang="zh-TW" altLang="zh-TW" sz="2800" dirty="0"/>
              <a:t>矩陣陣列和</a:t>
            </a:r>
            <a:r>
              <a:rPr lang="en-US" altLang="zh-TW" sz="2800" dirty="0"/>
              <a:t>CMOS</a:t>
            </a:r>
            <a:r>
              <a:rPr lang="zh-TW" altLang="zh-TW" sz="2800" dirty="0"/>
              <a:t>影像感測</a:t>
            </a:r>
            <a:r>
              <a:rPr lang="zh-TW" altLang="zh-TW" sz="2800" dirty="0" smtClean="0"/>
              <a:t>器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主動</a:t>
            </a:r>
            <a:r>
              <a:rPr lang="zh-TW" altLang="zh-TW" dirty="0"/>
              <a:t>矩陣陣列</a:t>
            </a:r>
            <a:r>
              <a:rPr lang="en-US" altLang="zh-TW" dirty="0"/>
              <a:t> (active matrix array) </a:t>
            </a:r>
            <a:r>
              <a:rPr lang="zh-TW" altLang="zh-TW" dirty="0"/>
              <a:t>是二維的像素</a:t>
            </a:r>
            <a:r>
              <a:rPr lang="zh-TW" altLang="zh-TW" dirty="0" smtClean="0"/>
              <a:t>陣列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42" y="2060848"/>
            <a:ext cx="6150094" cy="41195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97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CMOS</a:t>
            </a:r>
            <a:r>
              <a:rPr lang="zh-TW" altLang="zh-TW" dirty="0"/>
              <a:t>影像感測器</a:t>
            </a:r>
            <a:r>
              <a:rPr lang="en-US" altLang="zh-TW" dirty="0"/>
              <a:t> (CMOS image sensor) </a:t>
            </a:r>
            <a:r>
              <a:rPr lang="zh-TW" altLang="zh-TW" dirty="0"/>
              <a:t>基本上是</a:t>
            </a:r>
            <a:r>
              <a:rPr lang="en-US" altLang="zh-TW" dirty="0"/>
              <a:t>AMA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其</a:t>
            </a:r>
            <a:r>
              <a:rPr lang="zh-TW" altLang="zh-TW" dirty="0"/>
              <a:t>中的每個像素具有光二極體或光閘和一個或多個</a:t>
            </a:r>
            <a:r>
              <a:rPr lang="en-US" altLang="zh-TW" dirty="0"/>
              <a:t>CMOS</a:t>
            </a:r>
            <a:r>
              <a:rPr lang="zh-TW" altLang="zh-TW" dirty="0"/>
              <a:t>電</a:t>
            </a:r>
            <a:r>
              <a:rPr lang="zh-TW" altLang="zh-TW" dirty="0" smtClean="0"/>
              <a:t>晶</a:t>
            </a:r>
            <a:endParaRPr lang="en-US" altLang="zh-TW" dirty="0" smtClean="0"/>
          </a:p>
          <a:p>
            <a:r>
              <a:rPr lang="zh-TW" altLang="zh-TW" dirty="0" smtClean="0"/>
              <a:t>體</a:t>
            </a:r>
            <a:r>
              <a:rPr lang="zh-TW" altLang="zh-TW" dirty="0"/>
              <a:t>，以讀取和放大像素上之入射光所產生的電訊號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zh-TW" altLang="zh-TW" dirty="0"/>
              <a:t>像素隨增益有主動性，則成像器被稱為主動像素影像</a:t>
            </a:r>
            <a:r>
              <a:rPr lang="zh-TW" altLang="zh-TW" dirty="0" smtClean="0"/>
              <a:t>感</a:t>
            </a:r>
            <a:endParaRPr lang="en-US" altLang="zh-TW" dirty="0" smtClean="0"/>
          </a:p>
          <a:p>
            <a:r>
              <a:rPr lang="zh-TW" altLang="zh-TW" dirty="0" smtClean="0"/>
              <a:t>測</a:t>
            </a:r>
            <a:r>
              <a:rPr lang="zh-TW" altLang="zh-TW" dirty="0"/>
              <a:t>器</a:t>
            </a:r>
            <a:r>
              <a:rPr lang="en-US" altLang="zh-TW" dirty="0"/>
              <a:t> (active pixel image sensor)</a:t>
            </a:r>
            <a:r>
              <a:rPr lang="zh-TW" altLang="zh-TW" dirty="0"/>
              <a:t>，或主動像素感測器</a:t>
            </a:r>
            <a:r>
              <a:rPr lang="en-US" altLang="zh-TW" dirty="0"/>
              <a:t> (active </a:t>
            </a:r>
            <a:endParaRPr lang="en-US" altLang="zh-TW" dirty="0" smtClean="0"/>
          </a:p>
          <a:p>
            <a:r>
              <a:rPr lang="en-US" altLang="zh-TW" dirty="0" smtClean="0"/>
              <a:t>pixel </a:t>
            </a:r>
            <a:r>
              <a:rPr lang="en-US" altLang="zh-TW" dirty="0"/>
              <a:t>sensor)</a:t>
            </a:r>
            <a:r>
              <a:rPr lang="zh-TW" altLang="zh-TW" dirty="0"/>
              <a:t>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93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84" y="1700808"/>
            <a:ext cx="7127594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0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3014050" cy="314573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0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電荷</a:t>
            </a:r>
            <a:r>
              <a:rPr lang="zh-TW" altLang="zh-TW" sz="2800" dirty="0"/>
              <a:t>耦合</a:t>
            </a:r>
            <a:r>
              <a:rPr lang="zh-TW" altLang="zh-TW" sz="2800" dirty="0" smtClean="0"/>
              <a:t>元件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電荷</a:t>
            </a:r>
            <a:r>
              <a:rPr lang="zh-TW" altLang="zh-TW" dirty="0"/>
              <a:t>耦合元件通常作為影像感測器，使用在專業和消費</a:t>
            </a:r>
            <a:r>
              <a:rPr lang="zh-TW" altLang="zh-TW" dirty="0" smtClean="0"/>
              <a:t>性</a:t>
            </a:r>
            <a:endParaRPr lang="en-US" altLang="zh-TW" dirty="0" smtClean="0"/>
          </a:p>
          <a:p>
            <a:r>
              <a:rPr lang="zh-TW" altLang="zh-TW" dirty="0" smtClean="0"/>
              <a:t>電視</a:t>
            </a:r>
            <a:r>
              <a:rPr lang="zh-TW" altLang="zh-TW" dirty="0"/>
              <a:t>攝影機和攝錄影機，以及數位相機的影像感測器。</a:t>
            </a:r>
            <a:endParaRPr lang="zh-TW" altLang="en-US" dirty="0"/>
          </a:p>
        </p:txBody>
      </p:sp>
      <p:pic>
        <p:nvPicPr>
          <p:cNvPr id="2181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85" y="2780928"/>
            <a:ext cx="3832431" cy="338751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81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72" y="3025409"/>
            <a:ext cx="2506496" cy="2898551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3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CCD</a:t>
            </a:r>
            <a:r>
              <a:rPr lang="zh-TW" altLang="zh-TW" dirty="0"/>
              <a:t>讀出技術主要有三種類型，因此</a:t>
            </a:r>
            <a:r>
              <a:rPr lang="en-US" altLang="zh-TW" dirty="0"/>
              <a:t>CCD</a:t>
            </a:r>
            <a:r>
              <a:rPr lang="zh-TW" altLang="zh-TW" dirty="0"/>
              <a:t>架構稱為全框</a:t>
            </a:r>
            <a:r>
              <a:rPr lang="zh-TW" altLang="zh-TW" dirty="0" smtClean="0"/>
              <a:t>、</a:t>
            </a:r>
            <a:endParaRPr lang="en-US" altLang="zh-TW" dirty="0" smtClean="0"/>
          </a:p>
          <a:p>
            <a:r>
              <a:rPr lang="zh-TW" altLang="zh-TW" dirty="0" smtClean="0"/>
              <a:t>框</a:t>
            </a:r>
            <a:r>
              <a:rPr lang="zh-TW" altLang="zh-TW" dirty="0"/>
              <a:t>和行間傳輸架構。在全框架構</a:t>
            </a:r>
            <a:r>
              <a:rPr lang="en-US" altLang="zh-TW" dirty="0"/>
              <a:t> (full frame architecture)</a:t>
            </a:r>
            <a:r>
              <a:rPr lang="zh-TW" altLang="zh-TW" dirty="0"/>
              <a:t>，</a:t>
            </a:r>
            <a:r>
              <a:rPr lang="zh-TW" altLang="zh-TW" dirty="0" smtClean="0"/>
              <a:t>感</a:t>
            </a:r>
            <a:endParaRPr lang="en-US" altLang="zh-TW" dirty="0" smtClean="0"/>
          </a:p>
          <a:p>
            <a:r>
              <a:rPr lang="zh-TW" altLang="zh-TW" dirty="0" smtClean="0"/>
              <a:t>測</a:t>
            </a:r>
            <a:r>
              <a:rPr lang="zh-TW" altLang="zh-TW" dirty="0"/>
              <a:t>器的組成為平行</a:t>
            </a:r>
            <a:r>
              <a:rPr lang="en-US" altLang="zh-TW" dirty="0"/>
              <a:t>CCD</a:t>
            </a:r>
            <a:r>
              <a:rPr lang="zh-TW" altLang="zh-TW" dirty="0"/>
              <a:t>移位暫存器、作為讀取暫存器的</a:t>
            </a:r>
            <a:r>
              <a:rPr lang="zh-TW" altLang="zh-TW" dirty="0" smtClean="0"/>
              <a:t>序列</a:t>
            </a:r>
            <a:endParaRPr lang="en-US" altLang="zh-TW" dirty="0" smtClean="0"/>
          </a:p>
          <a:p>
            <a:r>
              <a:rPr lang="en-US" altLang="zh-TW" dirty="0" smtClean="0"/>
              <a:t>CCD</a:t>
            </a:r>
            <a:r>
              <a:rPr lang="zh-TW" altLang="zh-TW" dirty="0"/>
              <a:t>位移暫存器，以及</a:t>
            </a:r>
            <a:r>
              <a:rPr lang="zh-TW" altLang="zh-TW" dirty="0" smtClean="0"/>
              <a:t>放大器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框</a:t>
            </a:r>
            <a:r>
              <a:rPr lang="zh-TW" altLang="zh-TW" dirty="0"/>
              <a:t>架構</a:t>
            </a:r>
            <a:r>
              <a:rPr lang="en-US" altLang="zh-TW" dirty="0"/>
              <a:t> (frame architecture)</a:t>
            </a:r>
            <a:r>
              <a:rPr lang="zh-TW" altLang="zh-TW" dirty="0"/>
              <a:t>，除了陣列的一半被用作</a:t>
            </a:r>
            <a:r>
              <a:rPr lang="zh-TW" altLang="zh-TW" dirty="0" smtClean="0"/>
              <a:t>數據</a:t>
            </a:r>
            <a:endParaRPr lang="en-US" altLang="zh-TW" dirty="0" smtClean="0"/>
          </a:p>
          <a:p>
            <a:r>
              <a:rPr lang="zh-TW" altLang="zh-TW" dirty="0" smtClean="0"/>
              <a:t>儲存</a:t>
            </a:r>
            <a:r>
              <a:rPr lang="zh-TW" altLang="zh-TW" dirty="0"/>
              <a:t>以增加速度外，它類似全框架構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行間</a:t>
            </a:r>
            <a:r>
              <a:rPr lang="zh-TW" altLang="zh-TW" dirty="0"/>
              <a:t>傳輸架構</a:t>
            </a:r>
            <a:r>
              <a:rPr lang="en-US" altLang="zh-TW" dirty="0"/>
              <a:t> (interline transfer architecture) </a:t>
            </a:r>
            <a:r>
              <a:rPr lang="zh-TW" altLang="zh-TW" dirty="0"/>
              <a:t>使用</a:t>
            </a:r>
            <a:r>
              <a:rPr lang="en-US" altLang="zh-TW" dirty="0"/>
              <a:t>CCD</a:t>
            </a:r>
            <a:r>
              <a:rPr lang="zh-TW" altLang="zh-TW" dirty="0" smtClean="0"/>
              <a:t>陣</a:t>
            </a:r>
            <a:endParaRPr lang="en-US" altLang="zh-TW" dirty="0" smtClean="0"/>
          </a:p>
          <a:p>
            <a:r>
              <a:rPr lang="zh-TW" altLang="zh-TW" dirty="0" smtClean="0"/>
              <a:t>列</a:t>
            </a:r>
            <a:r>
              <a:rPr lang="zh-TW" altLang="zh-TW" dirty="0"/>
              <a:t>的所有其他行，用於存儲和傳輸鄰近的成像</a:t>
            </a:r>
            <a:r>
              <a:rPr lang="zh-TW" altLang="zh-TW" dirty="0" smtClean="0"/>
              <a:t>陣列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065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7249235" cy="41044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35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5.13  </a:t>
            </a:r>
            <a:r>
              <a:rPr lang="zh-TW" altLang="zh-TW" dirty="0"/>
              <a:t>影像感測器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371" y="1124744"/>
            <a:ext cx="6076965" cy="532859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53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9">
  <a:themeElements>
    <a:clrScheme name="文件繁多型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文件繁多型设计模板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文件繁多型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019</Template>
  <TotalTime>1814</TotalTime>
  <Words>908</Words>
  <Application>Microsoft Office PowerPoint</Application>
  <PresentationFormat>如螢幕大小 (4:3)</PresentationFormat>
  <Paragraphs>718</Paragraphs>
  <Slides>95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95</vt:i4>
      </vt:variant>
    </vt:vector>
  </HeadingPairs>
  <TitlesOfParts>
    <vt:vector size="97" baseType="lpstr">
      <vt:lpstr>019</vt:lpstr>
      <vt:lpstr>Equation</vt:lpstr>
      <vt:lpstr>PowerPoint 簡報</vt:lpstr>
      <vt:lpstr>5.1  pn接面光二極體的原理</vt:lpstr>
      <vt:lpstr>5.1  pn接面光二極體的原理</vt:lpstr>
      <vt:lpstr>5.1  pn接面光二極體的原理</vt:lpstr>
      <vt:lpstr>5.1  pn接面光二極體的原理</vt:lpstr>
      <vt:lpstr>5.1  pn接面光二極體的原理</vt:lpstr>
      <vt:lpstr>5.2  蕭克里 - 雷莫定理和外部光電流</vt:lpstr>
      <vt:lpstr>5.2  蕭克里 - 雷莫定理和外部光電流</vt:lpstr>
      <vt:lpstr>5.2  蕭克里 - 雷莫定理和外部光電流</vt:lpstr>
      <vt:lpstr>5.3  吸收係數和光檢測器材料</vt:lpstr>
      <vt:lpstr>5.3  吸收係數和光檢測器材料</vt:lpstr>
      <vt:lpstr>5.3  吸收係數和光檢測器材料</vt:lpstr>
      <vt:lpstr>5.3  吸收係數和光檢測器材料</vt:lpstr>
      <vt:lpstr>5.3  吸收係數和光檢測器材料</vt:lpstr>
      <vt:lpstr>5.4  量子效率和響應率</vt:lpstr>
      <vt:lpstr>5.4  量子效率和響應率</vt:lpstr>
      <vt:lpstr>5.4  量子效率和響應率</vt:lpstr>
      <vt:lpstr>5.4  量子效率和響應率</vt:lpstr>
      <vt:lpstr>5.4  量子效率和響應率</vt:lpstr>
      <vt:lpstr>例題5.4.1   量子效率和響應率</vt:lpstr>
      <vt:lpstr>例題5.4.2   最大量子效率</vt:lpstr>
      <vt:lpstr>例題5.4.2   最大量子效率 (續)</vt:lpstr>
      <vt:lpstr>5.5  pin光二極體</vt:lpstr>
      <vt:lpstr>5.5  pin光二極體</vt:lpstr>
      <vt:lpstr>5.5  pin光二極體</vt:lpstr>
      <vt:lpstr>5.5  pin光二極體</vt:lpstr>
      <vt:lpstr>5.5  pin光二極體</vt:lpstr>
      <vt:lpstr>例題5.5.1   pin光二極體的操作和速度</vt:lpstr>
      <vt:lpstr>例題5.5.1   pin光二極體的操作和速度 (續)</vt:lpstr>
      <vt:lpstr>例題5.5.2   pin光二極體中的光載子擴散</vt:lpstr>
      <vt:lpstr>例題5.5.2   pin光二極體中的光載子擴散 (續)</vt:lpstr>
      <vt:lpstr> 例題5.5.3   光二極體的響應率</vt:lpstr>
      <vt:lpstr>例題5.5.4   pin光二極體中的穩態光電流</vt:lpstr>
      <vt:lpstr>例題5.5.4   pin光二極體中的穩態光電流 (續)</vt:lpstr>
      <vt:lpstr>例題5.5.4   pin光二極體中的穩態光電流 (續)</vt:lpstr>
      <vt:lpstr>5.6  累崩光二極體</vt:lpstr>
      <vt:lpstr>5.6  累崩光二極體</vt:lpstr>
      <vt:lpstr>5.6  累崩光二極體</vt:lpstr>
      <vt:lpstr>5.6  累崩光二極體</vt:lpstr>
      <vt:lpstr>5.6  累崩光二極體</vt:lpstr>
      <vt:lpstr>5.6  累崩光二極體</vt:lpstr>
      <vt:lpstr>例題5.6.1   砷化銦鎵APD的響應率</vt:lpstr>
      <vt:lpstr> 例題5.6.2   矽製APD</vt:lpstr>
      <vt:lpstr>5.6  累崩光二極體</vt:lpstr>
      <vt:lpstr>5.6  累崩光二極體</vt:lpstr>
      <vt:lpstr>例題5.6.3   Si APD中的累崩倍增</vt:lpstr>
      <vt:lpstr>例題5.6.3   Si APD中的累崩倍增 (續)</vt:lpstr>
      <vt:lpstr>5.7  異質接面光二極體</vt:lpstr>
      <vt:lpstr>5.7  異質接面光二極體</vt:lpstr>
      <vt:lpstr>5.7  異質接面光二極體</vt:lpstr>
      <vt:lpstr>5.7  異質接面光二極體</vt:lpstr>
      <vt:lpstr>5.7  異質接面光二極體</vt:lpstr>
      <vt:lpstr>5.7  異質接面光二極體</vt:lpstr>
      <vt:lpstr>5.8  蕭基接面光檢測器</vt:lpstr>
      <vt:lpstr>5.8  蕭基接面光檢測器</vt:lpstr>
      <vt:lpstr>5.8  蕭基接面光檢測器</vt:lpstr>
      <vt:lpstr>5.8  蕭基接面光檢測器</vt:lpstr>
      <vt:lpstr>5.8  蕭基接面光檢測器</vt:lpstr>
      <vt:lpstr>5.8  蕭基接面光檢測器</vt:lpstr>
      <vt:lpstr>5.9  光電晶體</vt:lpstr>
      <vt:lpstr>5.10  光電導檢測器和光電導增益</vt:lpstr>
      <vt:lpstr>5.10  光電導檢測器和光電導增益</vt:lpstr>
      <vt:lpstr>5.10  光電導檢測器和光電導增益</vt:lpstr>
      <vt:lpstr>5.10  光電導檢測器和光電導增益</vt:lpstr>
      <vt:lpstr>5.10  光電導檢測器和光電導增益</vt:lpstr>
      <vt:lpstr>5.10  光電導檢測器和光電導增益</vt:lpstr>
      <vt:lpstr>5.11  基本光二極體電路</vt:lpstr>
      <vt:lpstr>5.11  基本光二極體電路</vt:lpstr>
      <vt:lpstr>5.11  基本光二極體電路</vt:lpstr>
      <vt:lpstr>5.11  基本光二極體電路</vt:lpstr>
      <vt:lpstr>5.12  光檢測器中的雜訊</vt:lpstr>
      <vt:lpstr>5.12  光檢測器中的雜訊</vt:lpstr>
      <vt:lpstr>5.12  光檢測器中的雜訊</vt:lpstr>
      <vt:lpstr>5.12  光檢測器中的雜訊</vt:lpstr>
      <vt:lpstr>5.12  光檢測器中的雜訊</vt:lpstr>
      <vt:lpstr>5.12  光檢測器中的雜訊</vt:lpstr>
      <vt:lpstr>5.12  光檢測器中的雜訊</vt:lpstr>
      <vt:lpstr>例題5.12.1   矽製pin光二極體的NEP</vt:lpstr>
      <vt:lpstr>例題5.12.2   理想光檢測器的雜訊</vt:lpstr>
      <vt:lpstr>例題5.12.2   理想光檢測器的雜訊 (續)</vt:lpstr>
      <vt:lpstr>例題5.12.3   接收器的SNR</vt:lpstr>
      <vt:lpstr>例題5.12.3   接收器的SNR (續)</vt:lpstr>
      <vt:lpstr>5.12  光檢測器中的雜訊</vt:lpstr>
      <vt:lpstr>例題5.12.4   APD中的雜訊</vt:lpstr>
      <vt:lpstr>例題5.12.4   APD中的雜訊 (續)</vt:lpstr>
      <vt:lpstr>5.13  影像感測器</vt:lpstr>
      <vt:lpstr>5.13  影像感測器</vt:lpstr>
      <vt:lpstr>5.13  影像感測器</vt:lpstr>
      <vt:lpstr>5.13  影像感測器</vt:lpstr>
      <vt:lpstr>5.13  影像感測器</vt:lpstr>
      <vt:lpstr>5.13  影像感測器</vt:lpstr>
      <vt:lpstr>5.13  影像感測器</vt:lpstr>
      <vt:lpstr>5.13  影像感測器</vt:lpstr>
      <vt:lpstr>5.13  影像感測器</vt:lpstr>
      <vt:lpstr>5.13  影像感測器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Owner</dc:creator>
  <cp:lastModifiedBy>Owner</cp:lastModifiedBy>
  <cp:revision>144</cp:revision>
  <dcterms:created xsi:type="dcterms:W3CDTF">2015-01-05T02:21:21Z</dcterms:created>
  <dcterms:modified xsi:type="dcterms:W3CDTF">2015-01-26T09:12:47Z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TC011594412052</vt:lpwstr>
  </property>
</Properties>
</file>