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6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2" d="100"/>
          <a:sy n="102" d="100"/>
        </p:scale>
        <p:origin x="-23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144000" cy="4046538"/>
            <a:chOff x="0" y="1536"/>
            <a:chExt cx="5760" cy="2549"/>
          </a:xfrm>
        </p:grpSpPr>
        <p:sp>
          <p:nvSpPr>
            <p:cNvPr id="5" name="Rectangle 3"/>
            <p:cNvSpPr>
              <a:spLocks noChangeArrowheads="1"/>
            </p:cNvSpPr>
            <p:nvPr userDrawn="1"/>
          </p:nvSpPr>
          <p:spPr bwMode="hidden">
            <a:xfrm rot="-1424751">
              <a:off x="2121" y="2592"/>
              <a:ext cx="3072" cy="384"/>
            </a:xfrm>
            <a:prstGeom prst="rect">
              <a:avLst/>
            </a:prstGeom>
            <a:gradFill rotWithShape="0">
              <a:gsLst>
                <a:gs pos="0">
                  <a:schemeClr val="bg1">
                    <a:gamma/>
                    <a:shade val="94118"/>
                    <a:invGamma/>
                  </a:schemeClr>
                </a:gs>
                <a:gs pos="50000">
                  <a:schemeClr val="bg1"/>
                </a:gs>
                <a:gs pos="100000">
                  <a:schemeClr val="bg1">
                    <a:gamma/>
                    <a:shade val="94118"/>
                    <a:invGamma/>
                  </a:schemeClr>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kumimoji="1" lang="zh-TW" altLang="en-US">
                <a:solidFill>
                  <a:srgbClr val="FFFFFF"/>
                </a:solidFill>
              </a:endParaRPr>
            </a:p>
          </p:txBody>
        </p:sp>
        <p:sp>
          <p:nvSpPr>
            <p:cNvPr id="6" name="Freeform 4"/>
            <p:cNvSpPr>
              <a:spLocks/>
            </p:cNvSpPr>
            <p:nvPr userDrawn="1"/>
          </p:nvSpPr>
          <p:spPr bwMode="hidden">
            <a:xfrm>
              <a:off x="0" y="2664"/>
              <a:ext cx="2688" cy="1224"/>
            </a:xfrm>
            <a:custGeom>
              <a:avLst/>
              <a:gdLst>
                <a:gd name="T0" fmla="*/ 0 w 2688"/>
                <a:gd name="T1" fmla="*/ 0 h 1224"/>
                <a:gd name="T2" fmla="*/ 960 w 2688"/>
                <a:gd name="T3" fmla="*/ 552 h 1224"/>
                <a:gd name="T4" fmla="*/ 1968 w 2688"/>
                <a:gd name="T5" fmla="*/ 264 h 1224"/>
                <a:gd name="T6" fmla="*/ 2028 w 2688"/>
                <a:gd name="T7" fmla="*/ 270 h 1224"/>
                <a:gd name="T8" fmla="*/ 2661 w 2688"/>
                <a:gd name="T9" fmla="*/ 528 h 1224"/>
                <a:gd name="T10" fmla="*/ 2688 w 2688"/>
                <a:gd name="T11" fmla="*/ 648 h 1224"/>
                <a:gd name="T12" fmla="*/ 2304 w 2688"/>
                <a:gd name="T13" fmla="*/ 1080 h 1224"/>
                <a:gd name="T14" fmla="*/ 1584 w 2688"/>
                <a:gd name="T15" fmla="*/ 1224 h 1224"/>
                <a:gd name="T16" fmla="*/ 1296 w 2688"/>
                <a:gd name="T17" fmla="*/ 936 h 1224"/>
                <a:gd name="T18" fmla="*/ 864 w 2688"/>
                <a:gd name="T19" fmla="*/ 1032 h 1224"/>
                <a:gd name="T20" fmla="*/ 0 w 2688"/>
                <a:gd name="T21" fmla="*/ 552 h 1224"/>
                <a:gd name="T22" fmla="*/ 0 w 2688"/>
                <a:gd name="T23" fmla="*/ 0 h 12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688" h="1224">
                  <a:moveTo>
                    <a:pt x="0" y="0"/>
                  </a:moveTo>
                  <a:lnTo>
                    <a:pt x="960" y="552"/>
                  </a:lnTo>
                  <a:lnTo>
                    <a:pt x="1968" y="264"/>
                  </a:lnTo>
                  <a:lnTo>
                    <a:pt x="2028" y="270"/>
                  </a:lnTo>
                  <a:lnTo>
                    <a:pt x="2661" y="528"/>
                  </a:lnTo>
                  <a:lnTo>
                    <a:pt x="2688" y="648"/>
                  </a:lnTo>
                  <a:lnTo>
                    <a:pt x="2304" y="1080"/>
                  </a:lnTo>
                  <a:lnTo>
                    <a:pt x="1584" y="1224"/>
                  </a:lnTo>
                  <a:lnTo>
                    <a:pt x="1296" y="936"/>
                  </a:lnTo>
                  <a:lnTo>
                    <a:pt x="864" y="1032"/>
                  </a:lnTo>
                  <a:lnTo>
                    <a:pt x="0" y="552"/>
                  </a:lnTo>
                  <a:lnTo>
                    <a:pt x="0" y="0"/>
                  </a:lnTo>
                  <a:close/>
                </a:path>
              </a:pathLst>
            </a:cu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kumimoji="1" lang="zh-TW" altLang="en-US" smtClean="0">
                <a:solidFill>
                  <a:srgbClr val="FFFFFF"/>
                </a:solidFill>
              </a:endParaRPr>
            </a:p>
          </p:txBody>
        </p:sp>
        <p:sp>
          <p:nvSpPr>
            <p:cNvPr id="7" name="Freeform 5"/>
            <p:cNvSpPr>
              <a:spLocks/>
            </p:cNvSpPr>
            <p:nvPr userDrawn="1"/>
          </p:nvSpPr>
          <p:spPr bwMode="hidden">
            <a:xfrm>
              <a:off x="3359" y="1536"/>
              <a:ext cx="2401" cy="1232"/>
            </a:xfrm>
            <a:custGeom>
              <a:avLst/>
              <a:gdLst>
                <a:gd name="T0" fmla="*/ 2208 w 2401"/>
                <a:gd name="T1" fmla="*/ 15 h 1232"/>
                <a:gd name="T2" fmla="*/ 2088 w 2401"/>
                <a:gd name="T3" fmla="*/ 57 h 1232"/>
                <a:gd name="T4" fmla="*/ 1951 w 2401"/>
                <a:gd name="T5" fmla="*/ 99 h 1232"/>
                <a:gd name="T6" fmla="*/ 1704 w 2401"/>
                <a:gd name="T7" fmla="*/ 135 h 1232"/>
                <a:gd name="T8" fmla="*/ 1314 w 2401"/>
                <a:gd name="T9" fmla="*/ 177 h 1232"/>
                <a:gd name="T10" fmla="*/ 1176 w 2401"/>
                <a:gd name="T11" fmla="*/ 189 h 1232"/>
                <a:gd name="T12" fmla="*/ 1122 w 2401"/>
                <a:gd name="T13" fmla="*/ 195 h 1232"/>
                <a:gd name="T14" fmla="*/ 1075 w 2401"/>
                <a:gd name="T15" fmla="*/ 231 h 1232"/>
                <a:gd name="T16" fmla="*/ 924 w 2401"/>
                <a:gd name="T17" fmla="*/ 321 h 1232"/>
                <a:gd name="T18" fmla="*/ 840 w 2401"/>
                <a:gd name="T19" fmla="*/ 369 h 1232"/>
                <a:gd name="T20" fmla="*/ 630 w 2401"/>
                <a:gd name="T21" fmla="*/ 458 h 1232"/>
                <a:gd name="T22" fmla="*/ 529 w 2401"/>
                <a:gd name="T23" fmla="*/ 500 h 1232"/>
                <a:gd name="T24" fmla="*/ 487 w 2401"/>
                <a:gd name="T25" fmla="*/ 542 h 1232"/>
                <a:gd name="T26" fmla="*/ 457 w 2401"/>
                <a:gd name="T27" fmla="*/ 590 h 1232"/>
                <a:gd name="T28" fmla="*/ 402 w 2401"/>
                <a:gd name="T29" fmla="*/ 638 h 1232"/>
                <a:gd name="T30" fmla="*/ 330 w 2401"/>
                <a:gd name="T31" fmla="*/ 758 h 1232"/>
                <a:gd name="T32" fmla="*/ 312 w 2401"/>
                <a:gd name="T33" fmla="*/ 788 h 1232"/>
                <a:gd name="T34" fmla="*/ 252 w 2401"/>
                <a:gd name="T35" fmla="*/ 824 h 1232"/>
                <a:gd name="T36" fmla="*/ 84 w 2401"/>
                <a:gd name="T37" fmla="*/ 926 h 1232"/>
                <a:gd name="T38" fmla="*/ 0 w 2401"/>
                <a:gd name="T39" fmla="*/ 992 h 1232"/>
                <a:gd name="T40" fmla="*/ 12 w 2401"/>
                <a:gd name="T41" fmla="*/ 1040 h 1232"/>
                <a:gd name="T42" fmla="*/ 132 w 2401"/>
                <a:gd name="T43" fmla="*/ 1034 h 1232"/>
                <a:gd name="T44" fmla="*/ 336 w 2401"/>
                <a:gd name="T45" fmla="*/ 980 h 1232"/>
                <a:gd name="T46" fmla="*/ 529 w 2401"/>
                <a:gd name="T47" fmla="*/ 896 h 1232"/>
                <a:gd name="T48" fmla="*/ 576 w 2401"/>
                <a:gd name="T49" fmla="*/ 872 h 1232"/>
                <a:gd name="T50" fmla="*/ 714 w 2401"/>
                <a:gd name="T51" fmla="*/ 848 h 1232"/>
                <a:gd name="T52" fmla="*/ 966 w 2401"/>
                <a:gd name="T53" fmla="*/ 794 h 1232"/>
                <a:gd name="T54" fmla="*/ 1212 w 2401"/>
                <a:gd name="T55" fmla="*/ 782 h 1232"/>
                <a:gd name="T56" fmla="*/ 1416 w 2401"/>
                <a:gd name="T57" fmla="*/ 872 h 1232"/>
                <a:gd name="T58" fmla="*/ 1464 w 2401"/>
                <a:gd name="T59" fmla="*/ 932 h 1232"/>
                <a:gd name="T60" fmla="*/ 1440 w 2401"/>
                <a:gd name="T61" fmla="*/ 992 h 1232"/>
                <a:gd name="T62" fmla="*/ 1302 w 2401"/>
                <a:gd name="T63" fmla="*/ 1040 h 1232"/>
                <a:gd name="T64" fmla="*/ 1158 w 2401"/>
                <a:gd name="T65" fmla="*/ 1100 h 1232"/>
                <a:gd name="T66" fmla="*/ 1093 w 2401"/>
                <a:gd name="T67" fmla="*/ 1148 h 1232"/>
                <a:gd name="T68" fmla="*/ 1075 w 2401"/>
                <a:gd name="T69" fmla="*/ 1208 h 1232"/>
                <a:gd name="T70" fmla="*/ 1093 w 2401"/>
                <a:gd name="T71" fmla="*/ 1232 h 1232"/>
                <a:gd name="T72" fmla="*/ 1152 w 2401"/>
                <a:gd name="T73" fmla="*/ 1226 h 1232"/>
                <a:gd name="T74" fmla="*/ 1332 w 2401"/>
                <a:gd name="T75" fmla="*/ 1208 h 1232"/>
                <a:gd name="T76" fmla="*/ 1434 w 2401"/>
                <a:gd name="T77" fmla="*/ 1184 h 1232"/>
                <a:gd name="T78" fmla="*/ 1464 w 2401"/>
                <a:gd name="T79" fmla="*/ 1172 h 1232"/>
                <a:gd name="T80" fmla="*/ 1578 w 2401"/>
                <a:gd name="T81" fmla="*/ 1130 h 1232"/>
                <a:gd name="T82" fmla="*/ 1758 w 2401"/>
                <a:gd name="T83" fmla="*/ 1064 h 1232"/>
                <a:gd name="T84" fmla="*/ 1872 w 2401"/>
                <a:gd name="T85" fmla="*/ 962 h 1232"/>
                <a:gd name="T86" fmla="*/ 1986 w 2401"/>
                <a:gd name="T87" fmla="*/ 800 h 1232"/>
                <a:gd name="T88" fmla="*/ 2166 w 2401"/>
                <a:gd name="T89" fmla="*/ 650 h 1232"/>
                <a:gd name="T90" fmla="*/ 2257 w 2401"/>
                <a:gd name="T91" fmla="*/ 590 h 1232"/>
                <a:gd name="T92" fmla="*/ 2400 w 2401"/>
                <a:gd name="T93" fmla="*/ 57 h 12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401" h="1232">
                  <a:moveTo>
                    <a:pt x="2310" y="3"/>
                  </a:moveTo>
                  <a:lnTo>
                    <a:pt x="2280" y="3"/>
                  </a:lnTo>
                  <a:lnTo>
                    <a:pt x="2208" y="15"/>
                  </a:lnTo>
                  <a:lnTo>
                    <a:pt x="2136" y="27"/>
                  </a:lnTo>
                  <a:lnTo>
                    <a:pt x="2112" y="39"/>
                  </a:lnTo>
                  <a:lnTo>
                    <a:pt x="2088" y="57"/>
                  </a:lnTo>
                  <a:lnTo>
                    <a:pt x="2082" y="63"/>
                  </a:lnTo>
                  <a:lnTo>
                    <a:pt x="2076" y="69"/>
                  </a:lnTo>
                  <a:lnTo>
                    <a:pt x="1951" y="99"/>
                  </a:lnTo>
                  <a:lnTo>
                    <a:pt x="1896" y="111"/>
                  </a:lnTo>
                  <a:lnTo>
                    <a:pt x="1836" y="117"/>
                  </a:lnTo>
                  <a:lnTo>
                    <a:pt x="1704" y="135"/>
                  </a:lnTo>
                  <a:lnTo>
                    <a:pt x="1572" y="153"/>
                  </a:lnTo>
                  <a:lnTo>
                    <a:pt x="1434" y="165"/>
                  </a:lnTo>
                  <a:lnTo>
                    <a:pt x="1314" y="177"/>
                  </a:lnTo>
                  <a:lnTo>
                    <a:pt x="1260" y="183"/>
                  </a:lnTo>
                  <a:lnTo>
                    <a:pt x="1212" y="189"/>
                  </a:lnTo>
                  <a:lnTo>
                    <a:pt x="1176" y="189"/>
                  </a:lnTo>
                  <a:lnTo>
                    <a:pt x="1146" y="195"/>
                  </a:lnTo>
                  <a:lnTo>
                    <a:pt x="1128" y="195"/>
                  </a:lnTo>
                  <a:lnTo>
                    <a:pt x="1122" y="195"/>
                  </a:lnTo>
                  <a:lnTo>
                    <a:pt x="1116" y="201"/>
                  </a:lnTo>
                  <a:lnTo>
                    <a:pt x="1105" y="207"/>
                  </a:lnTo>
                  <a:lnTo>
                    <a:pt x="1075" y="231"/>
                  </a:lnTo>
                  <a:lnTo>
                    <a:pt x="1026" y="261"/>
                  </a:lnTo>
                  <a:lnTo>
                    <a:pt x="972" y="291"/>
                  </a:lnTo>
                  <a:lnTo>
                    <a:pt x="924" y="321"/>
                  </a:lnTo>
                  <a:lnTo>
                    <a:pt x="876" y="345"/>
                  </a:lnTo>
                  <a:lnTo>
                    <a:pt x="846" y="363"/>
                  </a:lnTo>
                  <a:lnTo>
                    <a:pt x="840" y="369"/>
                  </a:lnTo>
                  <a:lnTo>
                    <a:pt x="834" y="369"/>
                  </a:lnTo>
                  <a:lnTo>
                    <a:pt x="732" y="417"/>
                  </a:lnTo>
                  <a:lnTo>
                    <a:pt x="630" y="458"/>
                  </a:lnTo>
                  <a:lnTo>
                    <a:pt x="588" y="476"/>
                  </a:lnTo>
                  <a:lnTo>
                    <a:pt x="552" y="488"/>
                  </a:lnTo>
                  <a:lnTo>
                    <a:pt x="529" y="500"/>
                  </a:lnTo>
                  <a:lnTo>
                    <a:pt x="517" y="506"/>
                  </a:lnTo>
                  <a:lnTo>
                    <a:pt x="499" y="524"/>
                  </a:lnTo>
                  <a:lnTo>
                    <a:pt x="487" y="542"/>
                  </a:lnTo>
                  <a:lnTo>
                    <a:pt x="481" y="560"/>
                  </a:lnTo>
                  <a:lnTo>
                    <a:pt x="481" y="578"/>
                  </a:lnTo>
                  <a:lnTo>
                    <a:pt x="457" y="590"/>
                  </a:lnTo>
                  <a:lnTo>
                    <a:pt x="438" y="596"/>
                  </a:lnTo>
                  <a:lnTo>
                    <a:pt x="420" y="614"/>
                  </a:lnTo>
                  <a:lnTo>
                    <a:pt x="402" y="638"/>
                  </a:lnTo>
                  <a:lnTo>
                    <a:pt x="366" y="698"/>
                  </a:lnTo>
                  <a:lnTo>
                    <a:pt x="348" y="728"/>
                  </a:lnTo>
                  <a:lnTo>
                    <a:pt x="330" y="758"/>
                  </a:lnTo>
                  <a:lnTo>
                    <a:pt x="324" y="776"/>
                  </a:lnTo>
                  <a:lnTo>
                    <a:pt x="318" y="782"/>
                  </a:lnTo>
                  <a:lnTo>
                    <a:pt x="312" y="788"/>
                  </a:lnTo>
                  <a:lnTo>
                    <a:pt x="300" y="794"/>
                  </a:lnTo>
                  <a:lnTo>
                    <a:pt x="282" y="806"/>
                  </a:lnTo>
                  <a:lnTo>
                    <a:pt x="252" y="824"/>
                  </a:lnTo>
                  <a:lnTo>
                    <a:pt x="199" y="854"/>
                  </a:lnTo>
                  <a:lnTo>
                    <a:pt x="151" y="884"/>
                  </a:lnTo>
                  <a:lnTo>
                    <a:pt x="84" y="926"/>
                  </a:lnTo>
                  <a:lnTo>
                    <a:pt x="30" y="962"/>
                  </a:lnTo>
                  <a:lnTo>
                    <a:pt x="12" y="974"/>
                  </a:lnTo>
                  <a:lnTo>
                    <a:pt x="0" y="992"/>
                  </a:lnTo>
                  <a:lnTo>
                    <a:pt x="0" y="1004"/>
                  </a:lnTo>
                  <a:lnTo>
                    <a:pt x="0" y="1022"/>
                  </a:lnTo>
                  <a:lnTo>
                    <a:pt x="12" y="1040"/>
                  </a:lnTo>
                  <a:lnTo>
                    <a:pt x="42" y="1046"/>
                  </a:lnTo>
                  <a:lnTo>
                    <a:pt x="84" y="1046"/>
                  </a:lnTo>
                  <a:lnTo>
                    <a:pt x="132" y="1034"/>
                  </a:lnTo>
                  <a:lnTo>
                    <a:pt x="193" y="1022"/>
                  </a:lnTo>
                  <a:lnTo>
                    <a:pt x="264" y="1004"/>
                  </a:lnTo>
                  <a:lnTo>
                    <a:pt x="336" y="980"/>
                  </a:lnTo>
                  <a:lnTo>
                    <a:pt x="408" y="950"/>
                  </a:lnTo>
                  <a:lnTo>
                    <a:pt x="475" y="920"/>
                  </a:lnTo>
                  <a:lnTo>
                    <a:pt x="529" y="896"/>
                  </a:lnTo>
                  <a:lnTo>
                    <a:pt x="564" y="878"/>
                  </a:lnTo>
                  <a:lnTo>
                    <a:pt x="570" y="872"/>
                  </a:lnTo>
                  <a:lnTo>
                    <a:pt x="576" y="872"/>
                  </a:lnTo>
                  <a:lnTo>
                    <a:pt x="606" y="872"/>
                  </a:lnTo>
                  <a:lnTo>
                    <a:pt x="648" y="866"/>
                  </a:lnTo>
                  <a:lnTo>
                    <a:pt x="714" y="848"/>
                  </a:lnTo>
                  <a:lnTo>
                    <a:pt x="793" y="830"/>
                  </a:lnTo>
                  <a:lnTo>
                    <a:pt x="876" y="812"/>
                  </a:lnTo>
                  <a:lnTo>
                    <a:pt x="966" y="794"/>
                  </a:lnTo>
                  <a:lnTo>
                    <a:pt x="1063" y="782"/>
                  </a:lnTo>
                  <a:lnTo>
                    <a:pt x="1152" y="776"/>
                  </a:lnTo>
                  <a:lnTo>
                    <a:pt x="1212" y="782"/>
                  </a:lnTo>
                  <a:lnTo>
                    <a:pt x="1284" y="806"/>
                  </a:lnTo>
                  <a:lnTo>
                    <a:pt x="1357" y="836"/>
                  </a:lnTo>
                  <a:lnTo>
                    <a:pt x="1416" y="872"/>
                  </a:lnTo>
                  <a:lnTo>
                    <a:pt x="1434" y="890"/>
                  </a:lnTo>
                  <a:lnTo>
                    <a:pt x="1452" y="908"/>
                  </a:lnTo>
                  <a:lnTo>
                    <a:pt x="1464" y="932"/>
                  </a:lnTo>
                  <a:lnTo>
                    <a:pt x="1464" y="950"/>
                  </a:lnTo>
                  <a:lnTo>
                    <a:pt x="1458" y="968"/>
                  </a:lnTo>
                  <a:lnTo>
                    <a:pt x="1440" y="992"/>
                  </a:lnTo>
                  <a:lnTo>
                    <a:pt x="1410" y="1004"/>
                  </a:lnTo>
                  <a:lnTo>
                    <a:pt x="1369" y="1022"/>
                  </a:lnTo>
                  <a:lnTo>
                    <a:pt x="1302" y="1040"/>
                  </a:lnTo>
                  <a:lnTo>
                    <a:pt x="1248" y="1064"/>
                  </a:lnTo>
                  <a:lnTo>
                    <a:pt x="1200" y="1082"/>
                  </a:lnTo>
                  <a:lnTo>
                    <a:pt x="1158" y="1100"/>
                  </a:lnTo>
                  <a:lnTo>
                    <a:pt x="1128" y="1118"/>
                  </a:lnTo>
                  <a:lnTo>
                    <a:pt x="1110" y="1130"/>
                  </a:lnTo>
                  <a:lnTo>
                    <a:pt x="1093" y="1148"/>
                  </a:lnTo>
                  <a:lnTo>
                    <a:pt x="1081" y="1160"/>
                  </a:lnTo>
                  <a:lnTo>
                    <a:pt x="1069" y="1190"/>
                  </a:lnTo>
                  <a:lnTo>
                    <a:pt x="1075" y="1208"/>
                  </a:lnTo>
                  <a:lnTo>
                    <a:pt x="1081" y="1220"/>
                  </a:lnTo>
                  <a:lnTo>
                    <a:pt x="1087" y="1226"/>
                  </a:lnTo>
                  <a:lnTo>
                    <a:pt x="1093" y="1232"/>
                  </a:lnTo>
                  <a:lnTo>
                    <a:pt x="1110" y="1232"/>
                  </a:lnTo>
                  <a:lnTo>
                    <a:pt x="1128" y="1226"/>
                  </a:lnTo>
                  <a:lnTo>
                    <a:pt x="1152" y="1226"/>
                  </a:lnTo>
                  <a:lnTo>
                    <a:pt x="1212" y="1220"/>
                  </a:lnTo>
                  <a:lnTo>
                    <a:pt x="1272" y="1214"/>
                  </a:lnTo>
                  <a:lnTo>
                    <a:pt x="1332" y="1208"/>
                  </a:lnTo>
                  <a:lnTo>
                    <a:pt x="1393" y="1196"/>
                  </a:lnTo>
                  <a:lnTo>
                    <a:pt x="1416" y="1190"/>
                  </a:lnTo>
                  <a:lnTo>
                    <a:pt x="1434" y="1184"/>
                  </a:lnTo>
                  <a:lnTo>
                    <a:pt x="1446" y="1178"/>
                  </a:lnTo>
                  <a:lnTo>
                    <a:pt x="1452" y="1178"/>
                  </a:lnTo>
                  <a:lnTo>
                    <a:pt x="1464" y="1172"/>
                  </a:lnTo>
                  <a:lnTo>
                    <a:pt x="1488" y="1166"/>
                  </a:lnTo>
                  <a:lnTo>
                    <a:pt x="1530" y="1148"/>
                  </a:lnTo>
                  <a:lnTo>
                    <a:pt x="1578" y="1130"/>
                  </a:lnTo>
                  <a:lnTo>
                    <a:pt x="1681" y="1094"/>
                  </a:lnTo>
                  <a:lnTo>
                    <a:pt x="1722" y="1076"/>
                  </a:lnTo>
                  <a:lnTo>
                    <a:pt x="1758" y="1064"/>
                  </a:lnTo>
                  <a:lnTo>
                    <a:pt x="1812" y="1040"/>
                  </a:lnTo>
                  <a:lnTo>
                    <a:pt x="1848" y="1004"/>
                  </a:lnTo>
                  <a:lnTo>
                    <a:pt x="1872" y="962"/>
                  </a:lnTo>
                  <a:lnTo>
                    <a:pt x="1890" y="932"/>
                  </a:lnTo>
                  <a:lnTo>
                    <a:pt x="1932" y="866"/>
                  </a:lnTo>
                  <a:lnTo>
                    <a:pt x="1986" y="800"/>
                  </a:lnTo>
                  <a:lnTo>
                    <a:pt x="2046" y="740"/>
                  </a:lnTo>
                  <a:lnTo>
                    <a:pt x="2112" y="692"/>
                  </a:lnTo>
                  <a:lnTo>
                    <a:pt x="2166" y="650"/>
                  </a:lnTo>
                  <a:lnTo>
                    <a:pt x="2214" y="620"/>
                  </a:lnTo>
                  <a:lnTo>
                    <a:pt x="2244" y="596"/>
                  </a:lnTo>
                  <a:lnTo>
                    <a:pt x="2257" y="590"/>
                  </a:lnTo>
                  <a:lnTo>
                    <a:pt x="2400" y="518"/>
                  </a:lnTo>
                  <a:lnTo>
                    <a:pt x="2400" y="57"/>
                  </a:lnTo>
                  <a:lnTo>
                    <a:pt x="2401" y="0"/>
                  </a:lnTo>
                  <a:lnTo>
                    <a:pt x="2310" y="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smtClean="0">
                <a:solidFill>
                  <a:srgbClr val="FFFFFF"/>
                </a:solidFill>
              </a:endParaRPr>
            </a:p>
          </p:txBody>
        </p:sp>
        <p:sp>
          <p:nvSpPr>
            <p:cNvPr id="8" name="Freeform 6"/>
            <p:cNvSpPr>
              <a:spLocks/>
            </p:cNvSpPr>
            <p:nvPr userDrawn="1"/>
          </p:nvSpPr>
          <p:spPr bwMode="hidden">
            <a:xfrm>
              <a:off x="3792" y="1536"/>
              <a:ext cx="1968" cy="762"/>
            </a:xfrm>
            <a:custGeom>
              <a:avLst/>
              <a:gdLst>
                <a:gd name="T0" fmla="*/ 965 w 1968"/>
                <a:gd name="T1" fmla="*/ 165 h 762"/>
                <a:gd name="T2" fmla="*/ 696 w 1968"/>
                <a:gd name="T3" fmla="*/ 200 h 762"/>
                <a:gd name="T4" fmla="*/ 693 w 1968"/>
                <a:gd name="T5" fmla="*/ 237 h 762"/>
                <a:gd name="T6" fmla="*/ 924 w 1968"/>
                <a:gd name="T7" fmla="*/ 258 h 762"/>
                <a:gd name="T8" fmla="*/ 993 w 1968"/>
                <a:gd name="T9" fmla="*/ 267 h 762"/>
                <a:gd name="T10" fmla="*/ 681 w 1968"/>
                <a:gd name="T11" fmla="*/ 291 h 762"/>
                <a:gd name="T12" fmla="*/ 633 w 1968"/>
                <a:gd name="T13" fmla="*/ 309 h 762"/>
                <a:gd name="T14" fmla="*/ 645 w 1968"/>
                <a:gd name="T15" fmla="*/ 336 h 762"/>
                <a:gd name="T16" fmla="*/ 672 w 1968"/>
                <a:gd name="T17" fmla="*/ 351 h 762"/>
                <a:gd name="T18" fmla="*/ 984 w 1968"/>
                <a:gd name="T19" fmla="*/ 333 h 762"/>
                <a:gd name="T20" fmla="*/ 1080 w 1968"/>
                <a:gd name="T21" fmla="*/ 357 h 762"/>
                <a:gd name="T22" fmla="*/ 624 w 1968"/>
                <a:gd name="T23" fmla="*/ 492 h 762"/>
                <a:gd name="T24" fmla="*/ 616 w 1968"/>
                <a:gd name="T25" fmla="*/ 536 h 762"/>
                <a:gd name="T26" fmla="*/ 8 w 1968"/>
                <a:gd name="T27" fmla="*/ 724 h 762"/>
                <a:gd name="T28" fmla="*/ 0 w 1968"/>
                <a:gd name="T29" fmla="*/ 756 h 762"/>
                <a:gd name="T30" fmla="*/ 27 w 1968"/>
                <a:gd name="T31" fmla="*/ 762 h 762"/>
                <a:gd name="T32" fmla="*/ 664 w 1968"/>
                <a:gd name="T33" fmla="*/ 564 h 762"/>
                <a:gd name="T34" fmla="*/ 856 w 1968"/>
                <a:gd name="T35" fmla="*/ 600 h 762"/>
                <a:gd name="T36" fmla="*/ 1158 w 1968"/>
                <a:gd name="T37" fmla="*/ 507 h 762"/>
                <a:gd name="T38" fmla="*/ 1434 w 1968"/>
                <a:gd name="T39" fmla="*/ 465 h 762"/>
                <a:gd name="T40" fmla="*/ 1572 w 1968"/>
                <a:gd name="T41" fmla="*/ 368 h 762"/>
                <a:gd name="T42" fmla="*/ 1712 w 1968"/>
                <a:gd name="T43" fmla="*/ 340 h 762"/>
                <a:gd name="T44" fmla="*/ 1856 w 1968"/>
                <a:gd name="T45" fmla="*/ 328 h 762"/>
                <a:gd name="T46" fmla="*/ 1968 w 1968"/>
                <a:gd name="T47" fmla="*/ 330 h 762"/>
                <a:gd name="T48" fmla="*/ 1968 w 1968"/>
                <a:gd name="T49" fmla="*/ 0 h 762"/>
                <a:gd name="T50" fmla="*/ 1934 w 1968"/>
                <a:gd name="T51" fmla="*/ 3 h 762"/>
                <a:gd name="T52" fmla="*/ 1832 w 1968"/>
                <a:gd name="T53" fmla="*/ 5 h 762"/>
                <a:gd name="T54" fmla="*/ 1682 w 1968"/>
                <a:gd name="T55" fmla="*/ 35 h 762"/>
                <a:gd name="T56" fmla="*/ 1643 w 1968"/>
                <a:gd name="T57" fmla="*/ 72 h 762"/>
                <a:gd name="T58" fmla="*/ 1392 w 1968"/>
                <a:gd name="T59" fmla="*/ 119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68" h="762">
                  <a:moveTo>
                    <a:pt x="965" y="165"/>
                  </a:moveTo>
                  <a:lnTo>
                    <a:pt x="696" y="200"/>
                  </a:lnTo>
                  <a:lnTo>
                    <a:pt x="693" y="237"/>
                  </a:lnTo>
                  <a:lnTo>
                    <a:pt x="924" y="258"/>
                  </a:lnTo>
                  <a:lnTo>
                    <a:pt x="993" y="267"/>
                  </a:lnTo>
                  <a:lnTo>
                    <a:pt x="681" y="291"/>
                  </a:lnTo>
                  <a:lnTo>
                    <a:pt x="633" y="309"/>
                  </a:lnTo>
                  <a:lnTo>
                    <a:pt x="645" y="336"/>
                  </a:lnTo>
                  <a:lnTo>
                    <a:pt x="672" y="351"/>
                  </a:lnTo>
                  <a:lnTo>
                    <a:pt x="984" y="333"/>
                  </a:lnTo>
                  <a:lnTo>
                    <a:pt x="1080" y="357"/>
                  </a:lnTo>
                  <a:lnTo>
                    <a:pt x="624" y="492"/>
                  </a:lnTo>
                  <a:lnTo>
                    <a:pt x="616" y="536"/>
                  </a:lnTo>
                  <a:lnTo>
                    <a:pt x="8" y="724"/>
                  </a:lnTo>
                  <a:lnTo>
                    <a:pt x="0" y="756"/>
                  </a:lnTo>
                  <a:lnTo>
                    <a:pt x="27" y="762"/>
                  </a:lnTo>
                  <a:lnTo>
                    <a:pt x="664" y="564"/>
                  </a:lnTo>
                  <a:lnTo>
                    <a:pt x="856" y="600"/>
                  </a:lnTo>
                  <a:lnTo>
                    <a:pt x="1158" y="507"/>
                  </a:lnTo>
                  <a:lnTo>
                    <a:pt x="1434" y="465"/>
                  </a:lnTo>
                  <a:lnTo>
                    <a:pt x="1572" y="368"/>
                  </a:lnTo>
                  <a:lnTo>
                    <a:pt x="1712" y="340"/>
                  </a:lnTo>
                  <a:lnTo>
                    <a:pt x="1856" y="328"/>
                  </a:lnTo>
                  <a:lnTo>
                    <a:pt x="1968" y="330"/>
                  </a:lnTo>
                  <a:lnTo>
                    <a:pt x="1968" y="0"/>
                  </a:lnTo>
                  <a:lnTo>
                    <a:pt x="1934" y="3"/>
                  </a:lnTo>
                  <a:lnTo>
                    <a:pt x="1832" y="5"/>
                  </a:lnTo>
                  <a:lnTo>
                    <a:pt x="1682" y="35"/>
                  </a:lnTo>
                  <a:lnTo>
                    <a:pt x="1643" y="72"/>
                  </a:lnTo>
                  <a:lnTo>
                    <a:pt x="1392" y="119"/>
                  </a:lnTo>
                </a:path>
              </a:pathLst>
            </a:custGeom>
            <a:gradFill rotWithShape="0">
              <a:gsLst>
                <a:gs pos="0">
                  <a:schemeClr val="bg2">
                    <a:gamma/>
                    <a:tint val="81961"/>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kumimoji="1" lang="zh-TW" altLang="en-US">
                <a:solidFill>
                  <a:srgbClr val="FFFFFF"/>
                </a:solidFill>
              </a:endParaRPr>
            </a:p>
          </p:txBody>
        </p:sp>
        <p:sp>
          <p:nvSpPr>
            <p:cNvPr id="9" name="Freeform 7"/>
            <p:cNvSpPr>
              <a:spLocks/>
            </p:cNvSpPr>
            <p:nvPr userDrawn="1"/>
          </p:nvSpPr>
          <p:spPr bwMode="hidden">
            <a:xfrm>
              <a:off x="3599" y="2477"/>
              <a:ext cx="186" cy="120"/>
            </a:xfrm>
            <a:custGeom>
              <a:avLst/>
              <a:gdLst>
                <a:gd name="T0" fmla="*/ 188 w 185"/>
                <a:gd name="T1" fmla="*/ 0 h 120"/>
                <a:gd name="T2" fmla="*/ 188 w 185"/>
                <a:gd name="T3" fmla="*/ 6 h 120"/>
                <a:gd name="T4" fmla="*/ 188 w 185"/>
                <a:gd name="T5" fmla="*/ 18 h 120"/>
                <a:gd name="T6" fmla="*/ 188 w 185"/>
                <a:gd name="T7" fmla="*/ 36 h 120"/>
                <a:gd name="T8" fmla="*/ 182 w 185"/>
                <a:gd name="T9" fmla="*/ 54 h 120"/>
                <a:gd name="T10" fmla="*/ 164 w 185"/>
                <a:gd name="T11" fmla="*/ 72 h 120"/>
                <a:gd name="T12" fmla="*/ 140 w 185"/>
                <a:gd name="T13" fmla="*/ 96 h 120"/>
                <a:gd name="T14" fmla="*/ 104 w 185"/>
                <a:gd name="T15" fmla="*/ 108 h 120"/>
                <a:gd name="T16" fmla="*/ 47 w 185"/>
                <a:gd name="T17" fmla="*/ 120 h 120"/>
                <a:gd name="T18" fmla="*/ 29 w 185"/>
                <a:gd name="T19" fmla="*/ 120 h 120"/>
                <a:gd name="T20" fmla="*/ 17 w 185"/>
                <a:gd name="T21" fmla="*/ 114 h 120"/>
                <a:gd name="T22" fmla="*/ 0 w 185"/>
                <a:gd name="T23" fmla="*/ 96 h 120"/>
                <a:gd name="T24" fmla="*/ 0 w 185"/>
                <a:gd name="T25" fmla="*/ 78 h 120"/>
                <a:gd name="T26" fmla="*/ 0 w 185"/>
                <a:gd name="T27" fmla="*/ 72 h 120"/>
                <a:gd name="T28" fmla="*/ 188 w 185"/>
                <a:gd name="T29" fmla="*/ 0 h 120"/>
                <a:gd name="T30" fmla="*/ 188 w 185"/>
                <a:gd name="T31" fmla="*/ 0 h 1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5" h="120">
                  <a:moveTo>
                    <a:pt x="185" y="0"/>
                  </a:moveTo>
                  <a:lnTo>
                    <a:pt x="185" y="6"/>
                  </a:lnTo>
                  <a:lnTo>
                    <a:pt x="185" y="18"/>
                  </a:lnTo>
                  <a:lnTo>
                    <a:pt x="185" y="36"/>
                  </a:lnTo>
                  <a:lnTo>
                    <a:pt x="179" y="54"/>
                  </a:lnTo>
                  <a:lnTo>
                    <a:pt x="161" y="72"/>
                  </a:lnTo>
                  <a:lnTo>
                    <a:pt x="137" y="96"/>
                  </a:lnTo>
                  <a:lnTo>
                    <a:pt x="101" y="108"/>
                  </a:lnTo>
                  <a:lnTo>
                    <a:pt x="47" y="120"/>
                  </a:lnTo>
                  <a:lnTo>
                    <a:pt x="29" y="120"/>
                  </a:lnTo>
                  <a:lnTo>
                    <a:pt x="17" y="114"/>
                  </a:lnTo>
                  <a:lnTo>
                    <a:pt x="0" y="96"/>
                  </a:lnTo>
                  <a:lnTo>
                    <a:pt x="0" y="78"/>
                  </a:lnTo>
                  <a:lnTo>
                    <a:pt x="0" y="72"/>
                  </a:lnTo>
                  <a:lnTo>
                    <a:pt x="18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smtClean="0">
                <a:solidFill>
                  <a:srgbClr val="FFFFFF"/>
                </a:solidFill>
              </a:endParaRPr>
            </a:p>
          </p:txBody>
        </p:sp>
        <p:sp>
          <p:nvSpPr>
            <p:cNvPr id="10" name="Freeform 8"/>
            <p:cNvSpPr>
              <a:spLocks/>
            </p:cNvSpPr>
            <p:nvPr userDrawn="1"/>
          </p:nvSpPr>
          <p:spPr bwMode="hidden">
            <a:xfrm>
              <a:off x="3779" y="2393"/>
              <a:ext cx="185" cy="120"/>
            </a:xfrm>
            <a:custGeom>
              <a:avLst/>
              <a:gdLst>
                <a:gd name="T0" fmla="*/ 185 w 185"/>
                <a:gd name="T1" fmla="*/ 0 h 120"/>
                <a:gd name="T2" fmla="*/ 185 w 185"/>
                <a:gd name="T3" fmla="*/ 6 h 120"/>
                <a:gd name="T4" fmla="*/ 179 w 185"/>
                <a:gd name="T5" fmla="*/ 24 h 120"/>
                <a:gd name="T6" fmla="*/ 167 w 185"/>
                <a:gd name="T7" fmla="*/ 42 h 120"/>
                <a:gd name="T8" fmla="*/ 149 w 185"/>
                <a:gd name="T9" fmla="*/ 66 h 120"/>
                <a:gd name="T10" fmla="*/ 131 w 185"/>
                <a:gd name="T11" fmla="*/ 90 h 120"/>
                <a:gd name="T12" fmla="*/ 102 w 185"/>
                <a:gd name="T13" fmla="*/ 108 h 120"/>
                <a:gd name="T14" fmla="*/ 66 w 185"/>
                <a:gd name="T15" fmla="*/ 120 h 120"/>
                <a:gd name="T16" fmla="*/ 18 w 185"/>
                <a:gd name="T17" fmla="*/ 120 h 120"/>
                <a:gd name="T18" fmla="*/ 0 w 185"/>
                <a:gd name="T19" fmla="*/ 60 h 120"/>
                <a:gd name="T20" fmla="*/ 185 w 185"/>
                <a:gd name="T21" fmla="*/ 0 h 120"/>
                <a:gd name="T22" fmla="*/ 185 w 185"/>
                <a:gd name="T23" fmla="*/ 0 h 1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85" h="120">
                  <a:moveTo>
                    <a:pt x="185" y="0"/>
                  </a:moveTo>
                  <a:lnTo>
                    <a:pt x="185" y="6"/>
                  </a:lnTo>
                  <a:lnTo>
                    <a:pt x="179" y="24"/>
                  </a:lnTo>
                  <a:lnTo>
                    <a:pt x="167" y="42"/>
                  </a:lnTo>
                  <a:lnTo>
                    <a:pt x="149" y="66"/>
                  </a:lnTo>
                  <a:lnTo>
                    <a:pt x="131" y="90"/>
                  </a:lnTo>
                  <a:lnTo>
                    <a:pt x="102" y="108"/>
                  </a:lnTo>
                  <a:lnTo>
                    <a:pt x="66" y="120"/>
                  </a:lnTo>
                  <a:lnTo>
                    <a:pt x="18" y="120"/>
                  </a:lnTo>
                  <a:lnTo>
                    <a:pt x="0" y="60"/>
                  </a:lnTo>
                  <a:lnTo>
                    <a:pt x="18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smtClean="0">
                <a:solidFill>
                  <a:srgbClr val="FFFFFF"/>
                </a:solidFill>
              </a:endParaRPr>
            </a:p>
          </p:txBody>
        </p:sp>
        <p:sp>
          <p:nvSpPr>
            <p:cNvPr id="11" name="Freeform 9"/>
            <p:cNvSpPr>
              <a:spLocks/>
            </p:cNvSpPr>
            <p:nvPr userDrawn="1"/>
          </p:nvSpPr>
          <p:spPr bwMode="hidden">
            <a:xfrm>
              <a:off x="3839" y="1836"/>
              <a:ext cx="528" cy="275"/>
            </a:xfrm>
            <a:custGeom>
              <a:avLst/>
              <a:gdLst>
                <a:gd name="T0" fmla="*/ 0 w 526"/>
                <a:gd name="T1" fmla="*/ 275 h 275"/>
                <a:gd name="T2" fmla="*/ 0 w 526"/>
                <a:gd name="T3" fmla="*/ 269 h 275"/>
                <a:gd name="T4" fmla="*/ 6 w 526"/>
                <a:gd name="T5" fmla="*/ 251 h 275"/>
                <a:gd name="T6" fmla="*/ 6 w 526"/>
                <a:gd name="T7" fmla="*/ 239 h 275"/>
                <a:gd name="T8" fmla="*/ 12 w 526"/>
                <a:gd name="T9" fmla="*/ 227 h 275"/>
                <a:gd name="T10" fmla="*/ 18 w 526"/>
                <a:gd name="T11" fmla="*/ 221 h 275"/>
                <a:gd name="T12" fmla="*/ 36 w 526"/>
                <a:gd name="T13" fmla="*/ 215 h 275"/>
                <a:gd name="T14" fmla="*/ 77 w 526"/>
                <a:gd name="T15" fmla="*/ 203 h 275"/>
                <a:gd name="T16" fmla="*/ 140 w 526"/>
                <a:gd name="T17" fmla="*/ 179 h 275"/>
                <a:gd name="T18" fmla="*/ 212 w 526"/>
                <a:gd name="T19" fmla="*/ 143 h 275"/>
                <a:gd name="T20" fmla="*/ 254 w 526"/>
                <a:gd name="T21" fmla="*/ 120 h 275"/>
                <a:gd name="T22" fmla="*/ 302 w 526"/>
                <a:gd name="T23" fmla="*/ 96 h 275"/>
                <a:gd name="T24" fmla="*/ 399 w 526"/>
                <a:gd name="T25" fmla="*/ 48 h 275"/>
                <a:gd name="T26" fmla="*/ 448 w 526"/>
                <a:gd name="T27" fmla="*/ 30 h 275"/>
                <a:gd name="T28" fmla="*/ 484 w 526"/>
                <a:gd name="T29" fmla="*/ 12 h 275"/>
                <a:gd name="T30" fmla="*/ 508 w 526"/>
                <a:gd name="T31" fmla="*/ 6 h 275"/>
                <a:gd name="T32" fmla="*/ 526 w 526"/>
                <a:gd name="T33" fmla="*/ 0 h 275"/>
                <a:gd name="T34" fmla="*/ 532 w 526"/>
                <a:gd name="T35" fmla="*/ 0 h 275"/>
                <a:gd name="T36" fmla="*/ 526 w 526"/>
                <a:gd name="T37" fmla="*/ 6 h 275"/>
                <a:gd name="T38" fmla="*/ 514 w 526"/>
                <a:gd name="T39" fmla="*/ 12 h 275"/>
                <a:gd name="T40" fmla="*/ 490 w 526"/>
                <a:gd name="T41" fmla="*/ 24 h 275"/>
                <a:gd name="T42" fmla="*/ 466 w 526"/>
                <a:gd name="T43" fmla="*/ 42 h 275"/>
                <a:gd name="T44" fmla="*/ 442 w 526"/>
                <a:gd name="T45" fmla="*/ 54 h 275"/>
                <a:gd name="T46" fmla="*/ 399 w 526"/>
                <a:gd name="T47" fmla="*/ 78 h 275"/>
                <a:gd name="T48" fmla="*/ 343 w 526"/>
                <a:gd name="T49" fmla="*/ 108 h 275"/>
                <a:gd name="T50" fmla="*/ 278 w 526"/>
                <a:gd name="T51" fmla="*/ 143 h 275"/>
                <a:gd name="T52" fmla="*/ 131 w 526"/>
                <a:gd name="T53" fmla="*/ 221 h 275"/>
                <a:gd name="T54" fmla="*/ 65 w 526"/>
                <a:gd name="T55" fmla="*/ 251 h 275"/>
                <a:gd name="T56" fmla="*/ 0 w 526"/>
                <a:gd name="T57" fmla="*/ 275 h 275"/>
                <a:gd name="T58" fmla="*/ 0 w 526"/>
                <a:gd name="T59" fmla="*/ 275 h 27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526" h="275">
                  <a:moveTo>
                    <a:pt x="0" y="275"/>
                  </a:moveTo>
                  <a:lnTo>
                    <a:pt x="0" y="269"/>
                  </a:lnTo>
                  <a:lnTo>
                    <a:pt x="6" y="251"/>
                  </a:lnTo>
                  <a:lnTo>
                    <a:pt x="6" y="239"/>
                  </a:lnTo>
                  <a:lnTo>
                    <a:pt x="12" y="227"/>
                  </a:lnTo>
                  <a:lnTo>
                    <a:pt x="18" y="221"/>
                  </a:lnTo>
                  <a:lnTo>
                    <a:pt x="36" y="215"/>
                  </a:lnTo>
                  <a:lnTo>
                    <a:pt x="77" y="203"/>
                  </a:lnTo>
                  <a:lnTo>
                    <a:pt x="137" y="179"/>
                  </a:lnTo>
                  <a:lnTo>
                    <a:pt x="209" y="143"/>
                  </a:lnTo>
                  <a:lnTo>
                    <a:pt x="251" y="120"/>
                  </a:lnTo>
                  <a:lnTo>
                    <a:pt x="299" y="96"/>
                  </a:lnTo>
                  <a:lnTo>
                    <a:pt x="394" y="48"/>
                  </a:lnTo>
                  <a:lnTo>
                    <a:pt x="442" y="30"/>
                  </a:lnTo>
                  <a:lnTo>
                    <a:pt x="478" y="12"/>
                  </a:lnTo>
                  <a:lnTo>
                    <a:pt x="502" y="6"/>
                  </a:lnTo>
                  <a:lnTo>
                    <a:pt x="520" y="0"/>
                  </a:lnTo>
                  <a:lnTo>
                    <a:pt x="526" y="0"/>
                  </a:lnTo>
                  <a:lnTo>
                    <a:pt x="520" y="6"/>
                  </a:lnTo>
                  <a:lnTo>
                    <a:pt x="508" y="12"/>
                  </a:lnTo>
                  <a:lnTo>
                    <a:pt x="484" y="24"/>
                  </a:lnTo>
                  <a:lnTo>
                    <a:pt x="460" y="42"/>
                  </a:lnTo>
                  <a:lnTo>
                    <a:pt x="436" y="54"/>
                  </a:lnTo>
                  <a:lnTo>
                    <a:pt x="394" y="78"/>
                  </a:lnTo>
                  <a:lnTo>
                    <a:pt x="340" y="108"/>
                  </a:lnTo>
                  <a:lnTo>
                    <a:pt x="275" y="143"/>
                  </a:lnTo>
                  <a:lnTo>
                    <a:pt x="131" y="221"/>
                  </a:lnTo>
                  <a:lnTo>
                    <a:pt x="65" y="251"/>
                  </a:lnTo>
                  <a:lnTo>
                    <a:pt x="0" y="27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smtClean="0">
                <a:solidFill>
                  <a:srgbClr val="FFFFFF"/>
                </a:solidFill>
              </a:endParaRPr>
            </a:p>
          </p:txBody>
        </p:sp>
        <p:sp>
          <p:nvSpPr>
            <p:cNvPr id="12" name="Freeform 10"/>
            <p:cNvSpPr>
              <a:spLocks/>
            </p:cNvSpPr>
            <p:nvPr userDrawn="1"/>
          </p:nvSpPr>
          <p:spPr bwMode="hidden">
            <a:xfrm>
              <a:off x="3676" y="2015"/>
              <a:ext cx="721" cy="306"/>
            </a:xfrm>
            <a:custGeom>
              <a:avLst/>
              <a:gdLst>
                <a:gd name="T0" fmla="*/ 48 w 718"/>
                <a:gd name="T1" fmla="*/ 216 h 306"/>
                <a:gd name="T2" fmla="*/ 30 w 718"/>
                <a:gd name="T3" fmla="*/ 252 h 306"/>
                <a:gd name="T4" fmla="*/ 12 w 718"/>
                <a:gd name="T5" fmla="*/ 282 h 306"/>
                <a:gd name="T6" fmla="*/ 6 w 718"/>
                <a:gd name="T7" fmla="*/ 300 h 306"/>
                <a:gd name="T8" fmla="*/ 0 w 718"/>
                <a:gd name="T9" fmla="*/ 306 h 306"/>
                <a:gd name="T10" fmla="*/ 48 w 718"/>
                <a:gd name="T11" fmla="*/ 276 h 306"/>
                <a:gd name="T12" fmla="*/ 84 w 718"/>
                <a:gd name="T13" fmla="*/ 252 h 306"/>
                <a:gd name="T14" fmla="*/ 108 w 718"/>
                <a:gd name="T15" fmla="*/ 234 h 306"/>
                <a:gd name="T16" fmla="*/ 123 w 718"/>
                <a:gd name="T17" fmla="*/ 228 h 306"/>
                <a:gd name="T18" fmla="*/ 129 w 718"/>
                <a:gd name="T19" fmla="*/ 228 h 306"/>
                <a:gd name="T20" fmla="*/ 147 w 718"/>
                <a:gd name="T21" fmla="*/ 222 h 306"/>
                <a:gd name="T22" fmla="*/ 171 w 718"/>
                <a:gd name="T23" fmla="*/ 216 h 306"/>
                <a:gd name="T24" fmla="*/ 201 w 718"/>
                <a:gd name="T25" fmla="*/ 204 h 306"/>
                <a:gd name="T26" fmla="*/ 278 w 718"/>
                <a:gd name="T27" fmla="*/ 180 h 306"/>
                <a:gd name="T28" fmla="*/ 377 w 718"/>
                <a:gd name="T29" fmla="*/ 156 h 306"/>
                <a:gd name="T30" fmla="*/ 467 w 718"/>
                <a:gd name="T31" fmla="*/ 126 h 306"/>
                <a:gd name="T32" fmla="*/ 550 w 718"/>
                <a:gd name="T33" fmla="*/ 102 h 306"/>
                <a:gd name="T34" fmla="*/ 580 w 718"/>
                <a:gd name="T35" fmla="*/ 90 h 306"/>
                <a:gd name="T36" fmla="*/ 613 w 718"/>
                <a:gd name="T37" fmla="*/ 84 h 306"/>
                <a:gd name="T38" fmla="*/ 631 w 718"/>
                <a:gd name="T39" fmla="*/ 78 h 306"/>
                <a:gd name="T40" fmla="*/ 637 w 718"/>
                <a:gd name="T41" fmla="*/ 72 h 306"/>
                <a:gd name="T42" fmla="*/ 643 w 718"/>
                <a:gd name="T43" fmla="*/ 66 h 306"/>
                <a:gd name="T44" fmla="*/ 661 w 718"/>
                <a:gd name="T45" fmla="*/ 60 h 306"/>
                <a:gd name="T46" fmla="*/ 703 w 718"/>
                <a:gd name="T47" fmla="*/ 30 h 306"/>
                <a:gd name="T48" fmla="*/ 721 w 718"/>
                <a:gd name="T49" fmla="*/ 18 h 306"/>
                <a:gd name="T50" fmla="*/ 727 w 718"/>
                <a:gd name="T51" fmla="*/ 6 h 306"/>
                <a:gd name="T52" fmla="*/ 721 w 718"/>
                <a:gd name="T53" fmla="*/ 0 h 306"/>
                <a:gd name="T54" fmla="*/ 697 w 718"/>
                <a:gd name="T55" fmla="*/ 0 h 306"/>
                <a:gd name="T56" fmla="*/ 637 w 718"/>
                <a:gd name="T57" fmla="*/ 0 h 306"/>
                <a:gd name="T58" fmla="*/ 586 w 718"/>
                <a:gd name="T59" fmla="*/ 0 h 306"/>
                <a:gd name="T60" fmla="*/ 550 w 718"/>
                <a:gd name="T61" fmla="*/ 0 h 306"/>
                <a:gd name="T62" fmla="*/ 520 w 718"/>
                <a:gd name="T63" fmla="*/ 18 h 306"/>
                <a:gd name="T64" fmla="*/ 491 w 718"/>
                <a:gd name="T65" fmla="*/ 42 h 306"/>
                <a:gd name="T66" fmla="*/ 473 w 718"/>
                <a:gd name="T67" fmla="*/ 54 h 306"/>
                <a:gd name="T68" fmla="*/ 455 w 718"/>
                <a:gd name="T69" fmla="*/ 60 h 306"/>
                <a:gd name="T70" fmla="*/ 431 w 718"/>
                <a:gd name="T71" fmla="*/ 60 h 306"/>
                <a:gd name="T72" fmla="*/ 395 w 718"/>
                <a:gd name="T73" fmla="*/ 66 h 306"/>
                <a:gd name="T74" fmla="*/ 350 w 718"/>
                <a:gd name="T75" fmla="*/ 84 h 306"/>
                <a:gd name="T76" fmla="*/ 314 w 718"/>
                <a:gd name="T77" fmla="*/ 108 h 306"/>
                <a:gd name="T78" fmla="*/ 290 w 718"/>
                <a:gd name="T79" fmla="*/ 126 h 306"/>
                <a:gd name="T80" fmla="*/ 278 w 718"/>
                <a:gd name="T81" fmla="*/ 132 h 306"/>
                <a:gd name="T82" fmla="*/ 260 w 718"/>
                <a:gd name="T83" fmla="*/ 138 h 306"/>
                <a:gd name="T84" fmla="*/ 224 w 718"/>
                <a:gd name="T85" fmla="*/ 138 h 306"/>
                <a:gd name="T86" fmla="*/ 189 w 718"/>
                <a:gd name="T87" fmla="*/ 138 h 306"/>
                <a:gd name="T88" fmla="*/ 183 w 718"/>
                <a:gd name="T89" fmla="*/ 138 h 306"/>
                <a:gd name="T90" fmla="*/ 177 w 718"/>
                <a:gd name="T91" fmla="*/ 138 h 306"/>
                <a:gd name="T92" fmla="*/ 114 w 718"/>
                <a:gd name="T93" fmla="*/ 162 h 306"/>
                <a:gd name="T94" fmla="*/ 48 w 718"/>
                <a:gd name="T95" fmla="*/ 216 h 306"/>
                <a:gd name="T96" fmla="*/ 48 w 718"/>
                <a:gd name="T97" fmla="*/ 216 h 30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18" h="306">
                  <a:moveTo>
                    <a:pt x="48" y="216"/>
                  </a:moveTo>
                  <a:lnTo>
                    <a:pt x="30" y="252"/>
                  </a:lnTo>
                  <a:lnTo>
                    <a:pt x="12" y="282"/>
                  </a:lnTo>
                  <a:lnTo>
                    <a:pt x="6" y="300"/>
                  </a:lnTo>
                  <a:lnTo>
                    <a:pt x="0" y="306"/>
                  </a:lnTo>
                  <a:lnTo>
                    <a:pt x="48" y="276"/>
                  </a:lnTo>
                  <a:lnTo>
                    <a:pt x="84" y="252"/>
                  </a:lnTo>
                  <a:lnTo>
                    <a:pt x="108" y="234"/>
                  </a:lnTo>
                  <a:lnTo>
                    <a:pt x="120" y="228"/>
                  </a:lnTo>
                  <a:lnTo>
                    <a:pt x="126" y="228"/>
                  </a:lnTo>
                  <a:lnTo>
                    <a:pt x="144" y="222"/>
                  </a:lnTo>
                  <a:lnTo>
                    <a:pt x="168" y="216"/>
                  </a:lnTo>
                  <a:lnTo>
                    <a:pt x="198" y="204"/>
                  </a:lnTo>
                  <a:lnTo>
                    <a:pt x="275" y="180"/>
                  </a:lnTo>
                  <a:lnTo>
                    <a:pt x="371" y="156"/>
                  </a:lnTo>
                  <a:lnTo>
                    <a:pt x="461" y="126"/>
                  </a:lnTo>
                  <a:lnTo>
                    <a:pt x="544" y="102"/>
                  </a:lnTo>
                  <a:lnTo>
                    <a:pt x="574" y="90"/>
                  </a:lnTo>
                  <a:lnTo>
                    <a:pt x="604" y="84"/>
                  </a:lnTo>
                  <a:lnTo>
                    <a:pt x="622" y="78"/>
                  </a:lnTo>
                  <a:lnTo>
                    <a:pt x="628" y="72"/>
                  </a:lnTo>
                  <a:lnTo>
                    <a:pt x="634" y="66"/>
                  </a:lnTo>
                  <a:lnTo>
                    <a:pt x="652" y="60"/>
                  </a:lnTo>
                  <a:lnTo>
                    <a:pt x="694" y="30"/>
                  </a:lnTo>
                  <a:lnTo>
                    <a:pt x="712" y="18"/>
                  </a:lnTo>
                  <a:lnTo>
                    <a:pt x="718" y="6"/>
                  </a:lnTo>
                  <a:lnTo>
                    <a:pt x="712" y="0"/>
                  </a:lnTo>
                  <a:lnTo>
                    <a:pt x="688" y="0"/>
                  </a:lnTo>
                  <a:lnTo>
                    <a:pt x="628" y="0"/>
                  </a:lnTo>
                  <a:lnTo>
                    <a:pt x="580" y="0"/>
                  </a:lnTo>
                  <a:lnTo>
                    <a:pt x="544" y="0"/>
                  </a:lnTo>
                  <a:lnTo>
                    <a:pt x="514" y="18"/>
                  </a:lnTo>
                  <a:lnTo>
                    <a:pt x="485" y="42"/>
                  </a:lnTo>
                  <a:lnTo>
                    <a:pt x="467" y="54"/>
                  </a:lnTo>
                  <a:lnTo>
                    <a:pt x="449" y="60"/>
                  </a:lnTo>
                  <a:lnTo>
                    <a:pt x="425" y="60"/>
                  </a:lnTo>
                  <a:lnTo>
                    <a:pt x="389" y="66"/>
                  </a:lnTo>
                  <a:lnTo>
                    <a:pt x="347" y="84"/>
                  </a:lnTo>
                  <a:lnTo>
                    <a:pt x="311" y="108"/>
                  </a:lnTo>
                  <a:lnTo>
                    <a:pt x="287" y="126"/>
                  </a:lnTo>
                  <a:lnTo>
                    <a:pt x="275" y="132"/>
                  </a:lnTo>
                  <a:lnTo>
                    <a:pt x="257" y="138"/>
                  </a:lnTo>
                  <a:lnTo>
                    <a:pt x="221" y="138"/>
                  </a:lnTo>
                  <a:lnTo>
                    <a:pt x="186" y="138"/>
                  </a:lnTo>
                  <a:lnTo>
                    <a:pt x="180" y="138"/>
                  </a:lnTo>
                  <a:lnTo>
                    <a:pt x="174" y="138"/>
                  </a:lnTo>
                  <a:lnTo>
                    <a:pt x="114" y="162"/>
                  </a:lnTo>
                  <a:lnTo>
                    <a:pt x="48" y="21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smtClean="0">
                <a:solidFill>
                  <a:srgbClr val="FFFFFF"/>
                </a:solidFill>
              </a:endParaRPr>
            </a:p>
          </p:txBody>
        </p:sp>
        <p:sp>
          <p:nvSpPr>
            <p:cNvPr id="13" name="Freeform 11"/>
            <p:cNvSpPr>
              <a:spLocks/>
            </p:cNvSpPr>
            <p:nvPr userDrawn="1"/>
          </p:nvSpPr>
          <p:spPr bwMode="hidden">
            <a:xfrm>
              <a:off x="3358" y="1890"/>
              <a:ext cx="2400" cy="881"/>
            </a:xfrm>
            <a:custGeom>
              <a:avLst/>
              <a:gdLst>
                <a:gd name="T0" fmla="*/ 2253 w 2392"/>
                <a:gd name="T1" fmla="*/ 54 h 881"/>
                <a:gd name="T2" fmla="*/ 2210 w 2392"/>
                <a:gd name="T3" fmla="*/ 54 h 881"/>
                <a:gd name="T4" fmla="*/ 2168 w 2392"/>
                <a:gd name="T5" fmla="*/ 66 h 881"/>
                <a:gd name="T6" fmla="*/ 2042 w 2392"/>
                <a:gd name="T7" fmla="*/ 101 h 881"/>
                <a:gd name="T8" fmla="*/ 1977 w 2392"/>
                <a:gd name="T9" fmla="*/ 119 h 881"/>
                <a:gd name="T10" fmla="*/ 1878 w 2392"/>
                <a:gd name="T11" fmla="*/ 167 h 881"/>
                <a:gd name="T12" fmla="*/ 1854 w 2392"/>
                <a:gd name="T13" fmla="*/ 245 h 881"/>
                <a:gd name="T14" fmla="*/ 1860 w 2392"/>
                <a:gd name="T15" fmla="*/ 305 h 881"/>
                <a:gd name="T16" fmla="*/ 1776 w 2392"/>
                <a:gd name="T17" fmla="*/ 317 h 881"/>
                <a:gd name="T18" fmla="*/ 1612 w 2392"/>
                <a:gd name="T19" fmla="*/ 263 h 881"/>
                <a:gd name="T20" fmla="*/ 1522 w 2392"/>
                <a:gd name="T21" fmla="*/ 257 h 881"/>
                <a:gd name="T22" fmla="*/ 1414 w 2392"/>
                <a:gd name="T23" fmla="*/ 311 h 881"/>
                <a:gd name="T24" fmla="*/ 1346 w 2392"/>
                <a:gd name="T25" fmla="*/ 353 h 881"/>
                <a:gd name="T26" fmla="*/ 1322 w 2392"/>
                <a:gd name="T27" fmla="*/ 359 h 881"/>
                <a:gd name="T28" fmla="*/ 1226 w 2392"/>
                <a:gd name="T29" fmla="*/ 371 h 881"/>
                <a:gd name="T30" fmla="*/ 1172 w 2392"/>
                <a:gd name="T31" fmla="*/ 365 h 881"/>
                <a:gd name="T32" fmla="*/ 1065 w 2392"/>
                <a:gd name="T33" fmla="*/ 371 h 881"/>
                <a:gd name="T34" fmla="*/ 966 w 2392"/>
                <a:gd name="T35" fmla="*/ 383 h 881"/>
                <a:gd name="T36" fmla="*/ 930 w 2392"/>
                <a:gd name="T37" fmla="*/ 401 h 881"/>
                <a:gd name="T38" fmla="*/ 828 w 2392"/>
                <a:gd name="T39" fmla="*/ 419 h 881"/>
                <a:gd name="T40" fmla="*/ 787 w 2392"/>
                <a:gd name="T41" fmla="*/ 419 h 881"/>
                <a:gd name="T42" fmla="*/ 670 w 2392"/>
                <a:gd name="T43" fmla="*/ 437 h 881"/>
                <a:gd name="T44" fmla="*/ 604 w 2392"/>
                <a:gd name="T45" fmla="*/ 473 h 881"/>
                <a:gd name="T46" fmla="*/ 509 w 2392"/>
                <a:gd name="T47" fmla="*/ 467 h 881"/>
                <a:gd name="T48" fmla="*/ 434 w 2392"/>
                <a:gd name="T49" fmla="*/ 491 h 881"/>
                <a:gd name="T50" fmla="*/ 416 w 2392"/>
                <a:gd name="T51" fmla="*/ 539 h 881"/>
                <a:gd name="T52" fmla="*/ 350 w 2392"/>
                <a:gd name="T53" fmla="*/ 569 h 881"/>
                <a:gd name="T54" fmla="*/ 225 w 2392"/>
                <a:gd name="T55" fmla="*/ 599 h 881"/>
                <a:gd name="T56" fmla="*/ 138 w 2392"/>
                <a:gd name="T57" fmla="*/ 647 h 881"/>
                <a:gd name="T58" fmla="*/ 108 w 2392"/>
                <a:gd name="T59" fmla="*/ 659 h 881"/>
                <a:gd name="T60" fmla="*/ 0 w 2392"/>
                <a:gd name="T61" fmla="*/ 671 h 881"/>
                <a:gd name="T62" fmla="*/ 84 w 2392"/>
                <a:gd name="T63" fmla="*/ 695 h 881"/>
                <a:gd name="T64" fmla="*/ 266 w 2392"/>
                <a:gd name="T65" fmla="*/ 653 h 881"/>
                <a:gd name="T66" fmla="*/ 479 w 2392"/>
                <a:gd name="T67" fmla="*/ 569 h 881"/>
                <a:gd name="T68" fmla="*/ 574 w 2392"/>
                <a:gd name="T69" fmla="*/ 521 h 881"/>
                <a:gd name="T70" fmla="*/ 652 w 2392"/>
                <a:gd name="T71" fmla="*/ 515 h 881"/>
                <a:gd name="T72" fmla="*/ 882 w 2392"/>
                <a:gd name="T73" fmla="*/ 461 h 881"/>
                <a:gd name="T74" fmla="*/ 1160 w 2392"/>
                <a:gd name="T75" fmla="*/ 425 h 881"/>
                <a:gd name="T76" fmla="*/ 1304 w 2392"/>
                <a:gd name="T77" fmla="*/ 461 h 881"/>
                <a:gd name="T78" fmla="*/ 1432 w 2392"/>
                <a:gd name="T79" fmla="*/ 533 h 881"/>
                <a:gd name="T80" fmla="*/ 1450 w 2392"/>
                <a:gd name="T81" fmla="*/ 617 h 881"/>
                <a:gd name="T82" fmla="*/ 1391 w 2392"/>
                <a:gd name="T83" fmla="*/ 653 h 881"/>
                <a:gd name="T84" fmla="*/ 1238 w 2392"/>
                <a:gd name="T85" fmla="*/ 701 h 881"/>
                <a:gd name="T86" fmla="*/ 1124 w 2392"/>
                <a:gd name="T87" fmla="*/ 755 h 881"/>
                <a:gd name="T88" fmla="*/ 1077 w 2392"/>
                <a:gd name="T89" fmla="*/ 809 h 881"/>
                <a:gd name="T90" fmla="*/ 1089 w 2392"/>
                <a:gd name="T91" fmla="*/ 869 h 881"/>
                <a:gd name="T92" fmla="*/ 1118 w 2392"/>
                <a:gd name="T93" fmla="*/ 881 h 881"/>
                <a:gd name="T94" fmla="*/ 1220 w 2392"/>
                <a:gd name="T95" fmla="*/ 869 h 881"/>
                <a:gd name="T96" fmla="*/ 1403 w 2392"/>
                <a:gd name="T97" fmla="*/ 857 h 881"/>
                <a:gd name="T98" fmla="*/ 1456 w 2392"/>
                <a:gd name="T99" fmla="*/ 851 h 881"/>
                <a:gd name="T100" fmla="*/ 1498 w 2392"/>
                <a:gd name="T101" fmla="*/ 833 h 881"/>
                <a:gd name="T102" fmla="*/ 1693 w 2392"/>
                <a:gd name="T103" fmla="*/ 743 h 881"/>
                <a:gd name="T104" fmla="*/ 1824 w 2392"/>
                <a:gd name="T105" fmla="*/ 689 h 881"/>
                <a:gd name="T106" fmla="*/ 1902 w 2392"/>
                <a:gd name="T107" fmla="*/ 581 h 881"/>
                <a:gd name="T108" fmla="*/ 2060 w 2392"/>
                <a:gd name="T109" fmla="*/ 389 h 881"/>
                <a:gd name="T110" fmla="*/ 2228 w 2392"/>
                <a:gd name="T111" fmla="*/ 269 h 881"/>
                <a:gd name="T112" fmla="*/ 2273 w 2392"/>
                <a:gd name="T113" fmla="*/ 239 h 881"/>
                <a:gd name="T114" fmla="*/ 2416 w 2392"/>
                <a:gd name="T115" fmla="*/ 0 h 881"/>
                <a:gd name="T116" fmla="*/ 2326 w 2392"/>
                <a:gd name="T117" fmla="*/ 36 h 88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392" h="881">
                  <a:moveTo>
                    <a:pt x="2302" y="36"/>
                  </a:moveTo>
                  <a:lnTo>
                    <a:pt x="2266" y="48"/>
                  </a:lnTo>
                  <a:lnTo>
                    <a:pt x="2231" y="54"/>
                  </a:lnTo>
                  <a:lnTo>
                    <a:pt x="2201" y="54"/>
                  </a:lnTo>
                  <a:lnTo>
                    <a:pt x="2195" y="54"/>
                  </a:lnTo>
                  <a:lnTo>
                    <a:pt x="2189" y="54"/>
                  </a:lnTo>
                  <a:lnTo>
                    <a:pt x="2177" y="60"/>
                  </a:lnTo>
                  <a:lnTo>
                    <a:pt x="2147" y="66"/>
                  </a:lnTo>
                  <a:lnTo>
                    <a:pt x="2105" y="78"/>
                  </a:lnTo>
                  <a:lnTo>
                    <a:pt x="2057" y="89"/>
                  </a:lnTo>
                  <a:lnTo>
                    <a:pt x="2021" y="101"/>
                  </a:lnTo>
                  <a:lnTo>
                    <a:pt x="1997" y="107"/>
                  </a:lnTo>
                  <a:lnTo>
                    <a:pt x="1973" y="113"/>
                  </a:lnTo>
                  <a:lnTo>
                    <a:pt x="1956" y="119"/>
                  </a:lnTo>
                  <a:lnTo>
                    <a:pt x="1926" y="131"/>
                  </a:lnTo>
                  <a:lnTo>
                    <a:pt x="1896" y="137"/>
                  </a:lnTo>
                  <a:lnTo>
                    <a:pt x="1860" y="167"/>
                  </a:lnTo>
                  <a:lnTo>
                    <a:pt x="1842" y="191"/>
                  </a:lnTo>
                  <a:lnTo>
                    <a:pt x="1836" y="221"/>
                  </a:lnTo>
                  <a:lnTo>
                    <a:pt x="1836" y="245"/>
                  </a:lnTo>
                  <a:lnTo>
                    <a:pt x="1842" y="269"/>
                  </a:lnTo>
                  <a:lnTo>
                    <a:pt x="1842" y="293"/>
                  </a:lnTo>
                  <a:lnTo>
                    <a:pt x="1842" y="305"/>
                  </a:lnTo>
                  <a:lnTo>
                    <a:pt x="1824" y="323"/>
                  </a:lnTo>
                  <a:lnTo>
                    <a:pt x="1794" y="329"/>
                  </a:lnTo>
                  <a:lnTo>
                    <a:pt x="1758" y="317"/>
                  </a:lnTo>
                  <a:lnTo>
                    <a:pt x="1716" y="299"/>
                  </a:lnTo>
                  <a:lnTo>
                    <a:pt x="1657" y="275"/>
                  </a:lnTo>
                  <a:lnTo>
                    <a:pt x="1597" y="263"/>
                  </a:lnTo>
                  <a:lnTo>
                    <a:pt x="1543" y="257"/>
                  </a:lnTo>
                  <a:lnTo>
                    <a:pt x="1519" y="257"/>
                  </a:lnTo>
                  <a:lnTo>
                    <a:pt x="1507" y="257"/>
                  </a:lnTo>
                  <a:lnTo>
                    <a:pt x="1489" y="263"/>
                  </a:lnTo>
                  <a:lnTo>
                    <a:pt x="1459" y="275"/>
                  </a:lnTo>
                  <a:lnTo>
                    <a:pt x="1399" y="311"/>
                  </a:lnTo>
                  <a:lnTo>
                    <a:pt x="1376" y="329"/>
                  </a:lnTo>
                  <a:lnTo>
                    <a:pt x="1352" y="341"/>
                  </a:lnTo>
                  <a:lnTo>
                    <a:pt x="1334" y="353"/>
                  </a:lnTo>
                  <a:lnTo>
                    <a:pt x="1328" y="359"/>
                  </a:lnTo>
                  <a:lnTo>
                    <a:pt x="1322" y="359"/>
                  </a:lnTo>
                  <a:lnTo>
                    <a:pt x="1310" y="359"/>
                  </a:lnTo>
                  <a:lnTo>
                    <a:pt x="1286" y="365"/>
                  </a:lnTo>
                  <a:lnTo>
                    <a:pt x="1262" y="365"/>
                  </a:lnTo>
                  <a:lnTo>
                    <a:pt x="1214" y="371"/>
                  </a:lnTo>
                  <a:lnTo>
                    <a:pt x="1196" y="371"/>
                  </a:lnTo>
                  <a:lnTo>
                    <a:pt x="1178" y="365"/>
                  </a:lnTo>
                  <a:lnTo>
                    <a:pt x="1160" y="365"/>
                  </a:lnTo>
                  <a:lnTo>
                    <a:pt x="1130" y="365"/>
                  </a:lnTo>
                  <a:lnTo>
                    <a:pt x="1095" y="365"/>
                  </a:lnTo>
                  <a:lnTo>
                    <a:pt x="1053" y="371"/>
                  </a:lnTo>
                  <a:lnTo>
                    <a:pt x="1017" y="377"/>
                  </a:lnTo>
                  <a:lnTo>
                    <a:pt x="981" y="377"/>
                  </a:lnTo>
                  <a:lnTo>
                    <a:pt x="957" y="383"/>
                  </a:lnTo>
                  <a:lnTo>
                    <a:pt x="945" y="389"/>
                  </a:lnTo>
                  <a:lnTo>
                    <a:pt x="939" y="395"/>
                  </a:lnTo>
                  <a:lnTo>
                    <a:pt x="921" y="401"/>
                  </a:lnTo>
                  <a:lnTo>
                    <a:pt x="879" y="407"/>
                  </a:lnTo>
                  <a:lnTo>
                    <a:pt x="837" y="419"/>
                  </a:lnTo>
                  <a:lnTo>
                    <a:pt x="819" y="419"/>
                  </a:lnTo>
                  <a:lnTo>
                    <a:pt x="808" y="419"/>
                  </a:lnTo>
                  <a:lnTo>
                    <a:pt x="796" y="419"/>
                  </a:lnTo>
                  <a:lnTo>
                    <a:pt x="778" y="419"/>
                  </a:lnTo>
                  <a:lnTo>
                    <a:pt x="754" y="419"/>
                  </a:lnTo>
                  <a:lnTo>
                    <a:pt x="724" y="425"/>
                  </a:lnTo>
                  <a:lnTo>
                    <a:pt x="664" y="437"/>
                  </a:lnTo>
                  <a:lnTo>
                    <a:pt x="640" y="449"/>
                  </a:lnTo>
                  <a:lnTo>
                    <a:pt x="616" y="461"/>
                  </a:lnTo>
                  <a:lnTo>
                    <a:pt x="598" y="473"/>
                  </a:lnTo>
                  <a:lnTo>
                    <a:pt x="580" y="473"/>
                  </a:lnTo>
                  <a:lnTo>
                    <a:pt x="538" y="473"/>
                  </a:lnTo>
                  <a:lnTo>
                    <a:pt x="503" y="467"/>
                  </a:lnTo>
                  <a:lnTo>
                    <a:pt x="461" y="473"/>
                  </a:lnTo>
                  <a:lnTo>
                    <a:pt x="443" y="479"/>
                  </a:lnTo>
                  <a:lnTo>
                    <a:pt x="431" y="491"/>
                  </a:lnTo>
                  <a:lnTo>
                    <a:pt x="425" y="509"/>
                  </a:lnTo>
                  <a:lnTo>
                    <a:pt x="419" y="533"/>
                  </a:lnTo>
                  <a:lnTo>
                    <a:pt x="413" y="539"/>
                  </a:lnTo>
                  <a:lnTo>
                    <a:pt x="407" y="545"/>
                  </a:lnTo>
                  <a:lnTo>
                    <a:pt x="389" y="551"/>
                  </a:lnTo>
                  <a:lnTo>
                    <a:pt x="347" y="569"/>
                  </a:lnTo>
                  <a:lnTo>
                    <a:pt x="299" y="587"/>
                  </a:lnTo>
                  <a:lnTo>
                    <a:pt x="257" y="593"/>
                  </a:lnTo>
                  <a:lnTo>
                    <a:pt x="222" y="599"/>
                  </a:lnTo>
                  <a:lnTo>
                    <a:pt x="180" y="617"/>
                  </a:lnTo>
                  <a:lnTo>
                    <a:pt x="150" y="641"/>
                  </a:lnTo>
                  <a:lnTo>
                    <a:pt x="138" y="647"/>
                  </a:lnTo>
                  <a:lnTo>
                    <a:pt x="132" y="653"/>
                  </a:lnTo>
                  <a:lnTo>
                    <a:pt x="126" y="659"/>
                  </a:lnTo>
                  <a:lnTo>
                    <a:pt x="108" y="659"/>
                  </a:lnTo>
                  <a:lnTo>
                    <a:pt x="96" y="653"/>
                  </a:lnTo>
                  <a:lnTo>
                    <a:pt x="90" y="653"/>
                  </a:lnTo>
                  <a:lnTo>
                    <a:pt x="0" y="671"/>
                  </a:lnTo>
                  <a:lnTo>
                    <a:pt x="12" y="689"/>
                  </a:lnTo>
                  <a:lnTo>
                    <a:pt x="42" y="695"/>
                  </a:lnTo>
                  <a:lnTo>
                    <a:pt x="84" y="695"/>
                  </a:lnTo>
                  <a:lnTo>
                    <a:pt x="132" y="683"/>
                  </a:lnTo>
                  <a:lnTo>
                    <a:pt x="192" y="671"/>
                  </a:lnTo>
                  <a:lnTo>
                    <a:pt x="263" y="653"/>
                  </a:lnTo>
                  <a:lnTo>
                    <a:pt x="335" y="629"/>
                  </a:lnTo>
                  <a:lnTo>
                    <a:pt x="407" y="599"/>
                  </a:lnTo>
                  <a:lnTo>
                    <a:pt x="473" y="569"/>
                  </a:lnTo>
                  <a:lnTo>
                    <a:pt x="527" y="545"/>
                  </a:lnTo>
                  <a:lnTo>
                    <a:pt x="562" y="527"/>
                  </a:lnTo>
                  <a:lnTo>
                    <a:pt x="568" y="521"/>
                  </a:lnTo>
                  <a:lnTo>
                    <a:pt x="574" y="521"/>
                  </a:lnTo>
                  <a:lnTo>
                    <a:pt x="604" y="521"/>
                  </a:lnTo>
                  <a:lnTo>
                    <a:pt x="646" y="515"/>
                  </a:lnTo>
                  <a:lnTo>
                    <a:pt x="712" y="497"/>
                  </a:lnTo>
                  <a:lnTo>
                    <a:pt x="790" y="479"/>
                  </a:lnTo>
                  <a:lnTo>
                    <a:pt x="873" y="461"/>
                  </a:lnTo>
                  <a:lnTo>
                    <a:pt x="963" y="443"/>
                  </a:lnTo>
                  <a:lnTo>
                    <a:pt x="1059" y="431"/>
                  </a:lnTo>
                  <a:lnTo>
                    <a:pt x="1148" y="425"/>
                  </a:lnTo>
                  <a:lnTo>
                    <a:pt x="1178" y="425"/>
                  </a:lnTo>
                  <a:lnTo>
                    <a:pt x="1214" y="437"/>
                  </a:lnTo>
                  <a:lnTo>
                    <a:pt x="1292" y="461"/>
                  </a:lnTo>
                  <a:lnTo>
                    <a:pt x="1340" y="479"/>
                  </a:lnTo>
                  <a:lnTo>
                    <a:pt x="1382" y="503"/>
                  </a:lnTo>
                  <a:lnTo>
                    <a:pt x="1417" y="533"/>
                  </a:lnTo>
                  <a:lnTo>
                    <a:pt x="1441" y="563"/>
                  </a:lnTo>
                  <a:lnTo>
                    <a:pt x="1447" y="587"/>
                  </a:lnTo>
                  <a:lnTo>
                    <a:pt x="1435" y="617"/>
                  </a:lnTo>
                  <a:lnTo>
                    <a:pt x="1423" y="629"/>
                  </a:lnTo>
                  <a:lnTo>
                    <a:pt x="1405" y="641"/>
                  </a:lnTo>
                  <a:lnTo>
                    <a:pt x="1376" y="653"/>
                  </a:lnTo>
                  <a:lnTo>
                    <a:pt x="1346" y="665"/>
                  </a:lnTo>
                  <a:lnTo>
                    <a:pt x="1280" y="683"/>
                  </a:lnTo>
                  <a:lnTo>
                    <a:pt x="1226" y="701"/>
                  </a:lnTo>
                  <a:lnTo>
                    <a:pt x="1178" y="719"/>
                  </a:lnTo>
                  <a:lnTo>
                    <a:pt x="1142" y="743"/>
                  </a:lnTo>
                  <a:lnTo>
                    <a:pt x="1112" y="755"/>
                  </a:lnTo>
                  <a:lnTo>
                    <a:pt x="1089" y="773"/>
                  </a:lnTo>
                  <a:lnTo>
                    <a:pt x="1077" y="791"/>
                  </a:lnTo>
                  <a:lnTo>
                    <a:pt x="1065" y="809"/>
                  </a:lnTo>
                  <a:lnTo>
                    <a:pt x="1059" y="833"/>
                  </a:lnTo>
                  <a:lnTo>
                    <a:pt x="1065" y="857"/>
                  </a:lnTo>
                  <a:lnTo>
                    <a:pt x="1077" y="869"/>
                  </a:lnTo>
                  <a:lnTo>
                    <a:pt x="1083" y="875"/>
                  </a:lnTo>
                  <a:lnTo>
                    <a:pt x="1089" y="881"/>
                  </a:lnTo>
                  <a:lnTo>
                    <a:pt x="1106" y="881"/>
                  </a:lnTo>
                  <a:lnTo>
                    <a:pt x="1124" y="875"/>
                  </a:lnTo>
                  <a:lnTo>
                    <a:pt x="1148" y="875"/>
                  </a:lnTo>
                  <a:lnTo>
                    <a:pt x="1208" y="869"/>
                  </a:lnTo>
                  <a:lnTo>
                    <a:pt x="1268" y="863"/>
                  </a:lnTo>
                  <a:lnTo>
                    <a:pt x="1328" y="863"/>
                  </a:lnTo>
                  <a:lnTo>
                    <a:pt x="1388" y="857"/>
                  </a:lnTo>
                  <a:lnTo>
                    <a:pt x="1411" y="857"/>
                  </a:lnTo>
                  <a:lnTo>
                    <a:pt x="1429" y="851"/>
                  </a:lnTo>
                  <a:lnTo>
                    <a:pt x="1441" y="851"/>
                  </a:lnTo>
                  <a:lnTo>
                    <a:pt x="1447" y="851"/>
                  </a:lnTo>
                  <a:lnTo>
                    <a:pt x="1459" y="845"/>
                  </a:lnTo>
                  <a:lnTo>
                    <a:pt x="1483" y="833"/>
                  </a:lnTo>
                  <a:lnTo>
                    <a:pt x="1525" y="815"/>
                  </a:lnTo>
                  <a:lnTo>
                    <a:pt x="1573" y="791"/>
                  </a:lnTo>
                  <a:lnTo>
                    <a:pt x="1675" y="743"/>
                  </a:lnTo>
                  <a:lnTo>
                    <a:pt x="1716" y="725"/>
                  </a:lnTo>
                  <a:lnTo>
                    <a:pt x="1752" y="713"/>
                  </a:lnTo>
                  <a:lnTo>
                    <a:pt x="1806" y="689"/>
                  </a:lnTo>
                  <a:lnTo>
                    <a:pt x="1842" y="653"/>
                  </a:lnTo>
                  <a:lnTo>
                    <a:pt x="1866" y="611"/>
                  </a:lnTo>
                  <a:lnTo>
                    <a:pt x="1884" y="581"/>
                  </a:lnTo>
                  <a:lnTo>
                    <a:pt x="1926" y="515"/>
                  </a:lnTo>
                  <a:lnTo>
                    <a:pt x="1979" y="449"/>
                  </a:lnTo>
                  <a:lnTo>
                    <a:pt x="2039" y="389"/>
                  </a:lnTo>
                  <a:lnTo>
                    <a:pt x="2105" y="341"/>
                  </a:lnTo>
                  <a:lnTo>
                    <a:pt x="2159" y="299"/>
                  </a:lnTo>
                  <a:lnTo>
                    <a:pt x="2207" y="269"/>
                  </a:lnTo>
                  <a:lnTo>
                    <a:pt x="2237" y="245"/>
                  </a:lnTo>
                  <a:lnTo>
                    <a:pt x="2249" y="239"/>
                  </a:lnTo>
                  <a:lnTo>
                    <a:pt x="2392" y="167"/>
                  </a:lnTo>
                  <a:lnTo>
                    <a:pt x="2392" y="60"/>
                  </a:lnTo>
                  <a:lnTo>
                    <a:pt x="2392" y="0"/>
                  </a:lnTo>
                  <a:lnTo>
                    <a:pt x="2344" y="18"/>
                  </a:lnTo>
                  <a:lnTo>
                    <a:pt x="2302" y="3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smtClean="0">
                <a:solidFill>
                  <a:srgbClr val="FFFFFF"/>
                </a:solidFill>
              </a:endParaRPr>
            </a:p>
          </p:txBody>
        </p:sp>
        <p:sp>
          <p:nvSpPr>
            <p:cNvPr id="14" name="Freeform 12"/>
            <p:cNvSpPr>
              <a:spLocks/>
            </p:cNvSpPr>
            <p:nvPr userDrawn="1"/>
          </p:nvSpPr>
          <p:spPr bwMode="hidden">
            <a:xfrm>
              <a:off x="3839" y="1854"/>
              <a:ext cx="577" cy="258"/>
            </a:xfrm>
            <a:custGeom>
              <a:avLst/>
              <a:gdLst>
                <a:gd name="T0" fmla="*/ 30 w 550"/>
                <a:gd name="T1" fmla="*/ 245 h 257"/>
                <a:gd name="T2" fmla="*/ 18 w 550"/>
                <a:gd name="T3" fmla="*/ 251 h 257"/>
                <a:gd name="T4" fmla="*/ 6 w 550"/>
                <a:gd name="T5" fmla="*/ 257 h 257"/>
                <a:gd name="T6" fmla="*/ 0 w 550"/>
                <a:gd name="T7" fmla="*/ 257 h 257"/>
                <a:gd name="T8" fmla="*/ 305 w 550"/>
                <a:gd name="T9" fmla="*/ 113 h 257"/>
                <a:gd name="T10" fmla="*/ 520 w 550"/>
                <a:gd name="T11" fmla="*/ 0 h 257"/>
                <a:gd name="T12" fmla="*/ 526 w 550"/>
                <a:gd name="T13" fmla="*/ 6 h 257"/>
                <a:gd name="T14" fmla="*/ 544 w 550"/>
                <a:gd name="T15" fmla="*/ 18 h 257"/>
                <a:gd name="T16" fmla="*/ 550 w 550"/>
                <a:gd name="T17" fmla="*/ 24 h 257"/>
                <a:gd name="T18" fmla="*/ 550 w 550"/>
                <a:gd name="T19" fmla="*/ 36 h 257"/>
                <a:gd name="T20" fmla="*/ 544 w 550"/>
                <a:gd name="T21" fmla="*/ 42 h 257"/>
                <a:gd name="T22" fmla="*/ 526 w 550"/>
                <a:gd name="T23" fmla="*/ 54 h 257"/>
                <a:gd name="T24" fmla="*/ 514 w 550"/>
                <a:gd name="T25" fmla="*/ 60 h 257"/>
                <a:gd name="T26" fmla="*/ 502 w 550"/>
                <a:gd name="T27" fmla="*/ 66 h 257"/>
                <a:gd name="T28" fmla="*/ 448 w 550"/>
                <a:gd name="T29" fmla="*/ 84 h 257"/>
                <a:gd name="T30" fmla="*/ 382 w 550"/>
                <a:gd name="T31" fmla="*/ 113 h 257"/>
                <a:gd name="T32" fmla="*/ 305 w 550"/>
                <a:gd name="T33" fmla="*/ 143 h 257"/>
                <a:gd name="T34" fmla="*/ 227 w 550"/>
                <a:gd name="T35" fmla="*/ 173 h 257"/>
                <a:gd name="T36" fmla="*/ 149 w 550"/>
                <a:gd name="T37" fmla="*/ 203 h 257"/>
                <a:gd name="T38" fmla="*/ 83 w 550"/>
                <a:gd name="T39" fmla="*/ 227 h 257"/>
                <a:gd name="T40" fmla="*/ 30 w 550"/>
                <a:gd name="T41" fmla="*/ 245 h 257"/>
                <a:gd name="T42" fmla="*/ 30 w 550"/>
                <a:gd name="T43" fmla="*/ 24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50" h="257">
                  <a:moveTo>
                    <a:pt x="30" y="245"/>
                  </a:moveTo>
                  <a:lnTo>
                    <a:pt x="18" y="251"/>
                  </a:lnTo>
                  <a:lnTo>
                    <a:pt x="6" y="257"/>
                  </a:lnTo>
                  <a:lnTo>
                    <a:pt x="0" y="257"/>
                  </a:lnTo>
                  <a:lnTo>
                    <a:pt x="305" y="113"/>
                  </a:lnTo>
                  <a:lnTo>
                    <a:pt x="520" y="0"/>
                  </a:lnTo>
                  <a:lnTo>
                    <a:pt x="526" y="6"/>
                  </a:lnTo>
                  <a:lnTo>
                    <a:pt x="544" y="18"/>
                  </a:lnTo>
                  <a:lnTo>
                    <a:pt x="550" y="24"/>
                  </a:lnTo>
                  <a:lnTo>
                    <a:pt x="550" y="36"/>
                  </a:lnTo>
                  <a:lnTo>
                    <a:pt x="544" y="42"/>
                  </a:lnTo>
                  <a:lnTo>
                    <a:pt x="526" y="54"/>
                  </a:lnTo>
                  <a:lnTo>
                    <a:pt x="514" y="60"/>
                  </a:lnTo>
                  <a:lnTo>
                    <a:pt x="502" y="66"/>
                  </a:lnTo>
                  <a:lnTo>
                    <a:pt x="448" y="84"/>
                  </a:lnTo>
                  <a:lnTo>
                    <a:pt x="382" y="113"/>
                  </a:lnTo>
                  <a:lnTo>
                    <a:pt x="305" y="143"/>
                  </a:lnTo>
                  <a:lnTo>
                    <a:pt x="227" y="173"/>
                  </a:lnTo>
                  <a:lnTo>
                    <a:pt x="149" y="203"/>
                  </a:lnTo>
                  <a:lnTo>
                    <a:pt x="83" y="227"/>
                  </a:lnTo>
                  <a:lnTo>
                    <a:pt x="30" y="245"/>
                  </a:lnTo>
                  <a:lnTo>
                    <a:pt x="30" y="245"/>
                  </a:lnTo>
                  <a:close/>
                </a:path>
              </a:pathLst>
            </a:custGeom>
            <a:gradFill rotWithShape="0">
              <a:gsLst>
                <a:gs pos="0">
                  <a:schemeClr val="bg2">
                    <a:gamma/>
                    <a:tint val="94118"/>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kumimoji="1" lang="zh-TW" altLang="en-US">
                <a:solidFill>
                  <a:srgbClr val="FFFFFF"/>
                </a:solidFill>
              </a:endParaRPr>
            </a:p>
          </p:txBody>
        </p:sp>
        <p:sp>
          <p:nvSpPr>
            <p:cNvPr id="15" name="Freeform 13"/>
            <p:cNvSpPr>
              <a:spLocks/>
            </p:cNvSpPr>
            <p:nvPr userDrawn="1"/>
          </p:nvSpPr>
          <p:spPr bwMode="hidden">
            <a:xfrm>
              <a:off x="5327" y="1642"/>
              <a:ext cx="5" cy="1"/>
            </a:xfrm>
            <a:custGeom>
              <a:avLst/>
              <a:gdLst>
                <a:gd name="T0" fmla="*/ 0 w 5"/>
                <a:gd name="T1" fmla="*/ 0 h 1"/>
                <a:gd name="T2" fmla="*/ 5 w 5"/>
                <a:gd name="T3" fmla="*/ 0 h 1"/>
                <a:gd name="T4" fmla="*/ 0 w 5"/>
                <a:gd name="T5" fmla="*/ 0 h 1"/>
                <a:gd name="T6" fmla="*/ 0 w 5"/>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 h="1">
                  <a:moveTo>
                    <a:pt x="0" y="0"/>
                  </a:moveTo>
                  <a:lnTo>
                    <a:pt x="5" y="0"/>
                  </a:lnTo>
                  <a:lnTo>
                    <a:pt x="0" y="0"/>
                  </a:lnTo>
                  <a:close/>
                </a:path>
              </a:pathLst>
            </a:custGeom>
            <a:solidFill>
              <a:srgbClr val="FED1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smtClean="0">
                <a:solidFill>
                  <a:srgbClr val="FFFFFF"/>
                </a:solidFill>
              </a:endParaRPr>
            </a:p>
          </p:txBody>
        </p:sp>
        <p:sp>
          <p:nvSpPr>
            <p:cNvPr id="16" name="Freeform 14"/>
            <p:cNvSpPr>
              <a:spLocks/>
            </p:cNvSpPr>
            <p:nvPr userDrawn="1"/>
          </p:nvSpPr>
          <p:spPr bwMode="hidden">
            <a:xfrm>
              <a:off x="3839" y="1728"/>
              <a:ext cx="716" cy="383"/>
            </a:xfrm>
            <a:custGeom>
              <a:avLst/>
              <a:gdLst>
                <a:gd name="T0" fmla="*/ 659 w 716"/>
                <a:gd name="T1" fmla="*/ 6 h 383"/>
                <a:gd name="T2" fmla="*/ 588 w 716"/>
                <a:gd name="T3" fmla="*/ 42 h 383"/>
                <a:gd name="T4" fmla="*/ 515 w 716"/>
                <a:gd name="T5" fmla="*/ 84 h 383"/>
                <a:gd name="T6" fmla="*/ 509 w 716"/>
                <a:gd name="T7" fmla="*/ 90 h 383"/>
                <a:gd name="T8" fmla="*/ 485 w 716"/>
                <a:gd name="T9" fmla="*/ 102 h 383"/>
                <a:gd name="T10" fmla="*/ 455 w 716"/>
                <a:gd name="T11" fmla="*/ 120 h 383"/>
                <a:gd name="T12" fmla="*/ 425 w 716"/>
                <a:gd name="T13" fmla="*/ 138 h 383"/>
                <a:gd name="T14" fmla="*/ 371 w 716"/>
                <a:gd name="T15" fmla="*/ 168 h 383"/>
                <a:gd name="T16" fmla="*/ 306 w 716"/>
                <a:gd name="T17" fmla="*/ 198 h 383"/>
                <a:gd name="T18" fmla="*/ 186 w 716"/>
                <a:gd name="T19" fmla="*/ 251 h 383"/>
                <a:gd name="T20" fmla="*/ 131 w 716"/>
                <a:gd name="T21" fmla="*/ 269 h 383"/>
                <a:gd name="T22" fmla="*/ 89 w 716"/>
                <a:gd name="T23" fmla="*/ 287 h 383"/>
                <a:gd name="T24" fmla="*/ 53 w 716"/>
                <a:gd name="T25" fmla="*/ 305 h 383"/>
                <a:gd name="T26" fmla="*/ 36 w 716"/>
                <a:gd name="T27" fmla="*/ 311 h 383"/>
                <a:gd name="T28" fmla="*/ 12 w 716"/>
                <a:gd name="T29" fmla="*/ 329 h 383"/>
                <a:gd name="T30" fmla="*/ 0 w 716"/>
                <a:gd name="T31" fmla="*/ 353 h 383"/>
                <a:gd name="T32" fmla="*/ 0 w 716"/>
                <a:gd name="T33" fmla="*/ 371 h 383"/>
                <a:gd name="T34" fmla="*/ 0 w 716"/>
                <a:gd name="T35" fmla="*/ 383 h 383"/>
                <a:gd name="T36" fmla="*/ 0 w 716"/>
                <a:gd name="T37" fmla="*/ 383 h 383"/>
                <a:gd name="T38" fmla="*/ 12 w 716"/>
                <a:gd name="T39" fmla="*/ 371 h 383"/>
                <a:gd name="T40" fmla="*/ 30 w 716"/>
                <a:gd name="T41" fmla="*/ 353 h 383"/>
                <a:gd name="T42" fmla="*/ 53 w 716"/>
                <a:gd name="T43" fmla="*/ 335 h 383"/>
                <a:gd name="T44" fmla="*/ 77 w 716"/>
                <a:gd name="T45" fmla="*/ 317 h 383"/>
                <a:gd name="T46" fmla="*/ 101 w 716"/>
                <a:gd name="T47" fmla="*/ 311 h 383"/>
                <a:gd name="T48" fmla="*/ 131 w 716"/>
                <a:gd name="T49" fmla="*/ 299 h 383"/>
                <a:gd name="T50" fmla="*/ 204 w 716"/>
                <a:gd name="T51" fmla="*/ 269 h 383"/>
                <a:gd name="T52" fmla="*/ 240 w 716"/>
                <a:gd name="T53" fmla="*/ 251 h 383"/>
                <a:gd name="T54" fmla="*/ 270 w 716"/>
                <a:gd name="T55" fmla="*/ 239 h 383"/>
                <a:gd name="T56" fmla="*/ 294 w 716"/>
                <a:gd name="T57" fmla="*/ 228 h 383"/>
                <a:gd name="T58" fmla="*/ 312 w 716"/>
                <a:gd name="T59" fmla="*/ 222 h 383"/>
                <a:gd name="T60" fmla="*/ 330 w 716"/>
                <a:gd name="T61" fmla="*/ 210 h 383"/>
                <a:gd name="T62" fmla="*/ 365 w 716"/>
                <a:gd name="T63" fmla="*/ 186 h 383"/>
                <a:gd name="T64" fmla="*/ 419 w 716"/>
                <a:gd name="T65" fmla="*/ 156 h 383"/>
                <a:gd name="T66" fmla="*/ 473 w 716"/>
                <a:gd name="T67" fmla="*/ 120 h 383"/>
                <a:gd name="T68" fmla="*/ 527 w 716"/>
                <a:gd name="T69" fmla="*/ 90 h 383"/>
                <a:gd name="T70" fmla="*/ 576 w 716"/>
                <a:gd name="T71" fmla="*/ 60 h 383"/>
                <a:gd name="T72" fmla="*/ 612 w 716"/>
                <a:gd name="T73" fmla="*/ 42 h 383"/>
                <a:gd name="T74" fmla="*/ 629 w 716"/>
                <a:gd name="T75" fmla="*/ 36 h 383"/>
                <a:gd name="T76" fmla="*/ 647 w 716"/>
                <a:gd name="T77" fmla="*/ 30 h 383"/>
                <a:gd name="T78" fmla="*/ 677 w 716"/>
                <a:gd name="T79" fmla="*/ 18 h 383"/>
                <a:gd name="T80" fmla="*/ 701 w 716"/>
                <a:gd name="T81" fmla="*/ 6 h 383"/>
                <a:gd name="T82" fmla="*/ 713 w 716"/>
                <a:gd name="T83" fmla="*/ 0 h 383"/>
                <a:gd name="T84" fmla="*/ 713 w 716"/>
                <a:gd name="T85" fmla="*/ 0 h 383"/>
                <a:gd name="T86" fmla="*/ 659 w 716"/>
                <a:gd name="T87" fmla="*/ 6 h 383"/>
                <a:gd name="T88" fmla="*/ 716 w 716"/>
                <a:gd name="T89" fmla="*/ 63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16" h="383">
                  <a:moveTo>
                    <a:pt x="659" y="6"/>
                  </a:moveTo>
                  <a:lnTo>
                    <a:pt x="588" y="42"/>
                  </a:lnTo>
                  <a:lnTo>
                    <a:pt x="515" y="84"/>
                  </a:lnTo>
                  <a:lnTo>
                    <a:pt x="509" y="90"/>
                  </a:lnTo>
                  <a:lnTo>
                    <a:pt x="485" y="102"/>
                  </a:lnTo>
                  <a:lnTo>
                    <a:pt x="455" y="120"/>
                  </a:lnTo>
                  <a:lnTo>
                    <a:pt x="425" y="138"/>
                  </a:lnTo>
                  <a:lnTo>
                    <a:pt x="371" y="168"/>
                  </a:lnTo>
                  <a:lnTo>
                    <a:pt x="306" y="198"/>
                  </a:lnTo>
                  <a:lnTo>
                    <a:pt x="186" y="251"/>
                  </a:lnTo>
                  <a:lnTo>
                    <a:pt x="131" y="269"/>
                  </a:lnTo>
                  <a:lnTo>
                    <a:pt x="89" y="287"/>
                  </a:lnTo>
                  <a:lnTo>
                    <a:pt x="53" y="305"/>
                  </a:lnTo>
                  <a:lnTo>
                    <a:pt x="36" y="311"/>
                  </a:lnTo>
                  <a:lnTo>
                    <a:pt x="12" y="329"/>
                  </a:lnTo>
                  <a:lnTo>
                    <a:pt x="0" y="353"/>
                  </a:lnTo>
                  <a:lnTo>
                    <a:pt x="0" y="371"/>
                  </a:lnTo>
                  <a:lnTo>
                    <a:pt x="0" y="383"/>
                  </a:lnTo>
                  <a:lnTo>
                    <a:pt x="0" y="383"/>
                  </a:lnTo>
                  <a:lnTo>
                    <a:pt x="12" y="371"/>
                  </a:lnTo>
                  <a:lnTo>
                    <a:pt x="30" y="353"/>
                  </a:lnTo>
                  <a:lnTo>
                    <a:pt x="53" y="335"/>
                  </a:lnTo>
                  <a:lnTo>
                    <a:pt x="77" y="317"/>
                  </a:lnTo>
                  <a:lnTo>
                    <a:pt x="101" y="311"/>
                  </a:lnTo>
                  <a:lnTo>
                    <a:pt x="131" y="299"/>
                  </a:lnTo>
                  <a:lnTo>
                    <a:pt x="204" y="269"/>
                  </a:lnTo>
                  <a:lnTo>
                    <a:pt x="240" y="251"/>
                  </a:lnTo>
                  <a:lnTo>
                    <a:pt x="270" y="239"/>
                  </a:lnTo>
                  <a:lnTo>
                    <a:pt x="294" y="228"/>
                  </a:lnTo>
                  <a:lnTo>
                    <a:pt x="312" y="222"/>
                  </a:lnTo>
                  <a:lnTo>
                    <a:pt x="330" y="210"/>
                  </a:lnTo>
                  <a:lnTo>
                    <a:pt x="365" y="186"/>
                  </a:lnTo>
                  <a:lnTo>
                    <a:pt x="419" y="156"/>
                  </a:lnTo>
                  <a:lnTo>
                    <a:pt x="473" y="120"/>
                  </a:lnTo>
                  <a:lnTo>
                    <a:pt x="527" y="90"/>
                  </a:lnTo>
                  <a:lnTo>
                    <a:pt x="576" y="60"/>
                  </a:lnTo>
                  <a:lnTo>
                    <a:pt x="612" y="42"/>
                  </a:lnTo>
                  <a:lnTo>
                    <a:pt x="629" y="36"/>
                  </a:lnTo>
                  <a:lnTo>
                    <a:pt x="647" y="30"/>
                  </a:lnTo>
                  <a:lnTo>
                    <a:pt x="677" y="18"/>
                  </a:lnTo>
                  <a:lnTo>
                    <a:pt x="701" y="6"/>
                  </a:lnTo>
                  <a:lnTo>
                    <a:pt x="713" y="0"/>
                  </a:lnTo>
                  <a:lnTo>
                    <a:pt x="713" y="0"/>
                  </a:lnTo>
                  <a:lnTo>
                    <a:pt x="659" y="6"/>
                  </a:lnTo>
                  <a:lnTo>
                    <a:pt x="716" y="63"/>
                  </a:lnTo>
                </a:path>
              </a:pathLst>
            </a:custGeom>
            <a:gradFill rotWithShape="0">
              <a:gsLst>
                <a:gs pos="0">
                  <a:schemeClr val="bg2">
                    <a:gamma/>
                    <a:tint val="94118"/>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kumimoji="1" lang="zh-TW" altLang="en-US">
                <a:solidFill>
                  <a:srgbClr val="FFFFFF"/>
                </a:solidFill>
              </a:endParaRPr>
            </a:p>
          </p:txBody>
        </p:sp>
        <p:sp>
          <p:nvSpPr>
            <p:cNvPr id="17" name="Freeform 15"/>
            <p:cNvSpPr>
              <a:spLocks/>
            </p:cNvSpPr>
            <p:nvPr userDrawn="1"/>
          </p:nvSpPr>
          <p:spPr bwMode="hidden">
            <a:xfrm>
              <a:off x="3453" y="2271"/>
              <a:ext cx="318" cy="225"/>
            </a:xfrm>
            <a:custGeom>
              <a:avLst/>
              <a:gdLst>
                <a:gd name="T0" fmla="*/ 6 w 318"/>
                <a:gd name="T1" fmla="*/ 225 h 225"/>
                <a:gd name="T2" fmla="*/ 0 w 318"/>
                <a:gd name="T3" fmla="*/ 195 h 225"/>
                <a:gd name="T4" fmla="*/ 315 w 318"/>
                <a:gd name="T5" fmla="*/ 0 h 225"/>
                <a:gd name="T6" fmla="*/ 303 w 318"/>
                <a:gd name="T7" fmla="*/ 27 h 225"/>
                <a:gd name="T8" fmla="*/ 318 w 318"/>
                <a:gd name="T9" fmla="*/ 42 h 225"/>
              </a:gdLst>
              <a:ahLst/>
              <a:cxnLst>
                <a:cxn ang="0">
                  <a:pos x="T0" y="T1"/>
                </a:cxn>
                <a:cxn ang="0">
                  <a:pos x="T2" y="T3"/>
                </a:cxn>
                <a:cxn ang="0">
                  <a:pos x="T4" y="T5"/>
                </a:cxn>
                <a:cxn ang="0">
                  <a:pos x="T6" y="T7"/>
                </a:cxn>
                <a:cxn ang="0">
                  <a:pos x="T8" y="T9"/>
                </a:cxn>
              </a:cxnLst>
              <a:rect l="0" t="0" r="r" b="b"/>
              <a:pathLst>
                <a:path w="318" h="225">
                  <a:moveTo>
                    <a:pt x="6" y="225"/>
                  </a:moveTo>
                  <a:lnTo>
                    <a:pt x="0" y="195"/>
                  </a:lnTo>
                  <a:lnTo>
                    <a:pt x="315" y="0"/>
                  </a:lnTo>
                  <a:lnTo>
                    <a:pt x="303" y="27"/>
                  </a:lnTo>
                  <a:lnTo>
                    <a:pt x="318" y="42"/>
                  </a:lnTo>
                </a:path>
              </a:pathLst>
            </a:custGeom>
            <a:gradFill rotWithShape="0">
              <a:gsLst>
                <a:gs pos="0">
                  <a:schemeClr val="bg2">
                    <a:gamma/>
                    <a:tint val="94118"/>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kumimoji="1" lang="zh-TW" altLang="en-US">
                <a:solidFill>
                  <a:srgbClr val="FFFFFF"/>
                </a:solidFill>
              </a:endParaRPr>
            </a:p>
          </p:txBody>
        </p:sp>
        <p:sp>
          <p:nvSpPr>
            <p:cNvPr id="18" name="Freeform 16"/>
            <p:cNvSpPr>
              <a:spLocks/>
            </p:cNvSpPr>
            <p:nvPr userDrawn="1"/>
          </p:nvSpPr>
          <p:spPr bwMode="hidden">
            <a:xfrm>
              <a:off x="0" y="2658"/>
              <a:ext cx="2595" cy="933"/>
            </a:xfrm>
            <a:custGeom>
              <a:avLst/>
              <a:gdLst>
                <a:gd name="T0" fmla="*/ 1050 w 2595"/>
                <a:gd name="T1" fmla="*/ 657 h 933"/>
                <a:gd name="T2" fmla="*/ 1581 w 2595"/>
                <a:gd name="T3" fmla="*/ 690 h 933"/>
                <a:gd name="T4" fmla="*/ 1671 w 2595"/>
                <a:gd name="T5" fmla="*/ 723 h 933"/>
                <a:gd name="T6" fmla="*/ 1176 w 2595"/>
                <a:gd name="T7" fmla="*/ 621 h 933"/>
                <a:gd name="T8" fmla="*/ 1854 w 2595"/>
                <a:gd name="T9" fmla="*/ 567 h 933"/>
                <a:gd name="T10" fmla="*/ 1869 w 2595"/>
                <a:gd name="T11" fmla="*/ 612 h 933"/>
                <a:gd name="T12" fmla="*/ 2103 w 2595"/>
                <a:gd name="T13" fmla="*/ 861 h 933"/>
                <a:gd name="T14" fmla="*/ 1883 w 2595"/>
                <a:gd name="T15" fmla="*/ 520 h 933"/>
                <a:gd name="T16" fmla="*/ 1842 w 2595"/>
                <a:gd name="T17" fmla="*/ 490 h 933"/>
                <a:gd name="T18" fmla="*/ 1770 w 2595"/>
                <a:gd name="T19" fmla="*/ 466 h 933"/>
                <a:gd name="T20" fmla="*/ 1740 w 2595"/>
                <a:gd name="T21" fmla="*/ 448 h 933"/>
                <a:gd name="T22" fmla="*/ 1758 w 2595"/>
                <a:gd name="T23" fmla="*/ 436 h 933"/>
                <a:gd name="T24" fmla="*/ 1830 w 2595"/>
                <a:gd name="T25" fmla="*/ 430 h 933"/>
                <a:gd name="T26" fmla="*/ 1877 w 2595"/>
                <a:gd name="T27" fmla="*/ 424 h 933"/>
                <a:gd name="T28" fmla="*/ 1955 w 2595"/>
                <a:gd name="T29" fmla="*/ 394 h 933"/>
                <a:gd name="T30" fmla="*/ 2052 w 2595"/>
                <a:gd name="T31" fmla="*/ 396 h 933"/>
                <a:gd name="T32" fmla="*/ 2253 w 2595"/>
                <a:gd name="T33" fmla="*/ 732 h 933"/>
                <a:gd name="T34" fmla="*/ 2415 w 2595"/>
                <a:gd name="T35" fmla="*/ 933 h 933"/>
                <a:gd name="T36" fmla="*/ 2397 w 2595"/>
                <a:gd name="T37" fmla="*/ 828 h 933"/>
                <a:gd name="T38" fmla="*/ 2088 w 2595"/>
                <a:gd name="T39" fmla="*/ 400 h 933"/>
                <a:gd name="T40" fmla="*/ 2046 w 2595"/>
                <a:gd name="T41" fmla="*/ 346 h 933"/>
                <a:gd name="T42" fmla="*/ 1997 w 2595"/>
                <a:gd name="T43" fmla="*/ 304 h 933"/>
                <a:gd name="T44" fmla="*/ 1967 w 2595"/>
                <a:gd name="T45" fmla="*/ 286 h 933"/>
                <a:gd name="T46" fmla="*/ 1973 w 2595"/>
                <a:gd name="T47" fmla="*/ 286 h 933"/>
                <a:gd name="T48" fmla="*/ 2009 w 2595"/>
                <a:gd name="T49" fmla="*/ 286 h 933"/>
                <a:gd name="T50" fmla="*/ 2082 w 2595"/>
                <a:gd name="T51" fmla="*/ 322 h 933"/>
                <a:gd name="T52" fmla="*/ 2199 w 2595"/>
                <a:gd name="T53" fmla="*/ 384 h 933"/>
                <a:gd name="T54" fmla="*/ 2394 w 2595"/>
                <a:gd name="T55" fmla="*/ 448 h 933"/>
                <a:gd name="T56" fmla="*/ 2595 w 2595"/>
                <a:gd name="T57" fmla="*/ 516 h 933"/>
                <a:gd name="T58" fmla="*/ 2388 w 2595"/>
                <a:gd name="T59" fmla="*/ 424 h 933"/>
                <a:gd name="T60" fmla="*/ 2219 w 2595"/>
                <a:gd name="T61" fmla="*/ 340 h 933"/>
                <a:gd name="T62" fmla="*/ 2052 w 2595"/>
                <a:gd name="T63" fmla="*/ 280 h 933"/>
                <a:gd name="T64" fmla="*/ 1955 w 2595"/>
                <a:gd name="T65" fmla="*/ 262 h 933"/>
                <a:gd name="T66" fmla="*/ 1877 w 2595"/>
                <a:gd name="T67" fmla="*/ 274 h 933"/>
                <a:gd name="T68" fmla="*/ 1752 w 2595"/>
                <a:gd name="T69" fmla="*/ 274 h 933"/>
                <a:gd name="T70" fmla="*/ 1661 w 2595"/>
                <a:gd name="T71" fmla="*/ 292 h 933"/>
                <a:gd name="T72" fmla="*/ 1607 w 2595"/>
                <a:gd name="T73" fmla="*/ 316 h 933"/>
                <a:gd name="T74" fmla="*/ 1589 w 2595"/>
                <a:gd name="T75" fmla="*/ 322 h 933"/>
                <a:gd name="T76" fmla="*/ 1409 w 2595"/>
                <a:gd name="T77" fmla="*/ 358 h 933"/>
                <a:gd name="T78" fmla="*/ 1152 w 2595"/>
                <a:gd name="T79" fmla="*/ 442 h 933"/>
                <a:gd name="T80" fmla="*/ 966 w 2595"/>
                <a:gd name="T81" fmla="*/ 460 h 933"/>
                <a:gd name="T82" fmla="*/ 870 w 2595"/>
                <a:gd name="T83" fmla="*/ 442 h 933"/>
                <a:gd name="T84" fmla="*/ 828 w 2595"/>
                <a:gd name="T85" fmla="*/ 430 h 933"/>
                <a:gd name="T86" fmla="*/ 743 w 2595"/>
                <a:gd name="T87" fmla="*/ 388 h 933"/>
                <a:gd name="T88" fmla="*/ 636 w 2595"/>
                <a:gd name="T89" fmla="*/ 334 h 933"/>
                <a:gd name="T90" fmla="*/ 467 w 2595"/>
                <a:gd name="T91" fmla="*/ 256 h 933"/>
                <a:gd name="T92" fmla="*/ 0 w 2595"/>
                <a:gd name="T93" fmla="*/ 0 h 933"/>
                <a:gd name="T94" fmla="*/ 585 w 2595"/>
                <a:gd name="T95" fmla="*/ 390 h 933"/>
                <a:gd name="T96" fmla="*/ 849 w 2595"/>
                <a:gd name="T97" fmla="*/ 543 h 933"/>
                <a:gd name="T98" fmla="*/ 897 w 2595"/>
                <a:gd name="T99" fmla="*/ 62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95" h="933">
                  <a:moveTo>
                    <a:pt x="981" y="675"/>
                  </a:moveTo>
                  <a:lnTo>
                    <a:pt x="1050" y="657"/>
                  </a:lnTo>
                  <a:lnTo>
                    <a:pt x="1143" y="651"/>
                  </a:lnTo>
                  <a:lnTo>
                    <a:pt x="1581" y="690"/>
                  </a:lnTo>
                  <a:lnTo>
                    <a:pt x="1623" y="738"/>
                  </a:lnTo>
                  <a:lnTo>
                    <a:pt x="1671" y="723"/>
                  </a:lnTo>
                  <a:lnTo>
                    <a:pt x="1656" y="675"/>
                  </a:lnTo>
                  <a:lnTo>
                    <a:pt x="1176" y="621"/>
                  </a:lnTo>
                  <a:lnTo>
                    <a:pt x="1797" y="534"/>
                  </a:lnTo>
                  <a:lnTo>
                    <a:pt x="1854" y="567"/>
                  </a:lnTo>
                  <a:lnTo>
                    <a:pt x="1881" y="585"/>
                  </a:lnTo>
                  <a:lnTo>
                    <a:pt x="1869" y="612"/>
                  </a:lnTo>
                  <a:lnTo>
                    <a:pt x="1995" y="852"/>
                  </a:lnTo>
                  <a:lnTo>
                    <a:pt x="2103" y="861"/>
                  </a:lnTo>
                  <a:lnTo>
                    <a:pt x="1889" y="538"/>
                  </a:lnTo>
                  <a:lnTo>
                    <a:pt x="1883" y="520"/>
                  </a:lnTo>
                  <a:lnTo>
                    <a:pt x="1872" y="508"/>
                  </a:lnTo>
                  <a:lnTo>
                    <a:pt x="1842" y="490"/>
                  </a:lnTo>
                  <a:lnTo>
                    <a:pt x="1806" y="478"/>
                  </a:lnTo>
                  <a:lnTo>
                    <a:pt x="1770" y="466"/>
                  </a:lnTo>
                  <a:lnTo>
                    <a:pt x="1752" y="454"/>
                  </a:lnTo>
                  <a:lnTo>
                    <a:pt x="1740" y="448"/>
                  </a:lnTo>
                  <a:lnTo>
                    <a:pt x="1746" y="436"/>
                  </a:lnTo>
                  <a:lnTo>
                    <a:pt x="1758" y="436"/>
                  </a:lnTo>
                  <a:lnTo>
                    <a:pt x="1782" y="430"/>
                  </a:lnTo>
                  <a:lnTo>
                    <a:pt x="1830" y="430"/>
                  </a:lnTo>
                  <a:lnTo>
                    <a:pt x="1854" y="430"/>
                  </a:lnTo>
                  <a:lnTo>
                    <a:pt x="1877" y="424"/>
                  </a:lnTo>
                  <a:lnTo>
                    <a:pt x="1925" y="400"/>
                  </a:lnTo>
                  <a:lnTo>
                    <a:pt x="1955" y="394"/>
                  </a:lnTo>
                  <a:lnTo>
                    <a:pt x="1979" y="394"/>
                  </a:lnTo>
                  <a:lnTo>
                    <a:pt x="2052" y="396"/>
                  </a:lnTo>
                  <a:lnTo>
                    <a:pt x="2046" y="456"/>
                  </a:lnTo>
                  <a:lnTo>
                    <a:pt x="2253" y="732"/>
                  </a:lnTo>
                  <a:lnTo>
                    <a:pt x="2334" y="816"/>
                  </a:lnTo>
                  <a:lnTo>
                    <a:pt x="2415" y="933"/>
                  </a:lnTo>
                  <a:lnTo>
                    <a:pt x="2430" y="909"/>
                  </a:lnTo>
                  <a:lnTo>
                    <a:pt x="2397" y="828"/>
                  </a:lnTo>
                  <a:lnTo>
                    <a:pt x="2094" y="412"/>
                  </a:lnTo>
                  <a:lnTo>
                    <a:pt x="2088" y="400"/>
                  </a:lnTo>
                  <a:lnTo>
                    <a:pt x="2076" y="376"/>
                  </a:lnTo>
                  <a:lnTo>
                    <a:pt x="2046" y="346"/>
                  </a:lnTo>
                  <a:lnTo>
                    <a:pt x="2015" y="322"/>
                  </a:lnTo>
                  <a:lnTo>
                    <a:pt x="1997" y="304"/>
                  </a:lnTo>
                  <a:lnTo>
                    <a:pt x="1979" y="292"/>
                  </a:lnTo>
                  <a:lnTo>
                    <a:pt x="1967" y="286"/>
                  </a:lnTo>
                  <a:lnTo>
                    <a:pt x="1967" y="286"/>
                  </a:lnTo>
                  <a:lnTo>
                    <a:pt x="1973" y="286"/>
                  </a:lnTo>
                  <a:lnTo>
                    <a:pt x="1985" y="286"/>
                  </a:lnTo>
                  <a:lnTo>
                    <a:pt x="2009" y="286"/>
                  </a:lnTo>
                  <a:lnTo>
                    <a:pt x="2040" y="298"/>
                  </a:lnTo>
                  <a:lnTo>
                    <a:pt x="2082" y="322"/>
                  </a:lnTo>
                  <a:lnTo>
                    <a:pt x="2124" y="348"/>
                  </a:lnTo>
                  <a:lnTo>
                    <a:pt x="2199" y="384"/>
                  </a:lnTo>
                  <a:lnTo>
                    <a:pt x="2325" y="426"/>
                  </a:lnTo>
                  <a:lnTo>
                    <a:pt x="2394" y="448"/>
                  </a:lnTo>
                  <a:lnTo>
                    <a:pt x="2523" y="522"/>
                  </a:lnTo>
                  <a:lnTo>
                    <a:pt x="2595" y="516"/>
                  </a:lnTo>
                  <a:lnTo>
                    <a:pt x="2442" y="454"/>
                  </a:lnTo>
                  <a:lnTo>
                    <a:pt x="2388" y="424"/>
                  </a:lnTo>
                  <a:lnTo>
                    <a:pt x="2327" y="388"/>
                  </a:lnTo>
                  <a:lnTo>
                    <a:pt x="2219" y="340"/>
                  </a:lnTo>
                  <a:lnTo>
                    <a:pt x="2106" y="292"/>
                  </a:lnTo>
                  <a:lnTo>
                    <a:pt x="2052" y="280"/>
                  </a:lnTo>
                  <a:lnTo>
                    <a:pt x="2003" y="268"/>
                  </a:lnTo>
                  <a:lnTo>
                    <a:pt x="1955" y="262"/>
                  </a:lnTo>
                  <a:lnTo>
                    <a:pt x="1919" y="268"/>
                  </a:lnTo>
                  <a:lnTo>
                    <a:pt x="1877" y="274"/>
                  </a:lnTo>
                  <a:lnTo>
                    <a:pt x="1812" y="274"/>
                  </a:lnTo>
                  <a:lnTo>
                    <a:pt x="1752" y="274"/>
                  </a:lnTo>
                  <a:lnTo>
                    <a:pt x="1703" y="286"/>
                  </a:lnTo>
                  <a:lnTo>
                    <a:pt x="1661" y="292"/>
                  </a:lnTo>
                  <a:lnTo>
                    <a:pt x="1631" y="304"/>
                  </a:lnTo>
                  <a:lnTo>
                    <a:pt x="1607" y="316"/>
                  </a:lnTo>
                  <a:lnTo>
                    <a:pt x="1595" y="322"/>
                  </a:lnTo>
                  <a:lnTo>
                    <a:pt x="1589" y="322"/>
                  </a:lnTo>
                  <a:lnTo>
                    <a:pt x="1500" y="334"/>
                  </a:lnTo>
                  <a:lnTo>
                    <a:pt x="1409" y="358"/>
                  </a:lnTo>
                  <a:lnTo>
                    <a:pt x="1236" y="418"/>
                  </a:lnTo>
                  <a:lnTo>
                    <a:pt x="1152" y="442"/>
                  </a:lnTo>
                  <a:lnTo>
                    <a:pt x="1061" y="460"/>
                  </a:lnTo>
                  <a:lnTo>
                    <a:pt x="966" y="460"/>
                  </a:lnTo>
                  <a:lnTo>
                    <a:pt x="918" y="454"/>
                  </a:lnTo>
                  <a:lnTo>
                    <a:pt x="870" y="442"/>
                  </a:lnTo>
                  <a:lnTo>
                    <a:pt x="858" y="436"/>
                  </a:lnTo>
                  <a:lnTo>
                    <a:pt x="828" y="430"/>
                  </a:lnTo>
                  <a:lnTo>
                    <a:pt x="791" y="412"/>
                  </a:lnTo>
                  <a:lnTo>
                    <a:pt x="743" y="388"/>
                  </a:lnTo>
                  <a:lnTo>
                    <a:pt x="690" y="364"/>
                  </a:lnTo>
                  <a:lnTo>
                    <a:pt x="636" y="334"/>
                  </a:lnTo>
                  <a:lnTo>
                    <a:pt x="515" y="280"/>
                  </a:lnTo>
                  <a:lnTo>
                    <a:pt x="467" y="256"/>
                  </a:lnTo>
                  <a:lnTo>
                    <a:pt x="443" y="244"/>
                  </a:lnTo>
                  <a:lnTo>
                    <a:pt x="0" y="0"/>
                  </a:lnTo>
                  <a:lnTo>
                    <a:pt x="123" y="120"/>
                  </a:lnTo>
                  <a:lnTo>
                    <a:pt x="585" y="390"/>
                  </a:lnTo>
                  <a:lnTo>
                    <a:pt x="708" y="462"/>
                  </a:lnTo>
                  <a:lnTo>
                    <a:pt x="849" y="543"/>
                  </a:lnTo>
                  <a:lnTo>
                    <a:pt x="882" y="564"/>
                  </a:lnTo>
                  <a:lnTo>
                    <a:pt x="897" y="621"/>
                  </a:lnTo>
                  <a:lnTo>
                    <a:pt x="981" y="675"/>
                  </a:lnTo>
                  <a:close/>
                </a:path>
              </a:pathLst>
            </a:custGeom>
            <a:gradFill rotWithShape="0">
              <a:gsLst>
                <a:gs pos="0">
                  <a:schemeClr val="bg2">
                    <a:gamma/>
                    <a:tint val="81961"/>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kumimoji="1" lang="zh-TW" altLang="en-US">
                <a:solidFill>
                  <a:srgbClr val="FFFFFF"/>
                </a:solidFill>
              </a:endParaRPr>
            </a:p>
          </p:txBody>
        </p:sp>
        <p:sp>
          <p:nvSpPr>
            <p:cNvPr id="19" name="Freeform 17"/>
            <p:cNvSpPr>
              <a:spLocks/>
            </p:cNvSpPr>
            <p:nvPr userDrawn="1"/>
          </p:nvSpPr>
          <p:spPr bwMode="hidden">
            <a:xfrm>
              <a:off x="0" y="2994"/>
              <a:ext cx="2723" cy="1091"/>
            </a:xfrm>
            <a:custGeom>
              <a:avLst/>
              <a:gdLst>
                <a:gd name="T0" fmla="*/ 2370 w 2723"/>
                <a:gd name="T1" fmla="*/ 72 h 1091"/>
                <a:gd name="T2" fmla="*/ 2597 w 2723"/>
                <a:gd name="T3" fmla="*/ 198 h 1091"/>
                <a:gd name="T4" fmla="*/ 2639 w 2723"/>
                <a:gd name="T5" fmla="*/ 276 h 1091"/>
                <a:gd name="T6" fmla="*/ 2453 w 2723"/>
                <a:gd name="T7" fmla="*/ 264 h 1091"/>
                <a:gd name="T8" fmla="*/ 2297 w 2723"/>
                <a:gd name="T9" fmla="*/ 204 h 1091"/>
                <a:gd name="T10" fmla="*/ 2112 w 2723"/>
                <a:gd name="T11" fmla="*/ 66 h 1091"/>
                <a:gd name="T12" fmla="*/ 2088 w 2723"/>
                <a:gd name="T13" fmla="*/ 72 h 1091"/>
                <a:gd name="T14" fmla="*/ 2106 w 2723"/>
                <a:gd name="T15" fmla="*/ 114 h 1091"/>
                <a:gd name="T16" fmla="*/ 2412 w 2723"/>
                <a:gd name="T17" fmla="*/ 552 h 1091"/>
                <a:gd name="T18" fmla="*/ 2279 w 2723"/>
                <a:gd name="T19" fmla="*/ 564 h 1091"/>
                <a:gd name="T20" fmla="*/ 2189 w 2723"/>
                <a:gd name="T21" fmla="*/ 492 h 1091"/>
                <a:gd name="T22" fmla="*/ 2058 w 2723"/>
                <a:gd name="T23" fmla="*/ 330 h 1091"/>
                <a:gd name="T24" fmla="*/ 1991 w 2723"/>
                <a:gd name="T25" fmla="*/ 234 h 1091"/>
                <a:gd name="T26" fmla="*/ 1949 w 2723"/>
                <a:gd name="T27" fmla="*/ 174 h 1091"/>
                <a:gd name="T28" fmla="*/ 1824 w 2723"/>
                <a:gd name="T29" fmla="*/ 132 h 1091"/>
                <a:gd name="T30" fmla="*/ 1794 w 2723"/>
                <a:gd name="T31" fmla="*/ 144 h 1091"/>
                <a:gd name="T32" fmla="*/ 1895 w 2723"/>
                <a:gd name="T33" fmla="*/ 222 h 1091"/>
                <a:gd name="T34" fmla="*/ 1943 w 2723"/>
                <a:gd name="T35" fmla="*/ 366 h 1091"/>
                <a:gd name="T36" fmla="*/ 2064 w 2723"/>
                <a:gd name="T37" fmla="*/ 630 h 1091"/>
                <a:gd name="T38" fmla="*/ 2052 w 2723"/>
                <a:gd name="T39" fmla="*/ 695 h 1091"/>
                <a:gd name="T40" fmla="*/ 1955 w 2723"/>
                <a:gd name="T41" fmla="*/ 683 h 1091"/>
                <a:gd name="T42" fmla="*/ 1913 w 2723"/>
                <a:gd name="T43" fmla="*/ 636 h 1091"/>
                <a:gd name="T44" fmla="*/ 1703 w 2723"/>
                <a:gd name="T45" fmla="*/ 312 h 1091"/>
                <a:gd name="T46" fmla="*/ 1637 w 2723"/>
                <a:gd name="T47" fmla="*/ 276 h 1091"/>
                <a:gd name="T48" fmla="*/ 1643 w 2723"/>
                <a:gd name="T49" fmla="*/ 318 h 1091"/>
                <a:gd name="T50" fmla="*/ 1673 w 2723"/>
                <a:gd name="T51" fmla="*/ 408 h 1091"/>
                <a:gd name="T52" fmla="*/ 1716 w 2723"/>
                <a:gd name="T53" fmla="*/ 779 h 1091"/>
                <a:gd name="T54" fmla="*/ 1691 w 2723"/>
                <a:gd name="T55" fmla="*/ 737 h 1091"/>
                <a:gd name="T56" fmla="*/ 1613 w 2723"/>
                <a:gd name="T57" fmla="*/ 582 h 1091"/>
                <a:gd name="T58" fmla="*/ 1494 w 2723"/>
                <a:gd name="T59" fmla="*/ 480 h 1091"/>
                <a:gd name="T60" fmla="*/ 1248 w 2723"/>
                <a:gd name="T61" fmla="*/ 528 h 1091"/>
                <a:gd name="T62" fmla="*/ 996 w 2723"/>
                <a:gd name="T63" fmla="*/ 630 h 1091"/>
                <a:gd name="T64" fmla="*/ 714 w 2723"/>
                <a:gd name="T65" fmla="*/ 534 h 1091"/>
                <a:gd name="T66" fmla="*/ 198 w 2723"/>
                <a:gd name="T67" fmla="*/ 288 h 1091"/>
                <a:gd name="T68" fmla="*/ 0 w 2723"/>
                <a:gd name="T69" fmla="*/ 460 h 1091"/>
                <a:gd name="T70" fmla="*/ 288 w 2723"/>
                <a:gd name="T71" fmla="*/ 570 h 1091"/>
                <a:gd name="T72" fmla="*/ 461 w 2723"/>
                <a:gd name="T73" fmla="*/ 654 h 1091"/>
                <a:gd name="T74" fmla="*/ 725 w 2723"/>
                <a:gd name="T75" fmla="*/ 755 h 1091"/>
                <a:gd name="T76" fmla="*/ 966 w 2723"/>
                <a:gd name="T77" fmla="*/ 791 h 1091"/>
                <a:gd name="T78" fmla="*/ 1176 w 2723"/>
                <a:gd name="T79" fmla="*/ 779 h 1091"/>
                <a:gd name="T80" fmla="*/ 1278 w 2723"/>
                <a:gd name="T81" fmla="*/ 791 h 1091"/>
                <a:gd name="T82" fmla="*/ 1404 w 2723"/>
                <a:gd name="T83" fmla="*/ 845 h 1091"/>
                <a:gd name="T84" fmla="*/ 1416 w 2723"/>
                <a:gd name="T85" fmla="*/ 887 h 1091"/>
                <a:gd name="T86" fmla="*/ 1361 w 2723"/>
                <a:gd name="T87" fmla="*/ 923 h 1091"/>
                <a:gd name="T88" fmla="*/ 1385 w 2723"/>
                <a:gd name="T89" fmla="*/ 1007 h 1091"/>
                <a:gd name="T90" fmla="*/ 1494 w 2723"/>
                <a:gd name="T91" fmla="*/ 1085 h 1091"/>
                <a:gd name="T92" fmla="*/ 1697 w 2723"/>
                <a:gd name="T93" fmla="*/ 1043 h 1091"/>
                <a:gd name="T94" fmla="*/ 1812 w 2723"/>
                <a:gd name="T95" fmla="*/ 989 h 1091"/>
                <a:gd name="T96" fmla="*/ 1973 w 2723"/>
                <a:gd name="T97" fmla="*/ 917 h 1091"/>
                <a:gd name="T98" fmla="*/ 2201 w 2723"/>
                <a:gd name="T99" fmla="*/ 899 h 1091"/>
                <a:gd name="T100" fmla="*/ 2364 w 2723"/>
                <a:gd name="T101" fmla="*/ 863 h 1091"/>
                <a:gd name="T102" fmla="*/ 2400 w 2723"/>
                <a:gd name="T103" fmla="*/ 743 h 1091"/>
                <a:gd name="T104" fmla="*/ 2471 w 2723"/>
                <a:gd name="T105" fmla="*/ 701 h 1091"/>
                <a:gd name="T106" fmla="*/ 2621 w 2723"/>
                <a:gd name="T107" fmla="*/ 504 h 1091"/>
                <a:gd name="T108" fmla="*/ 2693 w 2723"/>
                <a:gd name="T109" fmla="*/ 374 h 109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723" h="1091">
                  <a:moveTo>
                    <a:pt x="2723" y="299"/>
                  </a:moveTo>
                  <a:lnTo>
                    <a:pt x="2715" y="240"/>
                  </a:lnTo>
                  <a:lnTo>
                    <a:pt x="2656" y="195"/>
                  </a:lnTo>
                  <a:lnTo>
                    <a:pt x="2370" y="72"/>
                  </a:lnTo>
                  <a:lnTo>
                    <a:pt x="2303" y="54"/>
                  </a:lnTo>
                  <a:lnTo>
                    <a:pt x="2585" y="186"/>
                  </a:lnTo>
                  <a:lnTo>
                    <a:pt x="2591" y="192"/>
                  </a:lnTo>
                  <a:lnTo>
                    <a:pt x="2597" y="198"/>
                  </a:lnTo>
                  <a:lnTo>
                    <a:pt x="2621" y="228"/>
                  </a:lnTo>
                  <a:lnTo>
                    <a:pt x="2639" y="258"/>
                  </a:lnTo>
                  <a:lnTo>
                    <a:pt x="2646" y="270"/>
                  </a:lnTo>
                  <a:lnTo>
                    <a:pt x="2639" y="276"/>
                  </a:lnTo>
                  <a:lnTo>
                    <a:pt x="2603" y="282"/>
                  </a:lnTo>
                  <a:lnTo>
                    <a:pt x="2555" y="282"/>
                  </a:lnTo>
                  <a:lnTo>
                    <a:pt x="2507" y="276"/>
                  </a:lnTo>
                  <a:lnTo>
                    <a:pt x="2453" y="264"/>
                  </a:lnTo>
                  <a:lnTo>
                    <a:pt x="2394" y="246"/>
                  </a:lnTo>
                  <a:lnTo>
                    <a:pt x="2340" y="222"/>
                  </a:lnTo>
                  <a:lnTo>
                    <a:pt x="2321" y="216"/>
                  </a:lnTo>
                  <a:lnTo>
                    <a:pt x="2297" y="204"/>
                  </a:lnTo>
                  <a:lnTo>
                    <a:pt x="2171" y="126"/>
                  </a:lnTo>
                  <a:lnTo>
                    <a:pt x="2165" y="120"/>
                  </a:lnTo>
                  <a:lnTo>
                    <a:pt x="2154" y="102"/>
                  </a:lnTo>
                  <a:lnTo>
                    <a:pt x="2112" y="66"/>
                  </a:lnTo>
                  <a:lnTo>
                    <a:pt x="2064" y="24"/>
                  </a:lnTo>
                  <a:lnTo>
                    <a:pt x="2046" y="6"/>
                  </a:lnTo>
                  <a:lnTo>
                    <a:pt x="2034" y="0"/>
                  </a:lnTo>
                  <a:lnTo>
                    <a:pt x="2088" y="72"/>
                  </a:lnTo>
                  <a:lnTo>
                    <a:pt x="2106" y="108"/>
                  </a:lnTo>
                  <a:lnTo>
                    <a:pt x="2106" y="114"/>
                  </a:lnTo>
                  <a:lnTo>
                    <a:pt x="2112" y="114"/>
                  </a:lnTo>
                  <a:lnTo>
                    <a:pt x="2406" y="516"/>
                  </a:lnTo>
                  <a:lnTo>
                    <a:pt x="2412" y="534"/>
                  </a:lnTo>
                  <a:lnTo>
                    <a:pt x="2412" y="552"/>
                  </a:lnTo>
                  <a:lnTo>
                    <a:pt x="2394" y="576"/>
                  </a:lnTo>
                  <a:lnTo>
                    <a:pt x="2364" y="588"/>
                  </a:lnTo>
                  <a:lnTo>
                    <a:pt x="2321" y="588"/>
                  </a:lnTo>
                  <a:lnTo>
                    <a:pt x="2279" y="564"/>
                  </a:lnTo>
                  <a:lnTo>
                    <a:pt x="2237" y="534"/>
                  </a:lnTo>
                  <a:lnTo>
                    <a:pt x="2201" y="504"/>
                  </a:lnTo>
                  <a:lnTo>
                    <a:pt x="2195" y="498"/>
                  </a:lnTo>
                  <a:lnTo>
                    <a:pt x="2189" y="492"/>
                  </a:lnTo>
                  <a:lnTo>
                    <a:pt x="2171" y="462"/>
                  </a:lnTo>
                  <a:lnTo>
                    <a:pt x="2142" y="420"/>
                  </a:lnTo>
                  <a:lnTo>
                    <a:pt x="2100" y="378"/>
                  </a:lnTo>
                  <a:lnTo>
                    <a:pt x="2058" y="330"/>
                  </a:lnTo>
                  <a:lnTo>
                    <a:pt x="2040" y="318"/>
                  </a:lnTo>
                  <a:lnTo>
                    <a:pt x="2028" y="300"/>
                  </a:lnTo>
                  <a:lnTo>
                    <a:pt x="2009" y="264"/>
                  </a:lnTo>
                  <a:lnTo>
                    <a:pt x="1991" y="234"/>
                  </a:lnTo>
                  <a:lnTo>
                    <a:pt x="1985" y="210"/>
                  </a:lnTo>
                  <a:lnTo>
                    <a:pt x="1973" y="192"/>
                  </a:lnTo>
                  <a:lnTo>
                    <a:pt x="1967" y="180"/>
                  </a:lnTo>
                  <a:lnTo>
                    <a:pt x="1949" y="174"/>
                  </a:lnTo>
                  <a:lnTo>
                    <a:pt x="1907" y="156"/>
                  </a:lnTo>
                  <a:lnTo>
                    <a:pt x="1860" y="138"/>
                  </a:lnTo>
                  <a:lnTo>
                    <a:pt x="1836" y="132"/>
                  </a:lnTo>
                  <a:lnTo>
                    <a:pt x="1824" y="132"/>
                  </a:lnTo>
                  <a:lnTo>
                    <a:pt x="1806" y="132"/>
                  </a:lnTo>
                  <a:lnTo>
                    <a:pt x="1800" y="138"/>
                  </a:lnTo>
                  <a:lnTo>
                    <a:pt x="1794" y="144"/>
                  </a:lnTo>
                  <a:lnTo>
                    <a:pt x="1842" y="156"/>
                  </a:lnTo>
                  <a:lnTo>
                    <a:pt x="1872" y="180"/>
                  </a:lnTo>
                  <a:lnTo>
                    <a:pt x="1889" y="204"/>
                  </a:lnTo>
                  <a:lnTo>
                    <a:pt x="1895" y="222"/>
                  </a:lnTo>
                  <a:lnTo>
                    <a:pt x="1889" y="240"/>
                  </a:lnTo>
                  <a:lnTo>
                    <a:pt x="1901" y="270"/>
                  </a:lnTo>
                  <a:lnTo>
                    <a:pt x="1919" y="318"/>
                  </a:lnTo>
                  <a:lnTo>
                    <a:pt x="1943" y="366"/>
                  </a:lnTo>
                  <a:lnTo>
                    <a:pt x="1991" y="480"/>
                  </a:lnTo>
                  <a:lnTo>
                    <a:pt x="2021" y="534"/>
                  </a:lnTo>
                  <a:lnTo>
                    <a:pt x="2040" y="582"/>
                  </a:lnTo>
                  <a:lnTo>
                    <a:pt x="2064" y="630"/>
                  </a:lnTo>
                  <a:lnTo>
                    <a:pt x="2076" y="666"/>
                  </a:lnTo>
                  <a:lnTo>
                    <a:pt x="2082" y="683"/>
                  </a:lnTo>
                  <a:lnTo>
                    <a:pt x="2070" y="695"/>
                  </a:lnTo>
                  <a:lnTo>
                    <a:pt x="2052" y="695"/>
                  </a:lnTo>
                  <a:lnTo>
                    <a:pt x="2021" y="695"/>
                  </a:lnTo>
                  <a:lnTo>
                    <a:pt x="1997" y="695"/>
                  </a:lnTo>
                  <a:lnTo>
                    <a:pt x="1973" y="689"/>
                  </a:lnTo>
                  <a:lnTo>
                    <a:pt x="1955" y="683"/>
                  </a:lnTo>
                  <a:lnTo>
                    <a:pt x="1949" y="683"/>
                  </a:lnTo>
                  <a:lnTo>
                    <a:pt x="1949" y="677"/>
                  </a:lnTo>
                  <a:lnTo>
                    <a:pt x="1943" y="672"/>
                  </a:lnTo>
                  <a:lnTo>
                    <a:pt x="1913" y="636"/>
                  </a:lnTo>
                  <a:lnTo>
                    <a:pt x="1806" y="324"/>
                  </a:lnTo>
                  <a:lnTo>
                    <a:pt x="1776" y="330"/>
                  </a:lnTo>
                  <a:lnTo>
                    <a:pt x="1746" y="330"/>
                  </a:lnTo>
                  <a:lnTo>
                    <a:pt x="1703" y="312"/>
                  </a:lnTo>
                  <a:lnTo>
                    <a:pt x="1673" y="288"/>
                  </a:lnTo>
                  <a:lnTo>
                    <a:pt x="1667" y="276"/>
                  </a:lnTo>
                  <a:lnTo>
                    <a:pt x="1655" y="270"/>
                  </a:lnTo>
                  <a:lnTo>
                    <a:pt x="1637" y="276"/>
                  </a:lnTo>
                  <a:lnTo>
                    <a:pt x="1631" y="288"/>
                  </a:lnTo>
                  <a:lnTo>
                    <a:pt x="1625" y="306"/>
                  </a:lnTo>
                  <a:lnTo>
                    <a:pt x="1625" y="312"/>
                  </a:lnTo>
                  <a:lnTo>
                    <a:pt x="1643" y="318"/>
                  </a:lnTo>
                  <a:lnTo>
                    <a:pt x="1655" y="336"/>
                  </a:lnTo>
                  <a:lnTo>
                    <a:pt x="1667" y="366"/>
                  </a:lnTo>
                  <a:lnTo>
                    <a:pt x="1673" y="402"/>
                  </a:lnTo>
                  <a:lnTo>
                    <a:pt x="1673" y="408"/>
                  </a:lnTo>
                  <a:lnTo>
                    <a:pt x="1673" y="414"/>
                  </a:lnTo>
                  <a:lnTo>
                    <a:pt x="1716" y="761"/>
                  </a:lnTo>
                  <a:lnTo>
                    <a:pt x="1716" y="773"/>
                  </a:lnTo>
                  <a:lnTo>
                    <a:pt x="1716" y="779"/>
                  </a:lnTo>
                  <a:lnTo>
                    <a:pt x="1709" y="773"/>
                  </a:lnTo>
                  <a:lnTo>
                    <a:pt x="1703" y="755"/>
                  </a:lnTo>
                  <a:lnTo>
                    <a:pt x="1697" y="749"/>
                  </a:lnTo>
                  <a:lnTo>
                    <a:pt x="1691" y="737"/>
                  </a:lnTo>
                  <a:lnTo>
                    <a:pt x="1679" y="713"/>
                  </a:lnTo>
                  <a:lnTo>
                    <a:pt x="1661" y="672"/>
                  </a:lnTo>
                  <a:lnTo>
                    <a:pt x="1643" y="630"/>
                  </a:lnTo>
                  <a:lnTo>
                    <a:pt x="1613" y="582"/>
                  </a:lnTo>
                  <a:lnTo>
                    <a:pt x="1589" y="540"/>
                  </a:lnTo>
                  <a:lnTo>
                    <a:pt x="1560" y="510"/>
                  </a:lnTo>
                  <a:lnTo>
                    <a:pt x="1536" y="492"/>
                  </a:lnTo>
                  <a:lnTo>
                    <a:pt x="1494" y="480"/>
                  </a:lnTo>
                  <a:lnTo>
                    <a:pt x="1446" y="480"/>
                  </a:lnTo>
                  <a:lnTo>
                    <a:pt x="1397" y="486"/>
                  </a:lnTo>
                  <a:lnTo>
                    <a:pt x="1349" y="498"/>
                  </a:lnTo>
                  <a:lnTo>
                    <a:pt x="1248" y="528"/>
                  </a:lnTo>
                  <a:lnTo>
                    <a:pt x="1158" y="570"/>
                  </a:lnTo>
                  <a:lnTo>
                    <a:pt x="1104" y="600"/>
                  </a:lnTo>
                  <a:lnTo>
                    <a:pt x="1037" y="624"/>
                  </a:lnTo>
                  <a:lnTo>
                    <a:pt x="996" y="630"/>
                  </a:lnTo>
                  <a:lnTo>
                    <a:pt x="948" y="630"/>
                  </a:lnTo>
                  <a:lnTo>
                    <a:pt x="900" y="618"/>
                  </a:lnTo>
                  <a:lnTo>
                    <a:pt x="840" y="588"/>
                  </a:lnTo>
                  <a:lnTo>
                    <a:pt x="714" y="534"/>
                  </a:lnTo>
                  <a:lnTo>
                    <a:pt x="582" y="474"/>
                  </a:lnTo>
                  <a:lnTo>
                    <a:pt x="443" y="408"/>
                  </a:lnTo>
                  <a:lnTo>
                    <a:pt x="318" y="348"/>
                  </a:lnTo>
                  <a:lnTo>
                    <a:pt x="198" y="288"/>
                  </a:lnTo>
                  <a:lnTo>
                    <a:pt x="149" y="264"/>
                  </a:lnTo>
                  <a:lnTo>
                    <a:pt x="102" y="240"/>
                  </a:lnTo>
                  <a:lnTo>
                    <a:pt x="0" y="187"/>
                  </a:lnTo>
                  <a:lnTo>
                    <a:pt x="0" y="460"/>
                  </a:lnTo>
                  <a:lnTo>
                    <a:pt x="36" y="474"/>
                  </a:lnTo>
                  <a:lnTo>
                    <a:pt x="149" y="516"/>
                  </a:lnTo>
                  <a:lnTo>
                    <a:pt x="216" y="540"/>
                  </a:lnTo>
                  <a:lnTo>
                    <a:pt x="288" y="570"/>
                  </a:lnTo>
                  <a:lnTo>
                    <a:pt x="348" y="594"/>
                  </a:lnTo>
                  <a:lnTo>
                    <a:pt x="396" y="618"/>
                  </a:lnTo>
                  <a:lnTo>
                    <a:pt x="432" y="636"/>
                  </a:lnTo>
                  <a:lnTo>
                    <a:pt x="461" y="654"/>
                  </a:lnTo>
                  <a:lnTo>
                    <a:pt x="504" y="672"/>
                  </a:lnTo>
                  <a:lnTo>
                    <a:pt x="588" y="707"/>
                  </a:lnTo>
                  <a:lnTo>
                    <a:pt x="684" y="743"/>
                  </a:lnTo>
                  <a:lnTo>
                    <a:pt x="725" y="755"/>
                  </a:lnTo>
                  <a:lnTo>
                    <a:pt x="761" y="767"/>
                  </a:lnTo>
                  <a:lnTo>
                    <a:pt x="828" y="779"/>
                  </a:lnTo>
                  <a:lnTo>
                    <a:pt x="894" y="785"/>
                  </a:lnTo>
                  <a:lnTo>
                    <a:pt x="966" y="791"/>
                  </a:lnTo>
                  <a:lnTo>
                    <a:pt x="1031" y="791"/>
                  </a:lnTo>
                  <a:lnTo>
                    <a:pt x="1092" y="785"/>
                  </a:lnTo>
                  <a:lnTo>
                    <a:pt x="1146" y="785"/>
                  </a:lnTo>
                  <a:lnTo>
                    <a:pt x="1176" y="779"/>
                  </a:lnTo>
                  <a:lnTo>
                    <a:pt x="1188" y="779"/>
                  </a:lnTo>
                  <a:lnTo>
                    <a:pt x="1236" y="785"/>
                  </a:lnTo>
                  <a:lnTo>
                    <a:pt x="1278" y="791"/>
                  </a:lnTo>
                  <a:lnTo>
                    <a:pt x="1307" y="803"/>
                  </a:lnTo>
                  <a:lnTo>
                    <a:pt x="1337" y="809"/>
                  </a:lnTo>
                  <a:lnTo>
                    <a:pt x="1379" y="827"/>
                  </a:lnTo>
                  <a:lnTo>
                    <a:pt x="1404" y="845"/>
                  </a:lnTo>
                  <a:lnTo>
                    <a:pt x="1416" y="863"/>
                  </a:lnTo>
                  <a:lnTo>
                    <a:pt x="1416" y="875"/>
                  </a:lnTo>
                  <a:lnTo>
                    <a:pt x="1416" y="881"/>
                  </a:lnTo>
                  <a:lnTo>
                    <a:pt x="1416" y="887"/>
                  </a:lnTo>
                  <a:lnTo>
                    <a:pt x="1410" y="887"/>
                  </a:lnTo>
                  <a:lnTo>
                    <a:pt x="1397" y="893"/>
                  </a:lnTo>
                  <a:lnTo>
                    <a:pt x="1379" y="905"/>
                  </a:lnTo>
                  <a:lnTo>
                    <a:pt x="1361" y="923"/>
                  </a:lnTo>
                  <a:lnTo>
                    <a:pt x="1355" y="941"/>
                  </a:lnTo>
                  <a:lnTo>
                    <a:pt x="1361" y="971"/>
                  </a:lnTo>
                  <a:lnTo>
                    <a:pt x="1367" y="989"/>
                  </a:lnTo>
                  <a:lnTo>
                    <a:pt x="1385" y="1007"/>
                  </a:lnTo>
                  <a:lnTo>
                    <a:pt x="1404" y="1025"/>
                  </a:lnTo>
                  <a:lnTo>
                    <a:pt x="1434" y="1049"/>
                  </a:lnTo>
                  <a:lnTo>
                    <a:pt x="1464" y="1067"/>
                  </a:lnTo>
                  <a:lnTo>
                    <a:pt x="1494" y="1085"/>
                  </a:lnTo>
                  <a:lnTo>
                    <a:pt x="1554" y="1091"/>
                  </a:lnTo>
                  <a:lnTo>
                    <a:pt x="1607" y="1085"/>
                  </a:lnTo>
                  <a:lnTo>
                    <a:pt x="1661" y="1067"/>
                  </a:lnTo>
                  <a:lnTo>
                    <a:pt x="1697" y="1043"/>
                  </a:lnTo>
                  <a:lnTo>
                    <a:pt x="1734" y="1019"/>
                  </a:lnTo>
                  <a:lnTo>
                    <a:pt x="1752" y="995"/>
                  </a:lnTo>
                  <a:lnTo>
                    <a:pt x="1758" y="989"/>
                  </a:lnTo>
                  <a:lnTo>
                    <a:pt x="1812" y="989"/>
                  </a:lnTo>
                  <a:lnTo>
                    <a:pt x="1860" y="983"/>
                  </a:lnTo>
                  <a:lnTo>
                    <a:pt x="1907" y="965"/>
                  </a:lnTo>
                  <a:lnTo>
                    <a:pt x="1943" y="941"/>
                  </a:lnTo>
                  <a:lnTo>
                    <a:pt x="1973" y="917"/>
                  </a:lnTo>
                  <a:lnTo>
                    <a:pt x="2003" y="899"/>
                  </a:lnTo>
                  <a:lnTo>
                    <a:pt x="2015" y="881"/>
                  </a:lnTo>
                  <a:lnTo>
                    <a:pt x="2021" y="875"/>
                  </a:lnTo>
                  <a:lnTo>
                    <a:pt x="2201" y="899"/>
                  </a:lnTo>
                  <a:lnTo>
                    <a:pt x="2243" y="905"/>
                  </a:lnTo>
                  <a:lnTo>
                    <a:pt x="2273" y="899"/>
                  </a:lnTo>
                  <a:lnTo>
                    <a:pt x="2327" y="887"/>
                  </a:lnTo>
                  <a:lnTo>
                    <a:pt x="2364" y="863"/>
                  </a:lnTo>
                  <a:lnTo>
                    <a:pt x="2388" y="827"/>
                  </a:lnTo>
                  <a:lnTo>
                    <a:pt x="2400" y="797"/>
                  </a:lnTo>
                  <a:lnTo>
                    <a:pt x="2400" y="767"/>
                  </a:lnTo>
                  <a:lnTo>
                    <a:pt x="2400" y="743"/>
                  </a:lnTo>
                  <a:lnTo>
                    <a:pt x="2400" y="737"/>
                  </a:lnTo>
                  <a:lnTo>
                    <a:pt x="2418" y="737"/>
                  </a:lnTo>
                  <a:lnTo>
                    <a:pt x="2436" y="731"/>
                  </a:lnTo>
                  <a:lnTo>
                    <a:pt x="2471" y="701"/>
                  </a:lnTo>
                  <a:lnTo>
                    <a:pt x="2513" y="660"/>
                  </a:lnTo>
                  <a:lnTo>
                    <a:pt x="2555" y="606"/>
                  </a:lnTo>
                  <a:lnTo>
                    <a:pt x="2591" y="552"/>
                  </a:lnTo>
                  <a:lnTo>
                    <a:pt x="2621" y="504"/>
                  </a:lnTo>
                  <a:lnTo>
                    <a:pt x="2639" y="468"/>
                  </a:lnTo>
                  <a:lnTo>
                    <a:pt x="2646" y="462"/>
                  </a:lnTo>
                  <a:lnTo>
                    <a:pt x="2646" y="456"/>
                  </a:lnTo>
                  <a:lnTo>
                    <a:pt x="2693" y="374"/>
                  </a:lnTo>
                  <a:lnTo>
                    <a:pt x="2723" y="299"/>
                  </a:lnTo>
                  <a:close/>
                </a:path>
              </a:pathLst>
            </a:custGeom>
            <a:solidFill>
              <a:schemeClr val="bg1"/>
            </a:solidFill>
            <a:ln>
              <a:noFill/>
            </a:ln>
            <a:extLst>
              <a:ext uri="{91240B29-F687-4F45-9708-019B960494DF}">
                <a14:hiddenLine xmlns:a14="http://schemas.microsoft.com/office/drawing/2010/main" w="9525">
                  <a:solidFill>
                    <a:schemeClr val="tx1"/>
                  </a:solidFill>
                  <a:round/>
                  <a:headEnd/>
                  <a:tailEnd/>
                </a14:hiddenLine>
              </a:ext>
            </a:extLst>
          </p:spPr>
          <p:txBody>
            <a:bodyPr/>
            <a:lstStyle/>
            <a:p>
              <a:pPr fontAlgn="base">
                <a:spcBef>
                  <a:spcPct val="0"/>
                </a:spcBef>
                <a:spcAft>
                  <a:spcPct val="0"/>
                </a:spcAft>
              </a:pPr>
              <a:endParaRPr kumimoji="1" lang="zh-TW" altLang="en-US" smtClean="0">
                <a:solidFill>
                  <a:srgbClr val="FFFFFF"/>
                </a:solidFill>
              </a:endParaRPr>
            </a:p>
          </p:txBody>
        </p:sp>
      </p:grpSp>
      <p:sp>
        <p:nvSpPr>
          <p:cNvPr id="119826" name="Rectangle 18"/>
          <p:cNvSpPr>
            <a:spLocks noGrp="1" noChangeArrowheads="1"/>
          </p:cNvSpPr>
          <p:nvPr>
            <p:ph type="ctrTitle" sz="quarter"/>
          </p:nvPr>
        </p:nvSpPr>
        <p:spPr>
          <a:xfrm>
            <a:off x="685800" y="1768475"/>
            <a:ext cx="7772400" cy="1736725"/>
          </a:xfrm>
        </p:spPr>
        <p:txBody>
          <a:bodyPr anchor="b"/>
          <a:lstStyle>
            <a:lvl1pPr>
              <a:defRPr sz="5400"/>
            </a:lvl1pPr>
          </a:lstStyle>
          <a:p>
            <a:pPr lvl="0"/>
            <a:r>
              <a:rPr lang="zh-TW" altLang="en-US" noProof="0" smtClean="0"/>
              <a:t>按一下以編輯母片標題樣式</a:t>
            </a:r>
          </a:p>
        </p:txBody>
      </p:sp>
      <p:sp>
        <p:nvSpPr>
          <p:cNvPr id="119827" name="Rectangle 19"/>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pPr lvl="0"/>
            <a:r>
              <a:rPr lang="zh-TW" altLang="en-US" noProof="0" smtClean="0"/>
              <a:t>按一下以編輯母片副標題樣式</a:t>
            </a:r>
          </a:p>
        </p:txBody>
      </p:sp>
      <p:sp>
        <p:nvSpPr>
          <p:cNvPr id="20" name="Rectangle 20"/>
          <p:cNvSpPr>
            <a:spLocks noGrp="1" noChangeArrowheads="1"/>
          </p:cNvSpPr>
          <p:nvPr>
            <p:ph type="dt" sz="quarter" idx="10"/>
          </p:nvPr>
        </p:nvSpPr>
        <p:spPr/>
        <p:txBody>
          <a:bodyPr/>
          <a:lstStyle>
            <a:lvl1pPr>
              <a:defRPr/>
            </a:lvl1pPr>
          </a:lstStyle>
          <a:p>
            <a:pPr>
              <a:defRPr/>
            </a:pPr>
            <a:endParaRPr lang="en-US" altLang="zh-TW">
              <a:solidFill>
                <a:srgbClr val="FFFFFF"/>
              </a:solidFill>
            </a:endParaRPr>
          </a:p>
        </p:txBody>
      </p:sp>
      <p:sp>
        <p:nvSpPr>
          <p:cNvPr id="21" name="Rectangle 21"/>
          <p:cNvSpPr>
            <a:spLocks noGrp="1" noChangeArrowheads="1"/>
          </p:cNvSpPr>
          <p:nvPr>
            <p:ph type="ftr" sz="quarter" idx="11"/>
          </p:nvPr>
        </p:nvSpPr>
        <p:spPr/>
        <p:txBody>
          <a:bodyPr/>
          <a:lstStyle>
            <a:lvl1pPr>
              <a:defRPr/>
            </a:lvl1pPr>
          </a:lstStyle>
          <a:p>
            <a:pPr>
              <a:defRPr/>
            </a:pPr>
            <a:endParaRPr lang="en-US" altLang="zh-TW">
              <a:solidFill>
                <a:srgbClr val="FFFFFF"/>
              </a:solidFill>
            </a:endParaRPr>
          </a:p>
        </p:txBody>
      </p:sp>
      <p:sp>
        <p:nvSpPr>
          <p:cNvPr id="22" name="Rectangle 22"/>
          <p:cNvSpPr>
            <a:spLocks noGrp="1" noChangeArrowheads="1"/>
          </p:cNvSpPr>
          <p:nvPr>
            <p:ph type="sldNum" sz="quarter" idx="12"/>
          </p:nvPr>
        </p:nvSpPr>
        <p:spPr/>
        <p:txBody>
          <a:bodyPr/>
          <a:lstStyle>
            <a:lvl1pPr>
              <a:defRPr/>
            </a:lvl1pPr>
          </a:lstStyle>
          <a:p>
            <a:pPr>
              <a:defRPr/>
            </a:pPr>
            <a:fld id="{077D7172-4D1A-449E-995A-F499FAF5DEDC}"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1514321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5"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6" name="Rectangle 21"/>
          <p:cNvSpPr>
            <a:spLocks noGrp="1" noChangeArrowheads="1"/>
          </p:cNvSpPr>
          <p:nvPr>
            <p:ph type="sldNum" sz="quarter" idx="12"/>
          </p:nvPr>
        </p:nvSpPr>
        <p:spPr>
          <a:ln/>
        </p:spPr>
        <p:txBody>
          <a:bodyPr/>
          <a:lstStyle>
            <a:lvl1pPr>
              <a:defRPr/>
            </a:lvl1pPr>
          </a:lstStyle>
          <a:p>
            <a:pPr>
              <a:defRPr/>
            </a:pPr>
            <a:fld id="{2867C88A-A9BF-45A7-A505-2D3C39FE590A}"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3979905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5"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6" name="Rectangle 21"/>
          <p:cNvSpPr>
            <a:spLocks noGrp="1" noChangeArrowheads="1"/>
          </p:cNvSpPr>
          <p:nvPr>
            <p:ph type="sldNum" sz="quarter" idx="12"/>
          </p:nvPr>
        </p:nvSpPr>
        <p:spPr>
          <a:ln/>
        </p:spPr>
        <p:txBody>
          <a:bodyPr/>
          <a:lstStyle>
            <a:lvl1pPr>
              <a:defRPr/>
            </a:lvl1pPr>
          </a:lstStyle>
          <a:p>
            <a:pPr>
              <a:defRPr/>
            </a:pPr>
            <a:fld id="{E3D841F1-2CC3-442A-8A59-DF715E47A856}"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1998780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6"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7" name="Rectangle 21"/>
          <p:cNvSpPr>
            <a:spLocks noGrp="1" noChangeArrowheads="1"/>
          </p:cNvSpPr>
          <p:nvPr>
            <p:ph type="sldNum" sz="quarter" idx="12"/>
          </p:nvPr>
        </p:nvSpPr>
        <p:spPr>
          <a:ln/>
        </p:spPr>
        <p:txBody>
          <a:bodyPr/>
          <a:lstStyle>
            <a:lvl1pPr>
              <a:defRPr/>
            </a:lvl1pPr>
          </a:lstStyle>
          <a:p>
            <a:pPr>
              <a:defRPr/>
            </a:pPr>
            <a:fld id="{76F62153-A70F-48AD-B31B-3E8DB91041DB}"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885386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8"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9" name="Rectangle 21"/>
          <p:cNvSpPr>
            <a:spLocks noGrp="1" noChangeArrowheads="1"/>
          </p:cNvSpPr>
          <p:nvPr>
            <p:ph type="sldNum" sz="quarter" idx="12"/>
          </p:nvPr>
        </p:nvSpPr>
        <p:spPr>
          <a:ln/>
        </p:spPr>
        <p:txBody>
          <a:bodyPr/>
          <a:lstStyle>
            <a:lvl1pPr>
              <a:defRPr/>
            </a:lvl1pPr>
          </a:lstStyle>
          <a:p>
            <a:pPr>
              <a:defRPr/>
            </a:pPr>
            <a:fld id="{D08C45B7-C5F8-4EDC-BCAE-7F376C9D77AF}"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486292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4"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5" name="Rectangle 21"/>
          <p:cNvSpPr>
            <a:spLocks noGrp="1" noChangeArrowheads="1"/>
          </p:cNvSpPr>
          <p:nvPr>
            <p:ph type="sldNum" sz="quarter" idx="12"/>
          </p:nvPr>
        </p:nvSpPr>
        <p:spPr>
          <a:ln/>
        </p:spPr>
        <p:txBody>
          <a:bodyPr/>
          <a:lstStyle>
            <a:lvl1pPr>
              <a:defRPr/>
            </a:lvl1pPr>
          </a:lstStyle>
          <a:p>
            <a:pPr>
              <a:defRPr/>
            </a:pPr>
            <a:fld id="{B64A63CE-6E29-4DA9-86DB-F51D421ADF27}"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1072044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3"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4" name="Rectangle 21"/>
          <p:cNvSpPr>
            <a:spLocks noGrp="1" noChangeArrowheads="1"/>
          </p:cNvSpPr>
          <p:nvPr>
            <p:ph type="sldNum" sz="quarter" idx="12"/>
          </p:nvPr>
        </p:nvSpPr>
        <p:spPr>
          <a:ln/>
        </p:spPr>
        <p:txBody>
          <a:bodyPr/>
          <a:lstStyle>
            <a:lvl1pPr>
              <a:defRPr/>
            </a:lvl1pPr>
          </a:lstStyle>
          <a:p>
            <a:pPr>
              <a:defRPr/>
            </a:pPr>
            <a:fld id="{72C39870-3B34-489D-839B-57331269B702}"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2217638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6"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7" name="Rectangle 21"/>
          <p:cNvSpPr>
            <a:spLocks noGrp="1" noChangeArrowheads="1"/>
          </p:cNvSpPr>
          <p:nvPr>
            <p:ph type="sldNum" sz="quarter" idx="12"/>
          </p:nvPr>
        </p:nvSpPr>
        <p:spPr>
          <a:ln/>
        </p:spPr>
        <p:txBody>
          <a:bodyPr/>
          <a:lstStyle>
            <a:lvl1pPr>
              <a:defRPr/>
            </a:lvl1pPr>
          </a:lstStyle>
          <a:p>
            <a:pPr>
              <a:defRPr/>
            </a:pPr>
            <a:fld id="{D21C718D-AE51-471B-8B49-CEFB7C844317}"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1094875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6"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7" name="Rectangle 21"/>
          <p:cNvSpPr>
            <a:spLocks noGrp="1" noChangeArrowheads="1"/>
          </p:cNvSpPr>
          <p:nvPr>
            <p:ph type="sldNum" sz="quarter" idx="12"/>
          </p:nvPr>
        </p:nvSpPr>
        <p:spPr>
          <a:ln/>
        </p:spPr>
        <p:txBody>
          <a:bodyPr/>
          <a:lstStyle>
            <a:lvl1pPr>
              <a:defRPr/>
            </a:lvl1pPr>
          </a:lstStyle>
          <a:p>
            <a:pPr>
              <a:defRPr/>
            </a:pPr>
            <a:fld id="{7CF4DBFF-95E4-4EE8-831D-FE97E92DE4A5}"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1474586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5"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6" name="Rectangle 21"/>
          <p:cNvSpPr>
            <a:spLocks noGrp="1" noChangeArrowheads="1"/>
          </p:cNvSpPr>
          <p:nvPr>
            <p:ph type="sldNum" sz="quarter" idx="12"/>
          </p:nvPr>
        </p:nvSpPr>
        <p:spPr>
          <a:ln/>
        </p:spPr>
        <p:txBody>
          <a:bodyPr/>
          <a:lstStyle>
            <a:lvl1pPr>
              <a:defRPr/>
            </a:lvl1pPr>
          </a:lstStyle>
          <a:p>
            <a:pPr>
              <a:defRPr/>
            </a:pPr>
            <a:fld id="{470895D4-C4B5-4C72-944F-7155950E7ECC}"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4286962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21362"/>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21362"/>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5"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6" name="Rectangle 21"/>
          <p:cNvSpPr>
            <a:spLocks noGrp="1" noChangeArrowheads="1"/>
          </p:cNvSpPr>
          <p:nvPr>
            <p:ph type="sldNum" sz="quarter" idx="12"/>
          </p:nvPr>
        </p:nvSpPr>
        <p:spPr>
          <a:ln/>
        </p:spPr>
        <p:txBody>
          <a:bodyPr/>
          <a:lstStyle>
            <a:lvl1pPr>
              <a:defRPr/>
            </a:lvl1pPr>
          </a:lstStyle>
          <a:p>
            <a:pPr>
              <a:defRPr/>
            </a:pPr>
            <a:fld id="{ECD072F1-8497-4879-9826-94819C3B2F0C}"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16997787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57200" y="1600200"/>
            <a:ext cx="4038600" cy="4495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495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6"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7" name="Rectangle 21"/>
          <p:cNvSpPr>
            <a:spLocks noGrp="1" noChangeArrowheads="1"/>
          </p:cNvSpPr>
          <p:nvPr>
            <p:ph type="sldNum" sz="quarter" idx="12"/>
          </p:nvPr>
        </p:nvSpPr>
        <p:spPr>
          <a:ln/>
        </p:spPr>
        <p:txBody>
          <a:bodyPr/>
          <a:lstStyle>
            <a:lvl1pPr>
              <a:defRPr/>
            </a:lvl1pPr>
          </a:lstStyle>
          <a:p>
            <a:pPr>
              <a:defRPr/>
            </a:pPr>
            <a:fld id="{21002816-60A9-44D7-85FF-BDFB45744937}"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42543783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標題，文字及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57200" y="1600200"/>
            <a:ext cx="4038600" cy="4495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quarter" idx="2"/>
          </p:nvPr>
        </p:nvSpPr>
        <p:spPr>
          <a:xfrm>
            <a:off x="4648200" y="1600200"/>
            <a:ext cx="4038600" cy="2171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內容版面配置區 4"/>
          <p:cNvSpPr>
            <a:spLocks noGrp="1"/>
          </p:cNvSpPr>
          <p:nvPr>
            <p:ph sz="quarter" idx="3"/>
          </p:nvPr>
        </p:nvSpPr>
        <p:spPr>
          <a:xfrm>
            <a:off x="4648200" y="3924300"/>
            <a:ext cx="4038600" cy="2171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7"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8" name="Rectangle 21"/>
          <p:cNvSpPr>
            <a:spLocks noGrp="1" noChangeArrowheads="1"/>
          </p:cNvSpPr>
          <p:nvPr>
            <p:ph type="sldNum" sz="quarter" idx="12"/>
          </p:nvPr>
        </p:nvSpPr>
        <p:spPr>
          <a:ln/>
        </p:spPr>
        <p:txBody>
          <a:bodyPr/>
          <a:lstStyle>
            <a:lvl1pPr>
              <a:defRPr/>
            </a:lvl1pPr>
          </a:lstStyle>
          <a:p>
            <a:pPr>
              <a:defRPr/>
            </a:pPr>
            <a:fld id="{22D65633-55F3-4D1F-B91C-E25A3AE6E876}"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20345103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reserve="1">
  <p:cSld name="標題，1 個大物件與 2 個小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495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quarter" idx="2"/>
          </p:nvPr>
        </p:nvSpPr>
        <p:spPr>
          <a:xfrm>
            <a:off x="4648200" y="1600200"/>
            <a:ext cx="4038600" cy="2171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內容版面配置區 4"/>
          <p:cNvSpPr>
            <a:spLocks noGrp="1"/>
          </p:cNvSpPr>
          <p:nvPr>
            <p:ph sz="quarter" idx="3"/>
          </p:nvPr>
        </p:nvSpPr>
        <p:spPr>
          <a:xfrm>
            <a:off x="4648200" y="3924300"/>
            <a:ext cx="4038600" cy="2171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7"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8" name="Rectangle 21"/>
          <p:cNvSpPr>
            <a:spLocks noGrp="1" noChangeArrowheads="1"/>
          </p:cNvSpPr>
          <p:nvPr>
            <p:ph type="sldNum" sz="quarter" idx="12"/>
          </p:nvPr>
        </p:nvSpPr>
        <p:spPr>
          <a:ln/>
        </p:spPr>
        <p:txBody>
          <a:bodyPr/>
          <a:lstStyle>
            <a:lvl1pPr>
              <a:defRPr/>
            </a:lvl1pPr>
          </a:lstStyle>
          <a:p>
            <a:pPr>
              <a:defRPr/>
            </a:pPr>
            <a:fld id="{4F8EB8EB-5F26-47E6-8286-0E68C6B902D5}"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28857492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fourObj" preserve="1">
  <p:cSld name="標題，四項物件">
    <p:spTree>
      <p:nvGrpSpPr>
        <p:cNvPr id="1" name=""/>
        <p:cNvGrpSpPr/>
        <p:nvPr/>
      </p:nvGrpSpPr>
      <p:grpSpPr>
        <a:xfrm>
          <a:off x="0" y="0"/>
          <a:ext cx="0" cy="0"/>
          <a:chOff x="0" y="0"/>
          <a:chExt cx="0" cy="0"/>
        </a:xfrm>
      </p:grpSpPr>
      <p:sp>
        <p:nvSpPr>
          <p:cNvPr id="2" name="標題 1"/>
          <p:cNvSpPr>
            <a:spLocks noGrp="1"/>
          </p:cNvSpPr>
          <p:nvPr>
            <p:ph type="title" sz="quarter"/>
          </p:nvPr>
        </p:nvSpPr>
        <p:spPr>
          <a:xfrm>
            <a:off x="457200" y="274638"/>
            <a:ext cx="8229600" cy="1143000"/>
          </a:xfrm>
        </p:spPr>
        <p:txBody>
          <a:bodyPr/>
          <a:lstStyle/>
          <a:p>
            <a:r>
              <a:rPr lang="zh-TW" altLang="en-US" smtClean="0"/>
              <a:t>按一下以編輯母片標題樣式</a:t>
            </a:r>
            <a:endParaRPr lang="zh-TW" altLang="en-US"/>
          </a:p>
        </p:txBody>
      </p:sp>
      <p:sp>
        <p:nvSpPr>
          <p:cNvPr id="3" name="內容版面配置區 2"/>
          <p:cNvSpPr>
            <a:spLocks noGrp="1"/>
          </p:cNvSpPr>
          <p:nvPr>
            <p:ph sz="quarter" idx="1"/>
          </p:nvPr>
        </p:nvSpPr>
        <p:spPr>
          <a:xfrm>
            <a:off x="457200" y="1600200"/>
            <a:ext cx="4038600" cy="2171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quarter" idx="2"/>
          </p:nvPr>
        </p:nvSpPr>
        <p:spPr>
          <a:xfrm>
            <a:off x="4648200" y="1600200"/>
            <a:ext cx="4038600" cy="2171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內容版面配置區 4"/>
          <p:cNvSpPr>
            <a:spLocks noGrp="1"/>
          </p:cNvSpPr>
          <p:nvPr>
            <p:ph sz="quarter" idx="3"/>
          </p:nvPr>
        </p:nvSpPr>
        <p:spPr>
          <a:xfrm>
            <a:off x="457200" y="3924300"/>
            <a:ext cx="4038600" cy="2171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內容版面配置區 5"/>
          <p:cNvSpPr>
            <a:spLocks noGrp="1"/>
          </p:cNvSpPr>
          <p:nvPr>
            <p:ph sz="quarter" idx="4"/>
          </p:nvPr>
        </p:nvSpPr>
        <p:spPr>
          <a:xfrm>
            <a:off x="4648200" y="3924300"/>
            <a:ext cx="4038600" cy="2171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8"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9" name="Rectangle 21"/>
          <p:cNvSpPr>
            <a:spLocks noGrp="1" noChangeArrowheads="1"/>
          </p:cNvSpPr>
          <p:nvPr>
            <p:ph type="sldNum" sz="quarter" idx="12"/>
          </p:nvPr>
        </p:nvSpPr>
        <p:spPr>
          <a:ln/>
        </p:spPr>
        <p:txBody>
          <a:bodyPr/>
          <a:lstStyle>
            <a:lvl1pPr>
              <a:defRPr/>
            </a:lvl1pPr>
          </a:lstStyle>
          <a:p>
            <a:pPr>
              <a:defRPr/>
            </a:pPr>
            <a:fld id="{0EA4EDF5-54CF-4E1B-A7C1-FFF245A20FC2}"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24547271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Media" preserve="1">
  <p:cSld name="標題，文字及多媒體項目">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57200" y="1600200"/>
            <a:ext cx="4038600" cy="4495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媒體版面配置區 3"/>
          <p:cNvSpPr>
            <a:spLocks noGrp="1"/>
          </p:cNvSpPr>
          <p:nvPr>
            <p:ph type="media" sz="half" idx="2"/>
          </p:nvPr>
        </p:nvSpPr>
        <p:spPr>
          <a:xfrm>
            <a:off x="4648200" y="1600200"/>
            <a:ext cx="4038600" cy="4495800"/>
          </a:xfrm>
        </p:spPr>
        <p:txBody>
          <a:bodyPr/>
          <a:lstStyle/>
          <a:p>
            <a:pPr lvl="0"/>
            <a:endParaRPr lang="zh-TW" altLang="en-US" noProof="0" smtClean="0"/>
          </a:p>
        </p:txBody>
      </p:sp>
      <p:sp>
        <p:nvSpPr>
          <p:cNvPr id="5"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6"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7" name="Rectangle 21"/>
          <p:cNvSpPr>
            <a:spLocks noGrp="1" noChangeArrowheads="1"/>
          </p:cNvSpPr>
          <p:nvPr>
            <p:ph type="sldNum" sz="quarter" idx="12"/>
          </p:nvPr>
        </p:nvSpPr>
        <p:spPr>
          <a:ln/>
        </p:spPr>
        <p:txBody>
          <a:bodyPr/>
          <a:lstStyle>
            <a:lvl1pPr>
              <a:defRPr/>
            </a:lvl1pPr>
          </a:lstStyle>
          <a:p>
            <a:pPr>
              <a:defRPr/>
            </a:pPr>
            <a:fld id="{69040BC3-C2C3-451F-BF0E-9D844E58CE82}"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3886246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AndClipArt" preserve="1">
  <p:cSld name="標題，文字及美工圖案">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57200" y="1600200"/>
            <a:ext cx="4038600" cy="4495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美工圖案版面配置區 3"/>
          <p:cNvSpPr>
            <a:spLocks noGrp="1"/>
          </p:cNvSpPr>
          <p:nvPr>
            <p:ph type="clipArt" sz="half" idx="2"/>
          </p:nvPr>
        </p:nvSpPr>
        <p:spPr>
          <a:xfrm>
            <a:off x="4648200" y="1600200"/>
            <a:ext cx="4038600" cy="4495800"/>
          </a:xfrm>
        </p:spPr>
        <p:txBody>
          <a:bodyPr/>
          <a:lstStyle/>
          <a:p>
            <a:pPr lvl="0"/>
            <a:endParaRPr lang="zh-TW" altLang="en-US" noProof="0" smtClean="0"/>
          </a:p>
        </p:txBody>
      </p:sp>
      <p:sp>
        <p:nvSpPr>
          <p:cNvPr id="5"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6"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7" name="Rectangle 21"/>
          <p:cNvSpPr>
            <a:spLocks noGrp="1" noChangeArrowheads="1"/>
          </p:cNvSpPr>
          <p:nvPr>
            <p:ph type="sldNum" sz="quarter" idx="12"/>
          </p:nvPr>
        </p:nvSpPr>
        <p:spPr>
          <a:ln/>
        </p:spPr>
        <p:txBody>
          <a:bodyPr/>
          <a:lstStyle>
            <a:lvl1pPr>
              <a:defRPr/>
            </a:lvl1pPr>
          </a:lstStyle>
          <a:p>
            <a:pPr>
              <a:defRPr/>
            </a:pPr>
            <a:fld id="{AC1519F4-1B76-493C-BB3F-CA4D835809AB}"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29180678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AndObj" preserve="1">
  <p:cSld name="標題， 2 個小物件與1 個大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smtClean="0"/>
              <a:t>按一下以編輯母片標題樣式</a:t>
            </a:r>
            <a:endParaRPr lang="zh-TW" altLang="en-US"/>
          </a:p>
        </p:txBody>
      </p:sp>
      <p:sp>
        <p:nvSpPr>
          <p:cNvPr id="3" name="內容版面配置區 2"/>
          <p:cNvSpPr>
            <a:spLocks noGrp="1"/>
          </p:cNvSpPr>
          <p:nvPr>
            <p:ph sz="quarter" idx="1"/>
          </p:nvPr>
        </p:nvSpPr>
        <p:spPr>
          <a:xfrm>
            <a:off x="457200" y="1600200"/>
            <a:ext cx="4038600" cy="2171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quarter" idx="2"/>
          </p:nvPr>
        </p:nvSpPr>
        <p:spPr>
          <a:xfrm>
            <a:off x="457200" y="3924300"/>
            <a:ext cx="4038600" cy="2171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內容版面配置區 4"/>
          <p:cNvSpPr>
            <a:spLocks noGrp="1"/>
          </p:cNvSpPr>
          <p:nvPr>
            <p:ph sz="half" idx="3"/>
          </p:nvPr>
        </p:nvSpPr>
        <p:spPr>
          <a:xfrm>
            <a:off x="4648200" y="1600200"/>
            <a:ext cx="4038600" cy="4495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7"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8" name="Rectangle 21"/>
          <p:cNvSpPr>
            <a:spLocks noGrp="1" noChangeArrowheads="1"/>
          </p:cNvSpPr>
          <p:nvPr>
            <p:ph type="sldNum" sz="quarter" idx="12"/>
          </p:nvPr>
        </p:nvSpPr>
        <p:spPr>
          <a:ln/>
        </p:spPr>
        <p:txBody>
          <a:bodyPr/>
          <a:lstStyle>
            <a:lvl1pPr>
              <a:defRPr/>
            </a:lvl1pPr>
          </a:lstStyle>
          <a:p>
            <a:pPr>
              <a:defRPr/>
            </a:pPr>
            <a:fld id="{42509489-B792-4903-BE75-40496C7E109E}"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1816700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dkHorz">
          <a:fgClr>
            <a:schemeClr val="bg2"/>
          </a:fgClr>
          <a:bgClr>
            <a:schemeClr val="bg1"/>
          </a:bgClr>
        </a:patt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2438400"/>
            <a:ext cx="9144000" cy="4046538"/>
            <a:chOff x="0" y="1536"/>
            <a:chExt cx="5760" cy="2549"/>
          </a:xfrm>
        </p:grpSpPr>
        <p:sp>
          <p:nvSpPr>
            <p:cNvPr id="118787" name="Rectangle 3"/>
            <p:cNvSpPr>
              <a:spLocks noChangeArrowheads="1"/>
            </p:cNvSpPr>
            <p:nvPr userDrawn="1"/>
          </p:nvSpPr>
          <p:spPr bwMode="hidden">
            <a:xfrm rot="-1424751">
              <a:off x="2121" y="2592"/>
              <a:ext cx="3072" cy="384"/>
            </a:xfrm>
            <a:prstGeom prst="rect">
              <a:avLst/>
            </a:prstGeom>
            <a:gradFill rotWithShape="0">
              <a:gsLst>
                <a:gs pos="0">
                  <a:schemeClr val="bg1">
                    <a:gamma/>
                    <a:shade val="94118"/>
                    <a:invGamma/>
                  </a:schemeClr>
                </a:gs>
                <a:gs pos="50000">
                  <a:schemeClr val="bg1"/>
                </a:gs>
                <a:gs pos="100000">
                  <a:schemeClr val="bg1">
                    <a:gamma/>
                    <a:shade val="94118"/>
                    <a:invGamma/>
                  </a:schemeClr>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kumimoji="1" lang="zh-TW" altLang="en-US">
                <a:solidFill>
                  <a:srgbClr val="FFFFFF"/>
                </a:solidFill>
              </a:endParaRPr>
            </a:p>
          </p:txBody>
        </p:sp>
        <p:sp>
          <p:nvSpPr>
            <p:cNvPr id="1033" name="Freeform 4"/>
            <p:cNvSpPr>
              <a:spLocks/>
            </p:cNvSpPr>
            <p:nvPr userDrawn="1"/>
          </p:nvSpPr>
          <p:spPr bwMode="hidden">
            <a:xfrm>
              <a:off x="0" y="2664"/>
              <a:ext cx="2688" cy="1224"/>
            </a:xfrm>
            <a:custGeom>
              <a:avLst/>
              <a:gdLst>
                <a:gd name="T0" fmla="*/ 0 w 2688"/>
                <a:gd name="T1" fmla="*/ 0 h 1224"/>
                <a:gd name="T2" fmla="*/ 960 w 2688"/>
                <a:gd name="T3" fmla="*/ 552 h 1224"/>
                <a:gd name="T4" fmla="*/ 1968 w 2688"/>
                <a:gd name="T5" fmla="*/ 264 h 1224"/>
                <a:gd name="T6" fmla="*/ 2028 w 2688"/>
                <a:gd name="T7" fmla="*/ 270 h 1224"/>
                <a:gd name="T8" fmla="*/ 2661 w 2688"/>
                <a:gd name="T9" fmla="*/ 528 h 1224"/>
                <a:gd name="T10" fmla="*/ 2688 w 2688"/>
                <a:gd name="T11" fmla="*/ 648 h 1224"/>
                <a:gd name="T12" fmla="*/ 2304 w 2688"/>
                <a:gd name="T13" fmla="*/ 1080 h 1224"/>
                <a:gd name="T14" fmla="*/ 1584 w 2688"/>
                <a:gd name="T15" fmla="*/ 1224 h 1224"/>
                <a:gd name="T16" fmla="*/ 1296 w 2688"/>
                <a:gd name="T17" fmla="*/ 936 h 1224"/>
                <a:gd name="T18" fmla="*/ 864 w 2688"/>
                <a:gd name="T19" fmla="*/ 1032 h 1224"/>
                <a:gd name="T20" fmla="*/ 0 w 2688"/>
                <a:gd name="T21" fmla="*/ 552 h 1224"/>
                <a:gd name="T22" fmla="*/ 0 w 2688"/>
                <a:gd name="T23" fmla="*/ 0 h 12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688" h="1224">
                  <a:moveTo>
                    <a:pt x="0" y="0"/>
                  </a:moveTo>
                  <a:lnTo>
                    <a:pt x="960" y="552"/>
                  </a:lnTo>
                  <a:lnTo>
                    <a:pt x="1968" y="264"/>
                  </a:lnTo>
                  <a:lnTo>
                    <a:pt x="2028" y="270"/>
                  </a:lnTo>
                  <a:lnTo>
                    <a:pt x="2661" y="528"/>
                  </a:lnTo>
                  <a:lnTo>
                    <a:pt x="2688" y="648"/>
                  </a:lnTo>
                  <a:lnTo>
                    <a:pt x="2304" y="1080"/>
                  </a:lnTo>
                  <a:lnTo>
                    <a:pt x="1584" y="1224"/>
                  </a:lnTo>
                  <a:lnTo>
                    <a:pt x="1296" y="936"/>
                  </a:lnTo>
                  <a:lnTo>
                    <a:pt x="864" y="1032"/>
                  </a:lnTo>
                  <a:lnTo>
                    <a:pt x="0" y="552"/>
                  </a:lnTo>
                  <a:lnTo>
                    <a:pt x="0" y="0"/>
                  </a:lnTo>
                  <a:close/>
                </a:path>
              </a:pathLst>
            </a:cu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kumimoji="1" lang="zh-TW" altLang="en-US" smtClean="0">
                <a:solidFill>
                  <a:srgbClr val="FFFFFF"/>
                </a:solidFill>
              </a:endParaRPr>
            </a:p>
          </p:txBody>
        </p:sp>
        <p:sp>
          <p:nvSpPr>
            <p:cNvPr id="1034" name="Freeform 5"/>
            <p:cNvSpPr>
              <a:spLocks/>
            </p:cNvSpPr>
            <p:nvPr userDrawn="1"/>
          </p:nvSpPr>
          <p:spPr bwMode="hidden">
            <a:xfrm>
              <a:off x="3359" y="1536"/>
              <a:ext cx="2401" cy="1232"/>
            </a:xfrm>
            <a:custGeom>
              <a:avLst/>
              <a:gdLst>
                <a:gd name="T0" fmla="*/ 2208 w 2401"/>
                <a:gd name="T1" fmla="*/ 15 h 1232"/>
                <a:gd name="T2" fmla="*/ 2088 w 2401"/>
                <a:gd name="T3" fmla="*/ 57 h 1232"/>
                <a:gd name="T4" fmla="*/ 1951 w 2401"/>
                <a:gd name="T5" fmla="*/ 99 h 1232"/>
                <a:gd name="T6" fmla="*/ 1704 w 2401"/>
                <a:gd name="T7" fmla="*/ 135 h 1232"/>
                <a:gd name="T8" fmla="*/ 1314 w 2401"/>
                <a:gd name="T9" fmla="*/ 177 h 1232"/>
                <a:gd name="T10" fmla="*/ 1176 w 2401"/>
                <a:gd name="T11" fmla="*/ 189 h 1232"/>
                <a:gd name="T12" fmla="*/ 1122 w 2401"/>
                <a:gd name="T13" fmla="*/ 195 h 1232"/>
                <a:gd name="T14" fmla="*/ 1075 w 2401"/>
                <a:gd name="T15" fmla="*/ 231 h 1232"/>
                <a:gd name="T16" fmla="*/ 924 w 2401"/>
                <a:gd name="T17" fmla="*/ 321 h 1232"/>
                <a:gd name="T18" fmla="*/ 840 w 2401"/>
                <a:gd name="T19" fmla="*/ 369 h 1232"/>
                <a:gd name="T20" fmla="*/ 630 w 2401"/>
                <a:gd name="T21" fmla="*/ 458 h 1232"/>
                <a:gd name="T22" fmla="*/ 529 w 2401"/>
                <a:gd name="T23" fmla="*/ 500 h 1232"/>
                <a:gd name="T24" fmla="*/ 487 w 2401"/>
                <a:gd name="T25" fmla="*/ 542 h 1232"/>
                <a:gd name="T26" fmla="*/ 457 w 2401"/>
                <a:gd name="T27" fmla="*/ 590 h 1232"/>
                <a:gd name="T28" fmla="*/ 402 w 2401"/>
                <a:gd name="T29" fmla="*/ 638 h 1232"/>
                <a:gd name="T30" fmla="*/ 330 w 2401"/>
                <a:gd name="T31" fmla="*/ 758 h 1232"/>
                <a:gd name="T32" fmla="*/ 312 w 2401"/>
                <a:gd name="T33" fmla="*/ 788 h 1232"/>
                <a:gd name="T34" fmla="*/ 252 w 2401"/>
                <a:gd name="T35" fmla="*/ 824 h 1232"/>
                <a:gd name="T36" fmla="*/ 84 w 2401"/>
                <a:gd name="T37" fmla="*/ 926 h 1232"/>
                <a:gd name="T38" fmla="*/ 0 w 2401"/>
                <a:gd name="T39" fmla="*/ 992 h 1232"/>
                <a:gd name="T40" fmla="*/ 12 w 2401"/>
                <a:gd name="T41" fmla="*/ 1040 h 1232"/>
                <a:gd name="T42" fmla="*/ 132 w 2401"/>
                <a:gd name="T43" fmla="*/ 1034 h 1232"/>
                <a:gd name="T44" fmla="*/ 336 w 2401"/>
                <a:gd name="T45" fmla="*/ 980 h 1232"/>
                <a:gd name="T46" fmla="*/ 529 w 2401"/>
                <a:gd name="T47" fmla="*/ 896 h 1232"/>
                <a:gd name="T48" fmla="*/ 576 w 2401"/>
                <a:gd name="T49" fmla="*/ 872 h 1232"/>
                <a:gd name="T50" fmla="*/ 714 w 2401"/>
                <a:gd name="T51" fmla="*/ 848 h 1232"/>
                <a:gd name="T52" fmla="*/ 966 w 2401"/>
                <a:gd name="T53" fmla="*/ 794 h 1232"/>
                <a:gd name="T54" fmla="*/ 1212 w 2401"/>
                <a:gd name="T55" fmla="*/ 782 h 1232"/>
                <a:gd name="T56" fmla="*/ 1416 w 2401"/>
                <a:gd name="T57" fmla="*/ 872 h 1232"/>
                <a:gd name="T58" fmla="*/ 1464 w 2401"/>
                <a:gd name="T59" fmla="*/ 932 h 1232"/>
                <a:gd name="T60" fmla="*/ 1440 w 2401"/>
                <a:gd name="T61" fmla="*/ 992 h 1232"/>
                <a:gd name="T62" fmla="*/ 1302 w 2401"/>
                <a:gd name="T63" fmla="*/ 1040 h 1232"/>
                <a:gd name="T64" fmla="*/ 1158 w 2401"/>
                <a:gd name="T65" fmla="*/ 1100 h 1232"/>
                <a:gd name="T66" fmla="*/ 1093 w 2401"/>
                <a:gd name="T67" fmla="*/ 1148 h 1232"/>
                <a:gd name="T68" fmla="*/ 1075 w 2401"/>
                <a:gd name="T69" fmla="*/ 1208 h 1232"/>
                <a:gd name="T70" fmla="*/ 1093 w 2401"/>
                <a:gd name="T71" fmla="*/ 1232 h 1232"/>
                <a:gd name="T72" fmla="*/ 1152 w 2401"/>
                <a:gd name="T73" fmla="*/ 1226 h 1232"/>
                <a:gd name="T74" fmla="*/ 1332 w 2401"/>
                <a:gd name="T75" fmla="*/ 1208 h 1232"/>
                <a:gd name="T76" fmla="*/ 1434 w 2401"/>
                <a:gd name="T77" fmla="*/ 1184 h 1232"/>
                <a:gd name="T78" fmla="*/ 1464 w 2401"/>
                <a:gd name="T79" fmla="*/ 1172 h 1232"/>
                <a:gd name="T80" fmla="*/ 1578 w 2401"/>
                <a:gd name="T81" fmla="*/ 1130 h 1232"/>
                <a:gd name="T82" fmla="*/ 1758 w 2401"/>
                <a:gd name="T83" fmla="*/ 1064 h 1232"/>
                <a:gd name="T84" fmla="*/ 1872 w 2401"/>
                <a:gd name="T85" fmla="*/ 962 h 1232"/>
                <a:gd name="T86" fmla="*/ 1986 w 2401"/>
                <a:gd name="T87" fmla="*/ 800 h 1232"/>
                <a:gd name="T88" fmla="*/ 2166 w 2401"/>
                <a:gd name="T89" fmla="*/ 650 h 1232"/>
                <a:gd name="T90" fmla="*/ 2257 w 2401"/>
                <a:gd name="T91" fmla="*/ 590 h 1232"/>
                <a:gd name="T92" fmla="*/ 2400 w 2401"/>
                <a:gd name="T93" fmla="*/ 57 h 12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401" h="1232">
                  <a:moveTo>
                    <a:pt x="2310" y="3"/>
                  </a:moveTo>
                  <a:lnTo>
                    <a:pt x="2280" y="3"/>
                  </a:lnTo>
                  <a:lnTo>
                    <a:pt x="2208" y="15"/>
                  </a:lnTo>
                  <a:lnTo>
                    <a:pt x="2136" y="27"/>
                  </a:lnTo>
                  <a:lnTo>
                    <a:pt x="2112" y="39"/>
                  </a:lnTo>
                  <a:lnTo>
                    <a:pt x="2088" y="57"/>
                  </a:lnTo>
                  <a:lnTo>
                    <a:pt x="2082" y="63"/>
                  </a:lnTo>
                  <a:lnTo>
                    <a:pt x="2076" y="69"/>
                  </a:lnTo>
                  <a:lnTo>
                    <a:pt x="1951" y="99"/>
                  </a:lnTo>
                  <a:lnTo>
                    <a:pt x="1896" y="111"/>
                  </a:lnTo>
                  <a:lnTo>
                    <a:pt x="1836" y="117"/>
                  </a:lnTo>
                  <a:lnTo>
                    <a:pt x="1704" y="135"/>
                  </a:lnTo>
                  <a:lnTo>
                    <a:pt x="1572" y="153"/>
                  </a:lnTo>
                  <a:lnTo>
                    <a:pt x="1434" y="165"/>
                  </a:lnTo>
                  <a:lnTo>
                    <a:pt x="1314" y="177"/>
                  </a:lnTo>
                  <a:lnTo>
                    <a:pt x="1260" y="183"/>
                  </a:lnTo>
                  <a:lnTo>
                    <a:pt x="1212" y="189"/>
                  </a:lnTo>
                  <a:lnTo>
                    <a:pt x="1176" y="189"/>
                  </a:lnTo>
                  <a:lnTo>
                    <a:pt x="1146" y="195"/>
                  </a:lnTo>
                  <a:lnTo>
                    <a:pt x="1128" y="195"/>
                  </a:lnTo>
                  <a:lnTo>
                    <a:pt x="1122" y="195"/>
                  </a:lnTo>
                  <a:lnTo>
                    <a:pt x="1116" y="201"/>
                  </a:lnTo>
                  <a:lnTo>
                    <a:pt x="1105" y="207"/>
                  </a:lnTo>
                  <a:lnTo>
                    <a:pt x="1075" y="231"/>
                  </a:lnTo>
                  <a:lnTo>
                    <a:pt x="1026" y="261"/>
                  </a:lnTo>
                  <a:lnTo>
                    <a:pt x="972" y="291"/>
                  </a:lnTo>
                  <a:lnTo>
                    <a:pt x="924" y="321"/>
                  </a:lnTo>
                  <a:lnTo>
                    <a:pt x="876" y="345"/>
                  </a:lnTo>
                  <a:lnTo>
                    <a:pt x="846" y="363"/>
                  </a:lnTo>
                  <a:lnTo>
                    <a:pt x="840" y="369"/>
                  </a:lnTo>
                  <a:lnTo>
                    <a:pt x="834" y="369"/>
                  </a:lnTo>
                  <a:lnTo>
                    <a:pt x="732" y="417"/>
                  </a:lnTo>
                  <a:lnTo>
                    <a:pt x="630" y="458"/>
                  </a:lnTo>
                  <a:lnTo>
                    <a:pt x="588" y="476"/>
                  </a:lnTo>
                  <a:lnTo>
                    <a:pt x="552" y="488"/>
                  </a:lnTo>
                  <a:lnTo>
                    <a:pt x="529" y="500"/>
                  </a:lnTo>
                  <a:lnTo>
                    <a:pt x="517" y="506"/>
                  </a:lnTo>
                  <a:lnTo>
                    <a:pt x="499" y="524"/>
                  </a:lnTo>
                  <a:lnTo>
                    <a:pt x="487" y="542"/>
                  </a:lnTo>
                  <a:lnTo>
                    <a:pt x="481" y="560"/>
                  </a:lnTo>
                  <a:lnTo>
                    <a:pt x="481" y="578"/>
                  </a:lnTo>
                  <a:lnTo>
                    <a:pt x="457" y="590"/>
                  </a:lnTo>
                  <a:lnTo>
                    <a:pt x="438" y="596"/>
                  </a:lnTo>
                  <a:lnTo>
                    <a:pt x="420" y="614"/>
                  </a:lnTo>
                  <a:lnTo>
                    <a:pt x="402" y="638"/>
                  </a:lnTo>
                  <a:lnTo>
                    <a:pt x="366" y="698"/>
                  </a:lnTo>
                  <a:lnTo>
                    <a:pt x="348" y="728"/>
                  </a:lnTo>
                  <a:lnTo>
                    <a:pt x="330" y="758"/>
                  </a:lnTo>
                  <a:lnTo>
                    <a:pt x="324" y="776"/>
                  </a:lnTo>
                  <a:lnTo>
                    <a:pt x="318" y="782"/>
                  </a:lnTo>
                  <a:lnTo>
                    <a:pt x="312" y="788"/>
                  </a:lnTo>
                  <a:lnTo>
                    <a:pt x="300" y="794"/>
                  </a:lnTo>
                  <a:lnTo>
                    <a:pt x="282" y="806"/>
                  </a:lnTo>
                  <a:lnTo>
                    <a:pt x="252" y="824"/>
                  </a:lnTo>
                  <a:lnTo>
                    <a:pt x="199" y="854"/>
                  </a:lnTo>
                  <a:lnTo>
                    <a:pt x="151" y="884"/>
                  </a:lnTo>
                  <a:lnTo>
                    <a:pt x="84" y="926"/>
                  </a:lnTo>
                  <a:lnTo>
                    <a:pt x="30" y="962"/>
                  </a:lnTo>
                  <a:lnTo>
                    <a:pt x="12" y="974"/>
                  </a:lnTo>
                  <a:lnTo>
                    <a:pt x="0" y="992"/>
                  </a:lnTo>
                  <a:lnTo>
                    <a:pt x="0" y="1004"/>
                  </a:lnTo>
                  <a:lnTo>
                    <a:pt x="0" y="1022"/>
                  </a:lnTo>
                  <a:lnTo>
                    <a:pt x="12" y="1040"/>
                  </a:lnTo>
                  <a:lnTo>
                    <a:pt x="42" y="1046"/>
                  </a:lnTo>
                  <a:lnTo>
                    <a:pt x="84" y="1046"/>
                  </a:lnTo>
                  <a:lnTo>
                    <a:pt x="132" y="1034"/>
                  </a:lnTo>
                  <a:lnTo>
                    <a:pt x="193" y="1022"/>
                  </a:lnTo>
                  <a:lnTo>
                    <a:pt x="264" y="1004"/>
                  </a:lnTo>
                  <a:lnTo>
                    <a:pt x="336" y="980"/>
                  </a:lnTo>
                  <a:lnTo>
                    <a:pt x="408" y="950"/>
                  </a:lnTo>
                  <a:lnTo>
                    <a:pt x="475" y="920"/>
                  </a:lnTo>
                  <a:lnTo>
                    <a:pt x="529" y="896"/>
                  </a:lnTo>
                  <a:lnTo>
                    <a:pt x="564" y="878"/>
                  </a:lnTo>
                  <a:lnTo>
                    <a:pt x="570" y="872"/>
                  </a:lnTo>
                  <a:lnTo>
                    <a:pt x="576" y="872"/>
                  </a:lnTo>
                  <a:lnTo>
                    <a:pt x="606" y="872"/>
                  </a:lnTo>
                  <a:lnTo>
                    <a:pt x="648" y="866"/>
                  </a:lnTo>
                  <a:lnTo>
                    <a:pt x="714" y="848"/>
                  </a:lnTo>
                  <a:lnTo>
                    <a:pt x="793" y="830"/>
                  </a:lnTo>
                  <a:lnTo>
                    <a:pt x="876" y="812"/>
                  </a:lnTo>
                  <a:lnTo>
                    <a:pt x="966" y="794"/>
                  </a:lnTo>
                  <a:lnTo>
                    <a:pt x="1063" y="782"/>
                  </a:lnTo>
                  <a:lnTo>
                    <a:pt x="1152" y="776"/>
                  </a:lnTo>
                  <a:lnTo>
                    <a:pt x="1212" y="782"/>
                  </a:lnTo>
                  <a:lnTo>
                    <a:pt x="1284" y="806"/>
                  </a:lnTo>
                  <a:lnTo>
                    <a:pt x="1357" y="836"/>
                  </a:lnTo>
                  <a:lnTo>
                    <a:pt x="1416" y="872"/>
                  </a:lnTo>
                  <a:lnTo>
                    <a:pt x="1434" y="890"/>
                  </a:lnTo>
                  <a:lnTo>
                    <a:pt x="1452" y="908"/>
                  </a:lnTo>
                  <a:lnTo>
                    <a:pt x="1464" y="932"/>
                  </a:lnTo>
                  <a:lnTo>
                    <a:pt x="1464" y="950"/>
                  </a:lnTo>
                  <a:lnTo>
                    <a:pt x="1458" y="968"/>
                  </a:lnTo>
                  <a:lnTo>
                    <a:pt x="1440" y="992"/>
                  </a:lnTo>
                  <a:lnTo>
                    <a:pt x="1410" y="1004"/>
                  </a:lnTo>
                  <a:lnTo>
                    <a:pt x="1369" y="1022"/>
                  </a:lnTo>
                  <a:lnTo>
                    <a:pt x="1302" y="1040"/>
                  </a:lnTo>
                  <a:lnTo>
                    <a:pt x="1248" y="1064"/>
                  </a:lnTo>
                  <a:lnTo>
                    <a:pt x="1200" y="1082"/>
                  </a:lnTo>
                  <a:lnTo>
                    <a:pt x="1158" y="1100"/>
                  </a:lnTo>
                  <a:lnTo>
                    <a:pt x="1128" y="1118"/>
                  </a:lnTo>
                  <a:lnTo>
                    <a:pt x="1110" y="1130"/>
                  </a:lnTo>
                  <a:lnTo>
                    <a:pt x="1093" y="1148"/>
                  </a:lnTo>
                  <a:lnTo>
                    <a:pt x="1081" y="1160"/>
                  </a:lnTo>
                  <a:lnTo>
                    <a:pt x="1069" y="1190"/>
                  </a:lnTo>
                  <a:lnTo>
                    <a:pt x="1075" y="1208"/>
                  </a:lnTo>
                  <a:lnTo>
                    <a:pt x="1081" y="1220"/>
                  </a:lnTo>
                  <a:lnTo>
                    <a:pt x="1087" y="1226"/>
                  </a:lnTo>
                  <a:lnTo>
                    <a:pt x="1093" y="1232"/>
                  </a:lnTo>
                  <a:lnTo>
                    <a:pt x="1110" y="1232"/>
                  </a:lnTo>
                  <a:lnTo>
                    <a:pt x="1128" y="1226"/>
                  </a:lnTo>
                  <a:lnTo>
                    <a:pt x="1152" y="1226"/>
                  </a:lnTo>
                  <a:lnTo>
                    <a:pt x="1212" y="1220"/>
                  </a:lnTo>
                  <a:lnTo>
                    <a:pt x="1272" y="1214"/>
                  </a:lnTo>
                  <a:lnTo>
                    <a:pt x="1332" y="1208"/>
                  </a:lnTo>
                  <a:lnTo>
                    <a:pt x="1393" y="1196"/>
                  </a:lnTo>
                  <a:lnTo>
                    <a:pt x="1416" y="1190"/>
                  </a:lnTo>
                  <a:lnTo>
                    <a:pt x="1434" y="1184"/>
                  </a:lnTo>
                  <a:lnTo>
                    <a:pt x="1446" y="1178"/>
                  </a:lnTo>
                  <a:lnTo>
                    <a:pt x="1452" y="1178"/>
                  </a:lnTo>
                  <a:lnTo>
                    <a:pt x="1464" y="1172"/>
                  </a:lnTo>
                  <a:lnTo>
                    <a:pt x="1488" y="1166"/>
                  </a:lnTo>
                  <a:lnTo>
                    <a:pt x="1530" y="1148"/>
                  </a:lnTo>
                  <a:lnTo>
                    <a:pt x="1578" y="1130"/>
                  </a:lnTo>
                  <a:lnTo>
                    <a:pt x="1681" y="1094"/>
                  </a:lnTo>
                  <a:lnTo>
                    <a:pt x="1722" y="1076"/>
                  </a:lnTo>
                  <a:lnTo>
                    <a:pt x="1758" y="1064"/>
                  </a:lnTo>
                  <a:lnTo>
                    <a:pt x="1812" y="1040"/>
                  </a:lnTo>
                  <a:lnTo>
                    <a:pt x="1848" y="1004"/>
                  </a:lnTo>
                  <a:lnTo>
                    <a:pt x="1872" y="962"/>
                  </a:lnTo>
                  <a:lnTo>
                    <a:pt x="1890" y="932"/>
                  </a:lnTo>
                  <a:lnTo>
                    <a:pt x="1932" y="866"/>
                  </a:lnTo>
                  <a:lnTo>
                    <a:pt x="1986" y="800"/>
                  </a:lnTo>
                  <a:lnTo>
                    <a:pt x="2046" y="740"/>
                  </a:lnTo>
                  <a:lnTo>
                    <a:pt x="2112" y="692"/>
                  </a:lnTo>
                  <a:lnTo>
                    <a:pt x="2166" y="650"/>
                  </a:lnTo>
                  <a:lnTo>
                    <a:pt x="2214" y="620"/>
                  </a:lnTo>
                  <a:lnTo>
                    <a:pt x="2244" y="596"/>
                  </a:lnTo>
                  <a:lnTo>
                    <a:pt x="2257" y="590"/>
                  </a:lnTo>
                  <a:lnTo>
                    <a:pt x="2400" y="518"/>
                  </a:lnTo>
                  <a:lnTo>
                    <a:pt x="2400" y="57"/>
                  </a:lnTo>
                  <a:lnTo>
                    <a:pt x="2401" y="0"/>
                  </a:lnTo>
                  <a:lnTo>
                    <a:pt x="2310" y="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smtClean="0">
                <a:solidFill>
                  <a:srgbClr val="FFFFFF"/>
                </a:solidFill>
              </a:endParaRPr>
            </a:p>
          </p:txBody>
        </p:sp>
        <p:sp>
          <p:nvSpPr>
            <p:cNvPr id="118790" name="Freeform 6"/>
            <p:cNvSpPr>
              <a:spLocks/>
            </p:cNvSpPr>
            <p:nvPr userDrawn="1"/>
          </p:nvSpPr>
          <p:spPr bwMode="hidden">
            <a:xfrm>
              <a:off x="3792" y="1536"/>
              <a:ext cx="1968" cy="762"/>
            </a:xfrm>
            <a:custGeom>
              <a:avLst/>
              <a:gdLst>
                <a:gd name="T0" fmla="*/ 965 w 1968"/>
                <a:gd name="T1" fmla="*/ 165 h 762"/>
                <a:gd name="T2" fmla="*/ 696 w 1968"/>
                <a:gd name="T3" fmla="*/ 200 h 762"/>
                <a:gd name="T4" fmla="*/ 693 w 1968"/>
                <a:gd name="T5" fmla="*/ 237 h 762"/>
                <a:gd name="T6" fmla="*/ 924 w 1968"/>
                <a:gd name="T7" fmla="*/ 258 h 762"/>
                <a:gd name="T8" fmla="*/ 993 w 1968"/>
                <a:gd name="T9" fmla="*/ 267 h 762"/>
                <a:gd name="T10" fmla="*/ 681 w 1968"/>
                <a:gd name="T11" fmla="*/ 291 h 762"/>
                <a:gd name="T12" fmla="*/ 633 w 1968"/>
                <a:gd name="T13" fmla="*/ 309 h 762"/>
                <a:gd name="T14" fmla="*/ 645 w 1968"/>
                <a:gd name="T15" fmla="*/ 336 h 762"/>
                <a:gd name="T16" fmla="*/ 672 w 1968"/>
                <a:gd name="T17" fmla="*/ 351 h 762"/>
                <a:gd name="T18" fmla="*/ 984 w 1968"/>
                <a:gd name="T19" fmla="*/ 333 h 762"/>
                <a:gd name="T20" fmla="*/ 1080 w 1968"/>
                <a:gd name="T21" fmla="*/ 357 h 762"/>
                <a:gd name="T22" fmla="*/ 624 w 1968"/>
                <a:gd name="T23" fmla="*/ 492 h 762"/>
                <a:gd name="T24" fmla="*/ 616 w 1968"/>
                <a:gd name="T25" fmla="*/ 536 h 762"/>
                <a:gd name="T26" fmla="*/ 8 w 1968"/>
                <a:gd name="T27" fmla="*/ 724 h 762"/>
                <a:gd name="T28" fmla="*/ 0 w 1968"/>
                <a:gd name="T29" fmla="*/ 756 h 762"/>
                <a:gd name="T30" fmla="*/ 27 w 1968"/>
                <a:gd name="T31" fmla="*/ 762 h 762"/>
                <a:gd name="T32" fmla="*/ 664 w 1968"/>
                <a:gd name="T33" fmla="*/ 564 h 762"/>
                <a:gd name="T34" fmla="*/ 856 w 1968"/>
                <a:gd name="T35" fmla="*/ 600 h 762"/>
                <a:gd name="T36" fmla="*/ 1158 w 1968"/>
                <a:gd name="T37" fmla="*/ 507 h 762"/>
                <a:gd name="T38" fmla="*/ 1434 w 1968"/>
                <a:gd name="T39" fmla="*/ 465 h 762"/>
                <a:gd name="T40" fmla="*/ 1572 w 1968"/>
                <a:gd name="T41" fmla="*/ 368 h 762"/>
                <a:gd name="T42" fmla="*/ 1712 w 1968"/>
                <a:gd name="T43" fmla="*/ 340 h 762"/>
                <a:gd name="T44" fmla="*/ 1856 w 1968"/>
                <a:gd name="T45" fmla="*/ 328 h 762"/>
                <a:gd name="T46" fmla="*/ 1968 w 1968"/>
                <a:gd name="T47" fmla="*/ 330 h 762"/>
                <a:gd name="T48" fmla="*/ 1968 w 1968"/>
                <a:gd name="T49" fmla="*/ 0 h 762"/>
                <a:gd name="T50" fmla="*/ 1934 w 1968"/>
                <a:gd name="T51" fmla="*/ 3 h 762"/>
                <a:gd name="T52" fmla="*/ 1832 w 1968"/>
                <a:gd name="T53" fmla="*/ 5 h 762"/>
                <a:gd name="T54" fmla="*/ 1682 w 1968"/>
                <a:gd name="T55" fmla="*/ 35 h 762"/>
                <a:gd name="T56" fmla="*/ 1643 w 1968"/>
                <a:gd name="T57" fmla="*/ 72 h 762"/>
                <a:gd name="T58" fmla="*/ 1392 w 1968"/>
                <a:gd name="T59" fmla="*/ 119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68" h="762">
                  <a:moveTo>
                    <a:pt x="965" y="165"/>
                  </a:moveTo>
                  <a:lnTo>
                    <a:pt x="696" y="200"/>
                  </a:lnTo>
                  <a:lnTo>
                    <a:pt x="693" y="237"/>
                  </a:lnTo>
                  <a:lnTo>
                    <a:pt x="924" y="258"/>
                  </a:lnTo>
                  <a:lnTo>
                    <a:pt x="993" y="267"/>
                  </a:lnTo>
                  <a:lnTo>
                    <a:pt x="681" y="291"/>
                  </a:lnTo>
                  <a:lnTo>
                    <a:pt x="633" y="309"/>
                  </a:lnTo>
                  <a:lnTo>
                    <a:pt x="645" y="336"/>
                  </a:lnTo>
                  <a:lnTo>
                    <a:pt x="672" y="351"/>
                  </a:lnTo>
                  <a:lnTo>
                    <a:pt x="984" y="333"/>
                  </a:lnTo>
                  <a:lnTo>
                    <a:pt x="1080" y="357"/>
                  </a:lnTo>
                  <a:lnTo>
                    <a:pt x="624" y="492"/>
                  </a:lnTo>
                  <a:lnTo>
                    <a:pt x="616" y="536"/>
                  </a:lnTo>
                  <a:lnTo>
                    <a:pt x="8" y="724"/>
                  </a:lnTo>
                  <a:lnTo>
                    <a:pt x="0" y="756"/>
                  </a:lnTo>
                  <a:lnTo>
                    <a:pt x="27" y="762"/>
                  </a:lnTo>
                  <a:lnTo>
                    <a:pt x="664" y="564"/>
                  </a:lnTo>
                  <a:lnTo>
                    <a:pt x="856" y="600"/>
                  </a:lnTo>
                  <a:lnTo>
                    <a:pt x="1158" y="507"/>
                  </a:lnTo>
                  <a:lnTo>
                    <a:pt x="1434" y="465"/>
                  </a:lnTo>
                  <a:lnTo>
                    <a:pt x="1572" y="368"/>
                  </a:lnTo>
                  <a:lnTo>
                    <a:pt x="1712" y="340"/>
                  </a:lnTo>
                  <a:lnTo>
                    <a:pt x="1856" y="328"/>
                  </a:lnTo>
                  <a:lnTo>
                    <a:pt x="1968" y="330"/>
                  </a:lnTo>
                  <a:lnTo>
                    <a:pt x="1968" y="0"/>
                  </a:lnTo>
                  <a:lnTo>
                    <a:pt x="1934" y="3"/>
                  </a:lnTo>
                  <a:lnTo>
                    <a:pt x="1832" y="5"/>
                  </a:lnTo>
                  <a:lnTo>
                    <a:pt x="1682" y="35"/>
                  </a:lnTo>
                  <a:lnTo>
                    <a:pt x="1643" y="72"/>
                  </a:lnTo>
                  <a:lnTo>
                    <a:pt x="1392" y="119"/>
                  </a:lnTo>
                </a:path>
              </a:pathLst>
            </a:custGeom>
            <a:gradFill rotWithShape="0">
              <a:gsLst>
                <a:gs pos="0">
                  <a:schemeClr val="bg2">
                    <a:gamma/>
                    <a:tint val="81961"/>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kumimoji="1" lang="zh-TW" altLang="en-US">
                <a:solidFill>
                  <a:srgbClr val="FFFFFF"/>
                </a:solidFill>
              </a:endParaRPr>
            </a:p>
          </p:txBody>
        </p:sp>
        <p:sp>
          <p:nvSpPr>
            <p:cNvPr id="1036" name="Freeform 7"/>
            <p:cNvSpPr>
              <a:spLocks/>
            </p:cNvSpPr>
            <p:nvPr userDrawn="1"/>
          </p:nvSpPr>
          <p:spPr bwMode="hidden">
            <a:xfrm>
              <a:off x="3599" y="2477"/>
              <a:ext cx="186" cy="120"/>
            </a:xfrm>
            <a:custGeom>
              <a:avLst/>
              <a:gdLst>
                <a:gd name="T0" fmla="*/ 188 w 185"/>
                <a:gd name="T1" fmla="*/ 0 h 120"/>
                <a:gd name="T2" fmla="*/ 188 w 185"/>
                <a:gd name="T3" fmla="*/ 6 h 120"/>
                <a:gd name="T4" fmla="*/ 188 w 185"/>
                <a:gd name="T5" fmla="*/ 18 h 120"/>
                <a:gd name="T6" fmla="*/ 188 w 185"/>
                <a:gd name="T7" fmla="*/ 36 h 120"/>
                <a:gd name="T8" fmla="*/ 182 w 185"/>
                <a:gd name="T9" fmla="*/ 54 h 120"/>
                <a:gd name="T10" fmla="*/ 164 w 185"/>
                <a:gd name="T11" fmla="*/ 72 h 120"/>
                <a:gd name="T12" fmla="*/ 140 w 185"/>
                <a:gd name="T13" fmla="*/ 96 h 120"/>
                <a:gd name="T14" fmla="*/ 104 w 185"/>
                <a:gd name="T15" fmla="*/ 108 h 120"/>
                <a:gd name="T16" fmla="*/ 47 w 185"/>
                <a:gd name="T17" fmla="*/ 120 h 120"/>
                <a:gd name="T18" fmla="*/ 29 w 185"/>
                <a:gd name="T19" fmla="*/ 120 h 120"/>
                <a:gd name="T20" fmla="*/ 17 w 185"/>
                <a:gd name="T21" fmla="*/ 114 h 120"/>
                <a:gd name="T22" fmla="*/ 0 w 185"/>
                <a:gd name="T23" fmla="*/ 96 h 120"/>
                <a:gd name="T24" fmla="*/ 0 w 185"/>
                <a:gd name="T25" fmla="*/ 78 h 120"/>
                <a:gd name="T26" fmla="*/ 0 w 185"/>
                <a:gd name="T27" fmla="*/ 72 h 120"/>
                <a:gd name="T28" fmla="*/ 188 w 185"/>
                <a:gd name="T29" fmla="*/ 0 h 120"/>
                <a:gd name="T30" fmla="*/ 188 w 185"/>
                <a:gd name="T31" fmla="*/ 0 h 1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5" h="120">
                  <a:moveTo>
                    <a:pt x="185" y="0"/>
                  </a:moveTo>
                  <a:lnTo>
                    <a:pt x="185" y="6"/>
                  </a:lnTo>
                  <a:lnTo>
                    <a:pt x="185" y="18"/>
                  </a:lnTo>
                  <a:lnTo>
                    <a:pt x="185" y="36"/>
                  </a:lnTo>
                  <a:lnTo>
                    <a:pt x="179" y="54"/>
                  </a:lnTo>
                  <a:lnTo>
                    <a:pt x="161" y="72"/>
                  </a:lnTo>
                  <a:lnTo>
                    <a:pt x="137" y="96"/>
                  </a:lnTo>
                  <a:lnTo>
                    <a:pt x="101" y="108"/>
                  </a:lnTo>
                  <a:lnTo>
                    <a:pt x="47" y="120"/>
                  </a:lnTo>
                  <a:lnTo>
                    <a:pt x="29" y="120"/>
                  </a:lnTo>
                  <a:lnTo>
                    <a:pt x="17" y="114"/>
                  </a:lnTo>
                  <a:lnTo>
                    <a:pt x="0" y="96"/>
                  </a:lnTo>
                  <a:lnTo>
                    <a:pt x="0" y="78"/>
                  </a:lnTo>
                  <a:lnTo>
                    <a:pt x="0" y="72"/>
                  </a:lnTo>
                  <a:lnTo>
                    <a:pt x="18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smtClean="0">
                <a:solidFill>
                  <a:srgbClr val="FFFFFF"/>
                </a:solidFill>
              </a:endParaRPr>
            </a:p>
          </p:txBody>
        </p:sp>
        <p:sp>
          <p:nvSpPr>
            <p:cNvPr id="1037" name="Freeform 8"/>
            <p:cNvSpPr>
              <a:spLocks/>
            </p:cNvSpPr>
            <p:nvPr userDrawn="1"/>
          </p:nvSpPr>
          <p:spPr bwMode="hidden">
            <a:xfrm>
              <a:off x="3779" y="2393"/>
              <a:ext cx="185" cy="120"/>
            </a:xfrm>
            <a:custGeom>
              <a:avLst/>
              <a:gdLst>
                <a:gd name="T0" fmla="*/ 185 w 185"/>
                <a:gd name="T1" fmla="*/ 0 h 120"/>
                <a:gd name="T2" fmla="*/ 185 w 185"/>
                <a:gd name="T3" fmla="*/ 6 h 120"/>
                <a:gd name="T4" fmla="*/ 179 w 185"/>
                <a:gd name="T5" fmla="*/ 24 h 120"/>
                <a:gd name="T6" fmla="*/ 167 w 185"/>
                <a:gd name="T7" fmla="*/ 42 h 120"/>
                <a:gd name="T8" fmla="*/ 149 w 185"/>
                <a:gd name="T9" fmla="*/ 66 h 120"/>
                <a:gd name="T10" fmla="*/ 131 w 185"/>
                <a:gd name="T11" fmla="*/ 90 h 120"/>
                <a:gd name="T12" fmla="*/ 102 w 185"/>
                <a:gd name="T13" fmla="*/ 108 h 120"/>
                <a:gd name="T14" fmla="*/ 66 w 185"/>
                <a:gd name="T15" fmla="*/ 120 h 120"/>
                <a:gd name="T16" fmla="*/ 18 w 185"/>
                <a:gd name="T17" fmla="*/ 120 h 120"/>
                <a:gd name="T18" fmla="*/ 0 w 185"/>
                <a:gd name="T19" fmla="*/ 60 h 120"/>
                <a:gd name="T20" fmla="*/ 185 w 185"/>
                <a:gd name="T21" fmla="*/ 0 h 120"/>
                <a:gd name="T22" fmla="*/ 185 w 185"/>
                <a:gd name="T23" fmla="*/ 0 h 1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85" h="120">
                  <a:moveTo>
                    <a:pt x="185" y="0"/>
                  </a:moveTo>
                  <a:lnTo>
                    <a:pt x="185" y="6"/>
                  </a:lnTo>
                  <a:lnTo>
                    <a:pt x="179" y="24"/>
                  </a:lnTo>
                  <a:lnTo>
                    <a:pt x="167" y="42"/>
                  </a:lnTo>
                  <a:lnTo>
                    <a:pt x="149" y="66"/>
                  </a:lnTo>
                  <a:lnTo>
                    <a:pt x="131" y="90"/>
                  </a:lnTo>
                  <a:lnTo>
                    <a:pt x="102" y="108"/>
                  </a:lnTo>
                  <a:lnTo>
                    <a:pt x="66" y="120"/>
                  </a:lnTo>
                  <a:lnTo>
                    <a:pt x="18" y="120"/>
                  </a:lnTo>
                  <a:lnTo>
                    <a:pt x="0" y="60"/>
                  </a:lnTo>
                  <a:lnTo>
                    <a:pt x="18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smtClean="0">
                <a:solidFill>
                  <a:srgbClr val="FFFFFF"/>
                </a:solidFill>
              </a:endParaRPr>
            </a:p>
          </p:txBody>
        </p:sp>
        <p:sp>
          <p:nvSpPr>
            <p:cNvPr id="1038" name="Freeform 9"/>
            <p:cNvSpPr>
              <a:spLocks/>
            </p:cNvSpPr>
            <p:nvPr userDrawn="1"/>
          </p:nvSpPr>
          <p:spPr bwMode="hidden">
            <a:xfrm>
              <a:off x="3839" y="1836"/>
              <a:ext cx="528" cy="275"/>
            </a:xfrm>
            <a:custGeom>
              <a:avLst/>
              <a:gdLst>
                <a:gd name="T0" fmla="*/ 0 w 526"/>
                <a:gd name="T1" fmla="*/ 275 h 275"/>
                <a:gd name="T2" fmla="*/ 0 w 526"/>
                <a:gd name="T3" fmla="*/ 269 h 275"/>
                <a:gd name="T4" fmla="*/ 6 w 526"/>
                <a:gd name="T5" fmla="*/ 251 h 275"/>
                <a:gd name="T6" fmla="*/ 6 w 526"/>
                <a:gd name="T7" fmla="*/ 239 h 275"/>
                <a:gd name="T8" fmla="*/ 12 w 526"/>
                <a:gd name="T9" fmla="*/ 227 h 275"/>
                <a:gd name="T10" fmla="*/ 18 w 526"/>
                <a:gd name="T11" fmla="*/ 221 h 275"/>
                <a:gd name="T12" fmla="*/ 36 w 526"/>
                <a:gd name="T13" fmla="*/ 215 h 275"/>
                <a:gd name="T14" fmla="*/ 77 w 526"/>
                <a:gd name="T15" fmla="*/ 203 h 275"/>
                <a:gd name="T16" fmla="*/ 140 w 526"/>
                <a:gd name="T17" fmla="*/ 179 h 275"/>
                <a:gd name="T18" fmla="*/ 212 w 526"/>
                <a:gd name="T19" fmla="*/ 143 h 275"/>
                <a:gd name="T20" fmla="*/ 254 w 526"/>
                <a:gd name="T21" fmla="*/ 120 h 275"/>
                <a:gd name="T22" fmla="*/ 302 w 526"/>
                <a:gd name="T23" fmla="*/ 96 h 275"/>
                <a:gd name="T24" fmla="*/ 399 w 526"/>
                <a:gd name="T25" fmla="*/ 48 h 275"/>
                <a:gd name="T26" fmla="*/ 448 w 526"/>
                <a:gd name="T27" fmla="*/ 30 h 275"/>
                <a:gd name="T28" fmla="*/ 484 w 526"/>
                <a:gd name="T29" fmla="*/ 12 h 275"/>
                <a:gd name="T30" fmla="*/ 508 w 526"/>
                <a:gd name="T31" fmla="*/ 6 h 275"/>
                <a:gd name="T32" fmla="*/ 526 w 526"/>
                <a:gd name="T33" fmla="*/ 0 h 275"/>
                <a:gd name="T34" fmla="*/ 532 w 526"/>
                <a:gd name="T35" fmla="*/ 0 h 275"/>
                <a:gd name="T36" fmla="*/ 526 w 526"/>
                <a:gd name="T37" fmla="*/ 6 h 275"/>
                <a:gd name="T38" fmla="*/ 514 w 526"/>
                <a:gd name="T39" fmla="*/ 12 h 275"/>
                <a:gd name="T40" fmla="*/ 490 w 526"/>
                <a:gd name="T41" fmla="*/ 24 h 275"/>
                <a:gd name="T42" fmla="*/ 466 w 526"/>
                <a:gd name="T43" fmla="*/ 42 h 275"/>
                <a:gd name="T44" fmla="*/ 442 w 526"/>
                <a:gd name="T45" fmla="*/ 54 h 275"/>
                <a:gd name="T46" fmla="*/ 399 w 526"/>
                <a:gd name="T47" fmla="*/ 78 h 275"/>
                <a:gd name="T48" fmla="*/ 343 w 526"/>
                <a:gd name="T49" fmla="*/ 108 h 275"/>
                <a:gd name="T50" fmla="*/ 278 w 526"/>
                <a:gd name="T51" fmla="*/ 143 h 275"/>
                <a:gd name="T52" fmla="*/ 131 w 526"/>
                <a:gd name="T53" fmla="*/ 221 h 275"/>
                <a:gd name="T54" fmla="*/ 65 w 526"/>
                <a:gd name="T55" fmla="*/ 251 h 275"/>
                <a:gd name="T56" fmla="*/ 0 w 526"/>
                <a:gd name="T57" fmla="*/ 275 h 275"/>
                <a:gd name="T58" fmla="*/ 0 w 526"/>
                <a:gd name="T59" fmla="*/ 275 h 27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526" h="275">
                  <a:moveTo>
                    <a:pt x="0" y="275"/>
                  </a:moveTo>
                  <a:lnTo>
                    <a:pt x="0" y="269"/>
                  </a:lnTo>
                  <a:lnTo>
                    <a:pt x="6" y="251"/>
                  </a:lnTo>
                  <a:lnTo>
                    <a:pt x="6" y="239"/>
                  </a:lnTo>
                  <a:lnTo>
                    <a:pt x="12" y="227"/>
                  </a:lnTo>
                  <a:lnTo>
                    <a:pt x="18" y="221"/>
                  </a:lnTo>
                  <a:lnTo>
                    <a:pt x="36" y="215"/>
                  </a:lnTo>
                  <a:lnTo>
                    <a:pt x="77" y="203"/>
                  </a:lnTo>
                  <a:lnTo>
                    <a:pt x="137" y="179"/>
                  </a:lnTo>
                  <a:lnTo>
                    <a:pt x="209" y="143"/>
                  </a:lnTo>
                  <a:lnTo>
                    <a:pt x="251" y="120"/>
                  </a:lnTo>
                  <a:lnTo>
                    <a:pt x="299" y="96"/>
                  </a:lnTo>
                  <a:lnTo>
                    <a:pt x="394" y="48"/>
                  </a:lnTo>
                  <a:lnTo>
                    <a:pt x="442" y="30"/>
                  </a:lnTo>
                  <a:lnTo>
                    <a:pt x="478" y="12"/>
                  </a:lnTo>
                  <a:lnTo>
                    <a:pt x="502" y="6"/>
                  </a:lnTo>
                  <a:lnTo>
                    <a:pt x="520" y="0"/>
                  </a:lnTo>
                  <a:lnTo>
                    <a:pt x="526" y="0"/>
                  </a:lnTo>
                  <a:lnTo>
                    <a:pt x="520" y="6"/>
                  </a:lnTo>
                  <a:lnTo>
                    <a:pt x="508" y="12"/>
                  </a:lnTo>
                  <a:lnTo>
                    <a:pt x="484" y="24"/>
                  </a:lnTo>
                  <a:lnTo>
                    <a:pt x="460" y="42"/>
                  </a:lnTo>
                  <a:lnTo>
                    <a:pt x="436" y="54"/>
                  </a:lnTo>
                  <a:lnTo>
                    <a:pt x="394" y="78"/>
                  </a:lnTo>
                  <a:lnTo>
                    <a:pt x="340" y="108"/>
                  </a:lnTo>
                  <a:lnTo>
                    <a:pt x="275" y="143"/>
                  </a:lnTo>
                  <a:lnTo>
                    <a:pt x="131" y="221"/>
                  </a:lnTo>
                  <a:lnTo>
                    <a:pt x="65" y="251"/>
                  </a:lnTo>
                  <a:lnTo>
                    <a:pt x="0" y="27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smtClean="0">
                <a:solidFill>
                  <a:srgbClr val="FFFFFF"/>
                </a:solidFill>
              </a:endParaRPr>
            </a:p>
          </p:txBody>
        </p:sp>
        <p:sp>
          <p:nvSpPr>
            <p:cNvPr id="1039" name="Freeform 10"/>
            <p:cNvSpPr>
              <a:spLocks/>
            </p:cNvSpPr>
            <p:nvPr userDrawn="1"/>
          </p:nvSpPr>
          <p:spPr bwMode="hidden">
            <a:xfrm>
              <a:off x="3676" y="2015"/>
              <a:ext cx="721" cy="306"/>
            </a:xfrm>
            <a:custGeom>
              <a:avLst/>
              <a:gdLst>
                <a:gd name="T0" fmla="*/ 48 w 718"/>
                <a:gd name="T1" fmla="*/ 216 h 306"/>
                <a:gd name="T2" fmla="*/ 30 w 718"/>
                <a:gd name="T3" fmla="*/ 252 h 306"/>
                <a:gd name="T4" fmla="*/ 12 w 718"/>
                <a:gd name="T5" fmla="*/ 282 h 306"/>
                <a:gd name="T6" fmla="*/ 6 w 718"/>
                <a:gd name="T7" fmla="*/ 300 h 306"/>
                <a:gd name="T8" fmla="*/ 0 w 718"/>
                <a:gd name="T9" fmla="*/ 306 h 306"/>
                <a:gd name="T10" fmla="*/ 48 w 718"/>
                <a:gd name="T11" fmla="*/ 276 h 306"/>
                <a:gd name="T12" fmla="*/ 84 w 718"/>
                <a:gd name="T13" fmla="*/ 252 h 306"/>
                <a:gd name="T14" fmla="*/ 108 w 718"/>
                <a:gd name="T15" fmla="*/ 234 h 306"/>
                <a:gd name="T16" fmla="*/ 123 w 718"/>
                <a:gd name="T17" fmla="*/ 228 h 306"/>
                <a:gd name="T18" fmla="*/ 129 w 718"/>
                <a:gd name="T19" fmla="*/ 228 h 306"/>
                <a:gd name="T20" fmla="*/ 147 w 718"/>
                <a:gd name="T21" fmla="*/ 222 h 306"/>
                <a:gd name="T22" fmla="*/ 171 w 718"/>
                <a:gd name="T23" fmla="*/ 216 h 306"/>
                <a:gd name="T24" fmla="*/ 201 w 718"/>
                <a:gd name="T25" fmla="*/ 204 h 306"/>
                <a:gd name="T26" fmla="*/ 278 w 718"/>
                <a:gd name="T27" fmla="*/ 180 h 306"/>
                <a:gd name="T28" fmla="*/ 377 w 718"/>
                <a:gd name="T29" fmla="*/ 156 h 306"/>
                <a:gd name="T30" fmla="*/ 467 w 718"/>
                <a:gd name="T31" fmla="*/ 126 h 306"/>
                <a:gd name="T32" fmla="*/ 550 w 718"/>
                <a:gd name="T33" fmla="*/ 102 h 306"/>
                <a:gd name="T34" fmla="*/ 580 w 718"/>
                <a:gd name="T35" fmla="*/ 90 h 306"/>
                <a:gd name="T36" fmla="*/ 613 w 718"/>
                <a:gd name="T37" fmla="*/ 84 h 306"/>
                <a:gd name="T38" fmla="*/ 631 w 718"/>
                <a:gd name="T39" fmla="*/ 78 h 306"/>
                <a:gd name="T40" fmla="*/ 637 w 718"/>
                <a:gd name="T41" fmla="*/ 72 h 306"/>
                <a:gd name="T42" fmla="*/ 643 w 718"/>
                <a:gd name="T43" fmla="*/ 66 h 306"/>
                <a:gd name="T44" fmla="*/ 661 w 718"/>
                <a:gd name="T45" fmla="*/ 60 h 306"/>
                <a:gd name="T46" fmla="*/ 703 w 718"/>
                <a:gd name="T47" fmla="*/ 30 h 306"/>
                <a:gd name="T48" fmla="*/ 721 w 718"/>
                <a:gd name="T49" fmla="*/ 18 h 306"/>
                <a:gd name="T50" fmla="*/ 727 w 718"/>
                <a:gd name="T51" fmla="*/ 6 h 306"/>
                <a:gd name="T52" fmla="*/ 721 w 718"/>
                <a:gd name="T53" fmla="*/ 0 h 306"/>
                <a:gd name="T54" fmla="*/ 697 w 718"/>
                <a:gd name="T55" fmla="*/ 0 h 306"/>
                <a:gd name="T56" fmla="*/ 637 w 718"/>
                <a:gd name="T57" fmla="*/ 0 h 306"/>
                <a:gd name="T58" fmla="*/ 586 w 718"/>
                <a:gd name="T59" fmla="*/ 0 h 306"/>
                <a:gd name="T60" fmla="*/ 550 w 718"/>
                <a:gd name="T61" fmla="*/ 0 h 306"/>
                <a:gd name="T62" fmla="*/ 520 w 718"/>
                <a:gd name="T63" fmla="*/ 18 h 306"/>
                <a:gd name="T64" fmla="*/ 491 w 718"/>
                <a:gd name="T65" fmla="*/ 42 h 306"/>
                <a:gd name="T66" fmla="*/ 473 w 718"/>
                <a:gd name="T67" fmla="*/ 54 h 306"/>
                <a:gd name="T68" fmla="*/ 455 w 718"/>
                <a:gd name="T69" fmla="*/ 60 h 306"/>
                <a:gd name="T70" fmla="*/ 431 w 718"/>
                <a:gd name="T71" fmla="*/ 60 h 306"/>
                <a:gd name="T72" fmla="*/ 395 w 718"/>
                <a:gd name="T73" fmla="*/ 66 h 306"/>
                <a:gd name="T74" fmla="*/ 350 w 718"/>
                <a:gd name="T75" fmla="*/ 84 h 306"/>
                <a:gd name="T76" fmla="*/ 314 w 718"/>
                <a:gd name="T77" fmla="*/ 108 h 306"/>
                <a:gd name="T78" fmla="*/ 290 w 718"/>
                <a:gd name="T79" fmla="*/ 126 h 306"/>
                <a:gd name="T80" fmla="*/ 278 w 718"/>
                <a:gd name="T81" fmla="*/ 132 h 306"/>
                <a:gd name="T82" fmla="*/ 260 w 718"/>
                <a:gd name="T83" fmla="*/ 138 h 306"/>
                <a:gd name="T84" fmla="*/ 224 w 718"/>
                <a:gd name="T85" fmla="*/ 138 h 306"/>
                <a:gd name="T86" fmla="*/ 189 w 718"/>
                <a:gd name="T87" fmla="*/ 138 h 306"/>
                <a:gd name="T88" fmla="*/ 183 w 718"/>
                <a:gd name="T89" fmla="*/ 138 h 306"/>
                <a:gd name="T90" fmla="*/ 177 w 718"/>
                <a:gd name="T91" fmla="*/ 138 h 306"/>
                <a:gd name="T92" fmla="*/ 114 w 718"/>
                <a:gd name="T93" fmla="*/ 162 h 306"/>
                <a:gd name="T94" fmla="*/ 48 w 718"/>
                <a:gd name="T95" fmla="*/ 216 h 306"/>
                <a:gd name="T96" fmla="*/ 48 w 718"/>
                <a:gd name="T97" fmla="*/ 216 h 30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18" h="306">
                  <a:moveTo>
                    <a:pt x="48" y="216"/>
                  </a:moveTo>
                  <a:lnTo>
                    <a:pt x="30" y="252"/>
                  </a:lnTo>
                  <a:lnTo>
                    <a:pt x="12" y="282"/>
                  </a:lnTo>
                  <a:lnTo>
                    <a:pt x="6" y="300"/>
                  </a:lnTo>
                  <a:lnTo>
                    <a:pt x="0" y="306"/>
                  </a:lnTo>
                  <a:lnTo>
                    <a:pt x="48" y="276"/>
                  </a:lnTo>
                  <a:lnTo>
                    <a:pt x="84" y="252"/>
                  </a:lnTo>
                  <a:lnTo>
                    <a:pt x="108" y="234"/>
                  </a:lnTo>
                  <a:lnTo>
                    <a:pt x="120" y="228"/>
                  </a:lnTo>
                  <a:lnTo>
                    <a:pt x="126" y="228"/>
                  </a:lnTo>
                  <a:lnTo>
                    <a:pt x="144" y="222"/>
                  </a:lnTo>
                  <a:lnTo>
                    <a:pt x="168" y="216"/>
                  </a:lnTo>
                  <a:lnTo>
                    <a:pt x="198" y="204"/>
                  </a:lnTo>
                  <a:lnTo>
                    <a:pt x="275" y="180"/>
                  </a:lnTo>
                  <a:lnTo>
                    <a:pt x="371" y="156"/>
                  </a:lnTo>
                  <a:lnTo>
                    <a:pt x="461" y="126"/>
                  </a:lnTo>
                  <a:lnTo>
                    <a:pt x="544" y="102"/>
                  </a:lnTo>
                  <a:lnTo>
                    <a:pt x="574" y="90"/>
                  </a:lnTo>
                  <a:lnTo>
                    <a:pt x="604" y="84"/>
                  </a:lnTo>
                  <a:lnTo>
                    <a:pt x="622" y="78"/>
                  </a:lnTo>
                  <a:lnTo>
                    <a:pt x="628" y="72"/>
                  </a:lnTo>
                  <a:lnTo>
                    <a:pt x="634" y="66"/>
                  </a:lnTo>
                  <a:lnTo>
                    <a:pt x="652" y="60"/>
                  </a:lnTo>
                  <a:lnTo>
                    <a:pt x="694" y="30"/>
                  </a:lnTo>
                  <a:lnTo>
                    <a:pt x="712" y="18"/>
                  </a:lnTo>
                  <a:lnTo>
                    <a:pt x="718" y="6"/>
                  </a:lnTo>
                  <a:lnTo>
                    <a:pt x="712" y="0"/>
                  </a:lnTo>
                  <a:lnTo>
                    <a:pt x="688" y="0"/>
                  </a:lnTo>
                  <a:lnTo>
                    <a:pt x="628" y="0"/>
                  </a:lnTo>
                  <a:lnTo>
                    <a:pt x="580" y="0"/>
                  </a:lnTo>
                  <a:lnTo>
                    <a:pt x="544" y="0"/>
                  </a:lnTo>
                  <a:lnTo>
                    <a:pt x="514" y="18"/>
                  </a:lnTo>
                  <a:lnTo>
                    <a:pt x="485" y="42"/>
                  </a:lnTo>
                  <a:lnTo>
                    <a:pt x="467" y="54"/>
                  </a:lnTo>
                  <a:lnTo>
                    <a:pt x="449" y="60"/>
                  </a:lnTo>
                  <a:lnTo>
                    <a:pt x="425" y="60"/>
                  </a:lnTo>
                  <a:lnTo>
                    <a:pt x="389" y="66"/>
                  </a:lnTo>
                  <a:lnTo>
                    <a:pt x="347" y="84"/>
                  </a:lnTo>
                  <a:lnTo>
                    <a:pt x="311" y="108"/>
                  </a:lnTo>
                  <a:lnTo>
                    <a:pt x="287" y="126"/>
                  </a:lnTo>
                  <a:lnTo>
                    <a:pt x="275" y="132"/>
                  </a:lnTo>
                  <a:lnTo>
                    <a:pt x="257" y="138"/>
                  </a:lnTo>
                  <a:lnTo>
                    <a:pt x="221" y="138"/>
                  </a:lnTo>
                  <a:lnTo>
                    <a:pt x="186" y="138"/>
                  </a:lnTo>
                  <a:lnTo>
                    <a:pt x="180" y="138"/>
                  </a:lnTo>
                  <a:lnTo>
                    <a:pt x="174" y="138"/>
                  </a:lnTo>
                  <a:lnTo>
                    <a:pt x="114" y="162"/>
                  </a:lnTo>
                  <a:lnTo>
                    <a:pt x="48" y="21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smtClean="0">
                <a:solidFill>
                  <a:srgbClr val="FFFFFF"/>
                </a:solidFill>
              </a:endParaRPr>
            </a:p>
          </p:txBody>
        </p:sp>
        <p:sp>
          <p:nvSpPr>
            <p:cNvPr id="1040" name="Freeform 11"/>
            <p:cNvSpPr>
              <a:spLocks/>
            </p:cNvSpPr>
            <p:nvPr userDrawn="1"/>
          </p:nvSpPr>
          <p:spPr bwMode="hidden">
            <a:xfrm>
              <a:off x="3358" y="1890"/>
              <a:ext cx="2400" cy="881"/>
            </a:xfrm>
            <a:custGeom>
              <a:avLst/>
              <a:gdLst>
                <a:gd name="T0" fmla="*/ 2253 w 2392"/>
                <a:gd name="T1" fmla="*/ 54 h 881"/>
                <a:gd name="T2" fmla="*/ 2210 w 2392"/>
                <a:gd name="T3" fmla="*/ 54 h 881"/>
                <a:gd name="T4" fmla="*/ 2168 w 2392"/>
                <a:gd name="T5" fmla="*/ 66 h 881"/>
                <a:gd name="T6" fmla="*/ 2042 w 2392"/>
                <a:gd name="T7" fmla="*/ 101 h 881"/>
                <a:gd name="T8" fmla="*/ 1977 w 2392"/>
                <a:gd name="T9" fmla="*/ 119 h 881"/>
                <a:gd name="T10" fmla="*/ 1878 w 2392"/>
                <a:gd name="T11" fmla="*/ 167 h 881"/>
                <a:gd name="T12" fmla="*/ 1854 w 2392"/>
                <a:gd name="T13" fmla="*/ 245 h 881"/>
                <a:gd name="T14" fmla="*/ 1860 w 2392"/>
                <a:gd name="T15" fmla="*/ 305 h 881"/>
                <a:gd name="T16" fmla="*/ 1776 w 2392"/>
                <a:gd name="T17" fmla="*/ 317 h 881"/>
                <a:gd name="T18" fmla="*/ 1612 w 2392"/>
                <a:gd name="T19" fmla="*/ 263 h 881"/>
                <a:gd name="T20" fmla="*/ 1522 w 2392"/>
                <a:gd name="T21" fmla="*/ 257 h 881"/>
                <a:gd name="T22" fmla="*/ 1414 w 2392"/>
                <a:gd name="T23" fmla="*/ 311 h 881"/>
                <a:gd name="T24" fmla="*/ 1346 w 2392"/>
                <a:gd name="T25" fmla="*/ 353 h 881"/>
                <a:gd name="T26" fmla="*/ 1322 w 2392"/>
                <a:gd name="T27" fmla="*/ 359 h 881"/>
                <a:gd name="T28" fmla="*/ 1226 w 2392"/>
                <a:gd name="T29" fmla="*/ 371 h 881"/>
                <a:gd name="T30" fmla="*/ 1172 w 2392"/>
                <a:gd name="T31" fmla="*/ 365 h 881"/>
                <a:gd name="T32" fmla="*/ 1065 w 2392"/>
                <a:gd name="T33" fmla="*/ 371 h 881"/>
                <a:gd name="T34" fmla="*/ 966 w 2392"/>
                <a:gd name="T35" fmla="*/ 383 h 881"/>
                <a:gd name="T36" fmla="*/ 930 w 2392"/>
                <a:gd name="T37" fmla="*/ 401 h 881"/>
                <a:gd name="T38" fmla="*/ 828 w 2392"/>
                <a:gd name="T39" fmla="*/ 419 h 881"/>
                <a:gd name="T40" fmla="*/ 787 w 2392"/>
                <a:gd name="T41" fmla="*/ 419 h 881"/>
                <a:gd name="T42" fmla="*/ 670 w 2392"/>
                <a:gd name="T43" fmla="*/ 437 h 881"/>
                <a:gd name="T44" fmla="*/ 604 w 2392"/>
                <a:gd name="T45" fmla="*/ 473 h 881"/>
                <a:gd name="T46" fmla="*/ 509 w 2392"/>
                <a:gd name="T47" fmla="*/ 467 h 881"/>
                <a:gd name="T48" fmla="*/ 434 w 2392"/>
                <a:gd name="T49" fmla="*/ 491 h 881"/>
                <a:gd name="T50" fmla="*/ 416 w 2392"/>
                <a:gd name="T51" fmla="*/ 539 h 881"/>
                <a:gd name="T52" fmla="*/ 350 w 2392"/>
                <a:gd name="T53" fmla="*/ 569 h 881"/>
                <a:gd name="T54" fmla="*/ 225 w 2392"/>
                <a:gd name="T55" fmla="*/ 599 h 881"/>
                <a:gd name="T56" fmla="*/ 138 w 2392"/>
                <a:gd name="T57" fmla="*/ 647 h 881"/>
                <a:gd name="T58" fmla="*/ 108 w 2392"/>
                <a:gd name="T59" fmla="*/ 659 h 881"/>
                <a:gd name="T60" fmla="*/ 0 w 2392"/>
                <a:gd name="T61" fmla="*/ 671 h 881"/>
                <a:gd name="T62" fmla="*/ 84 w 2392"/>
                <a:gd name="T63" fmla="*/ 695 h 881"/>
                <a:gd name="T64" fmla="*/ 266 w 2392"/>
                <a:gd name="T65" fmla="*/ 653 h 881"/>
                <a:gd name="T66" fmla="*/ 479 w 2392"/>
                <a:gd name="T67" fmla="*/ 569 h 881"/>
                <a:gd name="T68" fmla="*/ 574 w 2392"/>
                <a:gd name="T69" fmla="*/ 521 h 881"/>
                <a:gd name="T70" fmla="*/ 652 w 2392"/>
                <a:gd name="T71" fmla="*/ 515 h 881"/>
                <a:gd name="T72" fmla="*/ 882 w 2392"/>
                <a:gd name="T73" fmla="*/ 461 h 881"/>
                <a:gd name="T74" fmla="*/ 1160 w 2392"/>
                <a:gd name="T75" fmla="*/ 425 h 881"/>
                <a:gd name="T76" fmla="*/ 1304 w 2392"/>
                <a:gd name="T77" fmla="*/ 461 h 881"/>
                <a:gd name="T78" fmla="*/ 1432 w 2392"/>
                <a:gd name="T79" fmla="*/ 533 h 881"/>
                <a:gd name="T80" fmla="*/ 1450 w 2392"/>
                <a:gd name="T81" fmla="*/ 617 h 881"/>
                <a:gd name="T82" fmla="*/ 1391 w 2392"/>
                <a:gd name="T83" fmla="*/ 653 h 881"/>
                <a:gd name="T84" fmla="*/ 1238 w 2392"/>
                <a:gd name="T85" fmla="*/ 701 h 881"/>
                <a:gd name="T86" fmla="*/ 1124 w 2392"/>
                <a:gd name="T87" fmla="*/ 755 h 881"/>
                <a:gd name="T88" fmla="*/ 1077 w 2392"/>
                <a:gd name="T89" fmla="*/ 809 h 881"/>
                <a:gd name="T90" fmla="*/ 1089 w 2392"/>
                <a:gd name="T91" fmla="*/ 869 h 881"/>
                <a:gd name="T92" fmla="*/ 1118 w 2392"/>
                <a:gd name="T93" fmla="*/ 881 h 881"/>
                <a:gd name="T94" fmla="*/ 1220 w 2392"/>
                <a:gd name="T95" fmla="*/ 869 h 881"/>
                <a:gd name="T96" fmla="*/ 1403 w 2392"/>
                <a:gd name="T97" fmla="*/ 857 h 881"/>
                <a:gd name="T98" fmla="*/ 1456 w 2392"/>
                <a:gd name="T99" fmla="*/ 851 h 881"/>
                <a:gd name="T100" fmla="*/ 1498 w 2392"/>
                <a:gd name="T101" fmla="*/ 833 h 881"/>
                <a:gd name="T102" fmla="*/ 1693 w 2392"/>
                <a:gd name="T103" fmla="*/ 743 h 881"/>
                <a:gd name="T104" fmla="*/ 1824 w 2392"/>
                <a:gd name="T105" fmla="*/ 689 h 881"/>
                <a:gd name="T106" fmla="*/ 1902 w 2392"/>
                <a:gd name="T107" fmla="*/ 581 h 881"/>
                <a:gd name="T108" fmla="*/ 2060 w 2392"/>
                <a:gd name="T109" fmla="*/ 389 h 881"/>
                <a:gd name="T110" fmla="*/ 2228 w 2392"/>
                <a:gd name="T111" fmla="*/ 269 h 881"/>
                <a:gd name="T112" fmla="*/ 2273 w 2392"/>
                <a:gd name="T113" fmla="*/ 239 h 881"/>
                <a:gd name="T114" fmla="*/ 2416 w 2392"/>
                <a:gd name="T115" fmla="*/ 0 h 881"/>
                <a:gd name="T116" fmla="*/ 2326 w 2392"/>
                <a:gd name="T117" fmla="*/ 36 h 88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392" h="881">
                  <a:moveTo>
                    <a:pt x="2302" y="36"/>
                  </a:moveTo>
                  <a:lnTo>
                    <a:pt x="2266" y="48"/>
                  </a:lnTo>
                  <a:lnTo>
                    <a:pt x="2231" y="54"/>
                  </a:lnTo>
                  <a:lnTo>
                    <a:pt x="2201" y="54"/>
                  </a:lnTo>
                  <a:lnTo>
                    <a:pt x="2195" y="54"/>
                  </a:lnTo>
                  <a:lnTo>
                    <a:pt x="2189" y="54"/>
                  </a:lnTo>
                  <a:lnTo>
                    <a:pt x="2177" y="60"/>
                  </a:lnTo>
                  <a:lnTo>
                    <a:pt x="2147" y="66"/>
                  </a:lnTo>
                  <a:lnTo>
                    <a:pt x="2105" y="78"/>
                  </a:lnTo>
                  <a:lnTo>
                    <a:pt x="2057" y="89"/>
                  </a:lnTo>
                  <a:lnTo>
                    <a:pt x="2021" y="101"/>
                  </a:lnTo>
                  <a:lnTo>
                    <a:pt x="1997" y="107"/>
                  </a:lnTo>
                  <a:lnTo>
                    <a:pt x="1973" y="113"/>
                  </a:lnTo>
                  <a:lnTo>
                    <a:pt x="1956" y="119"/>
                  </a:lnTo>
                  <a:lnTo>
                    <a:pt x="1926" y="131"/>
                  </a:lnTo>
                  <a:lnTo>
                    <a:pt x="1896" y="137"/>
                  </a:lnTo>
                  <a:lnTo>
                    <a:pt x="1860" y="167"/>
                  </a:lnTo>
                  <a:lnTo>
                    <a:pt x="1842" y="191"/>
                  </a:lnTo>
                  <a:lnTo>
                    <a:pt x="1836" y="221"/>
                  </a:lnTo>
                  <a:lnTo>
                    <a:pt x="1836" y="245"/>
                  </a:lnTo>
                  <a:lnTo>
                    <a:pt x="1842" y="269"/>
                  </a:lnTo>
                  <a:lnTo>
                    <a:pt x="1842" y="293"/>
                  </a:lnTo>
                  <a:lnTo>
                    <a:pt x="1842" y="305"/>
                  </a:lnTo>
                  <a:lnTo>
                    <a:pt x="1824" y="323"/>
                  </a:lnTo>
                  <a:lnTo>
                    <a:pt x="1794" y="329"/>
                  </a:lnTo>
                  <a:lnTo>
                    <a:pt x="1758" y="317"/>
                  </a:lnTo>
                  <a:lnTo>
                    <a:pt x="1716" y="299"/>
                  </a:lnTo>
                  <a:lnTo>
                    <a:pt x="1657" y="275"/>
                  </a:lnTo>
                  <a:lnTo>
                    <a:pt x="1597" y="263"/>
                  </a:lnTo>
                  <a:lnTo>
                    <a:pt x="1543" y="257"/>
                  </a:lnTo>
                  <a:lnTo>
                    <a:pt x="1519" y="257"/>
                  </a:lnTo>
                  <a:lnTo>
                    <a:pt x="1507" y="257"/>
                  </a:lnTo>
                  <a:lnTo>
                    <a:pt x="1489" y="263"/>
                  </a:lnTo>
                  <a:lnTo>
                    <a:pt x="1459" y="275"/>
                  </a:lnTo>
                  <a:lnTo>
                    <a:pt x="1399" y="311"/>
                  </a:lnTo>
                  <a:lnTo>
                    <a:pt x="1376" y="329"/>
                  </a:lnTo>
                  <a:lnTo>
                    <a:pt x="1352" y="341"/>
                  </a:lnTo>
                  <a:lnTo>
                    <a:pt x="1334" y="353"/>
                  </a:lnTo>
                  <a:lnTo>
                    <a:pt x="1328" y="359"/>
                  </a:lnTo>
                  <a:lnTo>
                    <a:pt x="1322" y="359"/>
                  </a:lnTo>
                  <a:lnTo>
                    <a:pt x="1310" y="359"/>
                  </a:lnTo>
                  <a:lnTo>
                    <a:pt x="1286" y="365"/>
                  </a:lnTo>
                  <a:lnTo>
                    <a:pt x="1262" y="365"/>
                  </a:lnTo>
                  <a:lnTo>
                    <a:pt x="1214" y="371"/>
                  </a:lnTo>
                  <a:lnTo>
                    <a:pt x="1196" y="371"/>
                  </a:lnTo>
                  <a:lnTo>
                    <a:pt x="1178" y="365"/>
                  </a:lnTo>
                  <a:lnTo>
                    <a:pt x="1160" y="365"/>
                  </a:lnTo>
                  <a:lnTo>
                    <a:pt x="1130" y="365"/>
                  </a:lnTo>
                  <a:lnTo>
                    <a:pt x="1095" y="365"/>
                  </a:lnTo>
                  <a:lnTo>
                    <a:pt x="1053" y="371"/>
                  </a:lnTo>
                  <a:lnTo>
                    <a:pt x="1017" y="377"/>
                  </a:lnTo>
                  <a:lnTo>
                    <a:pt x="981" y="377"/>
                  </a:lnTo>
                  <a:lnTo>
                    <a:pt x="957" y="383"/>
                  </a:lnTo>
                  <a:lnTo>
                    <a:pt x="945" y="389"/>
                  </a:lnTo>
                  <a:lnTo>
                    <a:pt x="939" y="395"/>
                  </a:lnTo>
                  <a:lnTo>
                    <a:pt x="921" y="401"/>
                  </a:lnTo>
                  <a:lnTo>
                    <a:pt x="879" y="407"/>
                  </a:lnTo>
                  <a:lnTo>
                    <a:pt x="837" y="419"/>
                  </a:lnTo>
                  <a:lnTo>
                    <a:pt x="819" y="419"/>
                  </a:lnTo>
                  <a:lnTo>
                    <a:pt x="808" y="419"/>
                  </a:lnTo>
                  <a:lnTo>
                    <a:pt x="796" y="419"/>
                  </a:lnTo>
                  <a:lnTo>
                    <a:pt x="778" y="419"/>
                  </a:lnTo>
                  <a:lnTo>
                    <a:pt x="754" y="419"/>
                  </a:lnTo>
                  <a:lnTo>
                    <a:pt x="724" y="425"/>
                  </a:lnTo>
                  <a:lnTo>
                    <a:pt x="664" y="437"/>
                  </a:lnTo>
                  <a:lnTo>
                    <a:pt x="640" y="449"/>
                  </a:lnTo>
                  <a:lnTo>
                    <a:pt x="616" y="461"/>
                  </a:lnTo>
                  <a:lnTo>
                    <a:pt x="598" y="473"/>
                  </a:lnTo>
                  <a:lnTo>
                    <a:pt x="580" y="473"/>
                  </a:lnTo>
                  <a:lnTo>
                    <a:pt x="538" y="473"/>
                  </a:lnTo>
                  <a:lnTo>
                    <a:pt x="503" y="467"/>
                  </a:lnTo>
                  <a:lnTo>
                    <a:pt x="461" y="473"/>
                  </a:lnTo>
                  <a:lnTo>
                    <a:pt x="443" y="479"/>
                  </a:lnTo>
                  <a:lnTo>
                    <a:pt x="431" y="491"/>
                  </a:lnTo>
                  <a:lnTo>
                    <a:pt x="425" y="509"/>
                  </a:lnTo>
                  <a:lnTo>
                    <a:pt x="419" y="533"/>
                  </a:lnTo>
                  <a:lnTo>
                    <a:pt x="413" y="539"/>
                  </a:lnTo>
                  <a:lnTo>
                    <a:pt x="407" y="545"/>
                  </a:lnTo>
                  <a:lnTo>
                    <a:pt x="389" y="551"/>
                  </a:lnTo>
                  <a:lnTo>
                    <a:pt x="347" y="569"/>
                  </a:lnTo>
                  <a:lnTo>
                    <a:pt x="299" y="587"/>
                  </a:lnTo>
                  <a:lnTo>
                    <a:pt x="257" y="593"/>
                  </a:lnTo>
                  <a:lnTo>
                    <a:pt x="222" y="599"/>
                  </a:lnTo>
                  <a:lnTo>
                    <a:pt x="180" y="617"/>
                  </a:lnTo>
                  <a:lnTo>
                    <a:pt x="150" y="641"/>
                  </a:lnTo>
                  <a:lnTo>
                    <a:pt x="138" y="647"/>
                  </a:lnTo>
                  <a:lnTo>
                    <a:pt x="132" y="653"/>
                  </a:lnTo>
                  <a:lnTo>
                    <a:pt x="126" y="659"/>
                  </a:lnTo>
                  <a:lnTo>
                    <a:pt x="108" y="659"/>
                  </a:lnTo>
                  <a:lnTo>
                    <a:pt x="96" y="653"/>
                  </a:lnTo>
                  <a:lnTo>
                    <a:pt x="90" y="653"/>
                  </a:lnTo>
                  <a:lnTo>
                    <a:pt x="0" y="671"/>
                  </a:lnTo>
                  <a:lnTo>
                    <a:pt x="12" y="689"/>
                  </a:lnTo>
                  <a:lnTo>
                    <a:pt x="42" y="695"/>
                  </a:lnTo>
                  <a:lnTo>
                    <a:pt x="84" y="695"/>
                  </a:lnTo>
                  <a:lnTo>
                    <a:pt x="132" y="683"/>
                  </a:lnTo>
                  <a:lnTo>
                    <a:pt x="192" y="671"/>
                  </a:lnTo>
                  <a:lnTo>
                    <a:pt x="263" y="653"/>
                  </a:lnTo>
                  <a:lnTo>
                    <a:pt x="335" y="629"/>
                  </a:lnTo>
                  <a:lnTo>
                    <a:pt x="407" y="599"/>
                  </a:lnTo>
                  <a:lnTo>
                    <a:pt x="473" y="569"/>
                  </a:lnTo>
                  <a:lnTo>
                    <a:pt x="527" y="545"/>
                  </a:lnTo>
                  <a:lnTo>
                    <a:pt x="562" y="527"/>
                  </a:lnTo>
                  <a:lnTo>
                    <a:pt x="568" y="521"/>
                  </a:lnTo>
                  <a:lnTo>
                    <a:pt x="574" y="521"/>
                  </a:lnTo>
                  <a:lnTo>
                    <a:pt x="604" y="521"/>
                  </a:lnTo>
                  <a:lnTo>
                    <a:pt x="646" y="515"/>
                  </a:lnTo>
                  <a:lnTo>
                    <a:pt x="712" y="497"/>
                  </a:lnTo>
                  <a:lnTo>
                    <a:pt x="790" y="479"/>
                  </a:lnTo>
                  <a:lnTo>
                    <a:pt x="873" y="461"/>
                  </a:lnTo>
                  <a:lnTo>
                    <a:pt x="963" y="443"/>
                  </a:lnTo>
                  <a:lnTo>
                    <a:pt x="1059" y="431"/>
                  </a:lnTo>
                  <a:lnTo>
                    <a:pt x="1148" y="425"/>
                  </a:lnTo>
                  <a:lnTo>
                    <a:pt x="1178" y="425"/>
                  </a:lnTo>
                  <a:lnTo>
                    <a:pt x="1214" y="437"/>
                  </a:lnTo>
                  <a:lnTo>
                    <a:pt x="1292" y="461"/>
                  </a:lnTo>
                  <a:lnTo>
                    <a:pt x="1340" y="479"/>
                  </a:lnTo>
                  <a:lnTo>
                    <a:pt x="1382" y="503"/>
                  </a:lnTo>
                  <a:lnTo>
                    <a:pt x="1417" y="533"/>
                  </a:lnTo>
                  <a:lnTo>
                    <a:pt x="1441" y="563"/>
                  </a:lnTo>
                  <a:lnTo>
                    <a:pt x="1447" y="587"/>
                  </a:lnTo>
                  <a:lnTo>
                    <a:pt x="1435" y="617"/>
                  </a:lnTo>
                  <a:lnTo>
                    <a:pt x="1423" y="629"/>
                  </a:lnTo>
                  <a:lnTo>
                    <a:pt x="1405" y="641"/>
                  </a:lnTo>
                  <a:lnTo>
                    <a:pt x="1376" y="653"/>
                  </a:lnTo>
                  <a:lnTo>
                    <a:pt x="1346" y="665"/>
                  </a:lnTo>
                  <a:lnTo>
                    <a:pt x="1280" y="683"/>
                  </a:lnTo>
                  <a:lnTo>
                    <a:pt x="1226" y="701"/>
                  </a:lnTo>
                  <a:lnTo>
                    <a:pt x="1178" y="719"/>
                  </a:lnTo>
                  <a:lnTo>
                    <a:pt x="1142" y="743"/>
                  </a:lnTo>
                  <a:lnTo>
                    <a:pt x="1112" y="755"/>
                  </a:lnTo>
                  <a:lnTo>
                    <a:pt x="1089" y="773"/>
                  </a:lnTo>
                  <a:lnTo>
                    <a:pt x="1077" y="791"/>
                  </a:lnTo>
                  <a:lnTo>
                    <a:pt x="1065" y="809"/>
                  </a:lnTo>
                  <a:lnTo>
                    <a:pt x="1059" y="833"/>
                  </a:lnTo>
                  <a:lnTo>
                    <a:pt x="1065" y="857"/>
                  </a:lnTo>
                  <a:lnTo>
                    <a:pt x="1077" y="869"/>
                  </a:lnTo>
                  <a:lnTo>
                    <a:pt x="1083" y="875"/>
                  </a:lnTo>
                  <a:lnTo>
                    <a:pt x="1089" y="881"/>
                  </a:lnTo>
                  <a:lnTo>
                    <a:pt x="1106" y="881"/>
                  </a:lnTo>
                  <a:lnTo>
                    <a:pt x="1124" y="875"/>
                  </a:lnTo>
                  <a:lnTo>
                    <a:pt x="1148" y="875"/>
                  </a:lnTo>
                  <a:lnTo>
                    <a:pt x="1208" y="869"/>
                  </a:lnTo>
                  <a:lnTo>
                    <a:pt x="1268" y="863"/>
                  </a:lnTo>
                  <a:lnTo>
                    <a:pt x="1328" y="863"/>
                  </a:lnTo>
                  <a:lnTo>
                    <a:pt x="1388" y="857"/>
                  </a:lnTo>
                  <a:lnTo>
                    <a:pt x="1411" y="857"/>
                  </a:lnTo>
                  <a:lnTo>
                    <a:pt x="1429" y="851"/>
                  </a:lnTo>
                  <a:lnTo>
                    <a:pt x="1441" y="851"/>
                  </a:lnTo>
                  <a:lnTo>
                    <a:pt x="1447" y="851"/>
                  </a:lnTo>
                  <a:lnTo>
                    <a:pt x="1459" y="845"/>
                  </a:lnTo>
                  <a:lnTo>
                    <a:pt x="1483" y="833"/>
                  </a:lnTo>
                  <a:lnTo>
                    <a:pt x="1525" y="815"/>
                  </a:lnTo>
                  <a:lnTo>
                    <a:pt x="1573" y="791"/>
                  </a:lnTo>
                  <a:lnTo>
                    <a:pt x="1675" y="743"/>
                  </a:lnTo>
                  <a:lnTo>
                    <a:pt x="1716" y="725"/>
                  </a:lnTo>
                  <a:lnTo>
                    <a:pt x="1752" y="713"/>
                  </a:lnTo>
                  <a:lnTo>
                    <a:pt x="1806" y="689"/>
                  </a:lnTo>
                  <a:lnTo>
                    <a:pt x="1842" y="653"/>
                  </a:lnTo>
                  <a:lnTo>
                    <a:pt x="1866" y="611"/>
                  </a:lnTo>
                  <a:lnTo>
                    <a:pt x="1884" y="581"/>
                  </a:lnTo>
                  <a:lnTo>
                    <a:pt x="1926" y="515"/>
                  </a:lnTo>
                  <a:lnTo>
                    <a:pt x="1979" y="449"/>
                  </a:lnTo>
                  <a:lnTo>
                    <a:pt x="2039" y="389"/>
                  </a:lnTo>
                  <a:lnTo>
                    <a:pt x="2105" y="341"/>
                  </a:lnTo>
                  <a:lnTo>
                    <a:pt x="2159" y="299"/>
                  </a:lnTo>
                  <a:lnTo>
                    <a:pt x="2207" y="269"/>
                  </a:lnTo>
                  <a:lnTo>
                    <a:pt x="2237" y="245"/>
                  </a:lnTo>
                  <a:lnTo>
                    <a:pt x="2249" y="239"/>
                  </a:lnTo>
                  <a:lnTo>
                    <a:pt x="2392" y="167"/>
                  </a:lnTo>
                  <a:lnTo>
                    <a:pt x="2392" y="60"/>
                  </a:lnTo>
                  <a:lnTo>
                    <a:pt x="2392" y="0"/>
                  </a:lnTo>
                  <a:lnTo>
                    <a:pt x="2344" y="18"/>
                  </a:lnTo>
                  <a:lnTo>
                    <a:pt x="2302" y="3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smtClean="0">
                <a:solidFill>
                  <a:srgbClr val="FFFFFF"/>
                </a:solidFill>
              </a:endParaRPr>
            </a:p>
          </p:txBody>
        </p:sp>
        <p:sp>
          <p:nvSpPr>
            <p:cNvPr id="118796" name="Freeform 12"/>
            <p:cNvSpPr>
              <a:spLocks/>
            </p:cNvSpPr>
            <p:nvPr userDrawn="1"/>
          </p:nvSpPr>
          <p:spPr bwMode="hidden">
            <a:xfrm>
              <a:off x="3839" y="1854"/>
              <a:ext cx="577" cy="258"/>
            </a:xfrm>
            <a:custGeom>
              <a:avLst/>
              <a:gdLst>
                <a:gd name="T0" fmla="*/ 30 w 550"/>
                <a:gd name="T1" fmla="*/ 245 h 257"/>
                <a:gd name="T2" fmla="*/ 18 w 550"/>
                <a:gd name="T3" fmla="*/ 251 h 257"/>
                <a:gd name="T4" fmla="*/ 6 w 550"/>
                <a:gd name="T5" fmla="*/ 257 h 257"/>
                <a:gd name="T6" fmla="*/ 0 w 550"/>
                <a:gd name="T7" fmla="*/ 257 h 257"/>
                <a:gd name="T8" fmla="*/ 305 w 550"/>
                <a:gd name="T9" fmla="*/ 113 h 257"/>
                <a:gd name="T10" fmla="*/ 520 w 550"/>
                <a:gd name="T11" fmla="*/ 0 h 257"/>
                <a:gd name="T12" fmla="*/ 526 w 550"/>
                <a:gd name="T13" fmla="*/ 6 h 257"/>
                <a:gd name="T14" fmla="*/ 544 w 550"/>
                <a:gd name="T15" fmla="*/ 18 h 257"/>
                <a:gd name="T16" fmla="*/ 550 w 550"/>
                <a:gd name="T17" fmla="*/ 24 h 257"/>
                <a:gd name="T18" fmla="*/ 550 w 550"/>
                <a:gd name="T19" fmla="*/ 36 h 257"/>
                <a:gd name="T20" fmla="*/ 544 w 550"/>
                <a:gd name="T21" fmla="*/ 42 h 257"/>
                <a:gd name="T22" fmla="*/ 526 w 550"/>
                <a:gd name="T23" fmla="*/ 54 h 257"/>
                <a:gd name="T24" fmla="*/ 514 w 550"/>
                <a:gd name="T25" fmla="*/ 60 h 257"/>
                <a:gd name="T26" fmla="*/ 502 w 550"/>
                <a:gd name="T27" fmla="*/ 66 h 257"/>
                <a:gd name="T28" fmla="*/ 448 w 550"/>
                <a:gd name="T29" fmla="*/ 84 h 257"/>
                <a:gd name="T30" fmla="*/ 382 w 550"/>
                <a:gd name="T31" fmla="*/ 113 h 257"/>
                <a:gd name="T32" fmla="*/ 305 w 550"/>
                <a:gd name="T33" fmla="*/ 143 h 257"/>
                <a:gd name="T34" fmla="*/ 227 w 550"/>
                <a:gd name="T35" fmla="*/ 173 h 257"/>
                <a:gd name="T36" fmla="*/ 149 w 550"/>
                <a:gd name="T37" fmla="*/ 203 h 257"/>
                <a:gd name="T38" fmla="*/ 83 w 550"/>
                <a:gd name="T39" fmla="*/ 227 h 257"/>
                <a:gd name="T40" fmla="*/ 30 w 550"/>
                <a:gd name="T41" fmla="*/ 245 h 257"/>
                <a:gd name="T42" fmla="*/ 30 w 550"/>
                <a:gd name="T43" fmla="*/ 24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50" h="257">
                  <a:moveTo>
                    <a:pt x="30" y="245"/>
                  </a:moveTo>
                  <a:lnTo>
                    <a:pt x="18" y="251"/>
                  </a:lnTo>
                  <a:lnTo>
                    <a:pt x="6" y="257"/>
                  </a:lnTo>
                  <a:lnTo>
                    <a:pt x="0" y="257"/>
                  </a:lnTo>
                  <a:lnTo>
                    <a:pt x="305" y="113"/>
                  </a:lnTo>
                  <a:lnTo>
                    <a:pt x="520" y="0"/>
                  </a:lnTo>
                  <a:lnTo>
                    <a:pt x="526" y="6"/>
                  </a:lnTo>
                  <a:lnTo>
                    <a:pt x="544" y="18"/>
                  </a:lnTo>
                  <a:lnTo>
                    <a:pt x="550" y="24"/>
                  </a:lnTo>
                  <a:lnTo>
                    <a:pt x="550" y="36"/>
                  </a:lnTo>
                  <a:lnTo>
                    <a:pt x="544" y="42"/>
                  </a:lnTo>
                  <a:lnTo>
                    <a:pt x="526" y="54"/>
                  </a:lnTo>
                  <a:lnTo>
                    <a:pt x="514" y="60"/>
                  </a:lnTo>
                  <a:lnTo>
                    <a:pt x="502" y="66"/>
                  </a:lnTo>
                  <a:lnTo>
                    <a:pt x="448" y="84"/>
                  </a:lnTo>
                  <a:lnTo>
                    <a:pt x="382" y="113"/>
                  </a:lnTo>
                  <a:lnTo>
                    <a:pt x="305" y="143"/>
                  </a:lnTo>
                  <a:lnTo>
                    <a:pt x="227" y="173"/>
                  </a:lnTo>
                  <a:lnTo>
                    <a:pt x="149" y="203"/>
                  </a:lnTo>
                  <a:lnTo>
                    <a:pt x="83" y="227"/>
                  </a:lnTo>
                  <a:lnTo>
                    <a:pt x="30" y="245"/>
                  </a:lnTo>
                  <a:lnTo>
                    <a:pt x="30" y="245"/>
                  </a:lnTo>
                  <a:close/>
                </a:path>
              </a:pathLst>
            </a:custGeom>
            <a:gradFill rotWithShape="0">
              <a:gsLst>
                <a:gs pos="0">
                  <a:schemeClr val="bg2">
                    <a:gamma/>
                    <a:tint val="94118"/>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kumimoji="1" lang="zh-TW" altLang="en-US">
                <a:solidFill>
                  <a:srgbClr val="FFFFFF"/>
                </a:solidFill>
              </a:endParaRPr>
            </a:p>
          </p:txBody>
        </p:sp>
        <p:sp>
          <p:nvSpPr>
            <p:cNvPr id="1042" name="Freeform 13"/>
            <p:cNvSpPr>
              <a:spLocks/>
            </p:cNvSpPr>
            <p:nvPr userDrawn="1"/>
          </p:nvSpPr>
          <p:spPr bwMode="hidden">
            <a:xfrm>
              <a:off x="5327" y="1642"/>
              <a:ext cx="5" cy="1"/>
            </a:xfrm>
            <a:custGeom>
              <a:avLst/>
              <a:gdLst>
                <a:gd name="T0" fmla="*/ 0 w 5"/>
                <a:gd name="T1" fmla="*/ 0 h 1"/>
                <a:gd name="T2" fmla="*/ 5 w 5"/>
                <a:gd name="T3" fmla="*/ 0 h 1"/>
                <a:gd name="T4" fmla="*/ 0 w 5"/>
                <a:gd name="T5" fmla="*/ 0 h 1"/>
                <a:gd name="T6" fmla="*/ 0 w 5"/>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 h="1">
                  <a:moveTo>
                    <a:pt x="0" y="0"/>
                  </a:moveTo>
                  <a:lnTo>
                    <a:pt x="5" y="0"/>
                  </a:lnTo>
                  <a:lnTo>
                    <a:pt x="0" y="0"/>
                  </a:lnTo>
                  <a:close/>
                </a:path>
              </a:pathLst>
            </a:custGeom>
            <a:solidFill>
              <a:srgbClr val="FED1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smtClean="0">
                <a:solidFill>
                  <a:srgbClr val="FFFFFF"/>
                </a:solidFill>
              </a:endParaRPr>
            </a:p>
          </p:txBody>
        </p:sp>
        <p:sp>
          <p:nvSpPr>
            <p:cNvPr id="118798" name="Freeform 14"/>
            <p:cNvSpPr>
              <a:spLocks/>
            </p:cNvSpPr>
            <p:nvPr userDrawn="1"/>
          </p:nvSpPr>
          <p:spPr bwMode="hidden">
            <a:xfrm>
              <a:off x="3839" y="1728"/>
              <a:ext cx="716" cy="383"/>
            </a:xfrm>
            <a:custGeom>
              <a:avLst/>
              <a:gdLst>
                <a:gd name="T0" fmla="*/ 659 w 716"/>
                <a:gd name="T1" fmla="*/ 6 h 383"/>
                <a:gd name="T2" fmla="*/ 588 w 716"/>
                <a:gd name="T3" fmla="*/ 42 h 383"/>
                <a:gd name="T4" fmla="*/ 515 w 716"/>
                <a:gd name="T5" fmla="*/ 84 h 383"/>
                <a:gd name="T6" fmla="*/ 509 w 716"/>
                <a:gd name="T7" fmla="*/ 90 h 383"/>
                <a:gd name="T8" fmla="*/ 485 w 716"/>
                <a:gd name="T9" fmla="*/ 102 h 383"/>
                <a:gd name="T10" fmla="*/ 455 w 716"/>
                <a:gd name="T11" fmla="*/ 120 h 383"/>
                <a:gd name="T12" fmla="*/ 425 w 716"/>
                <a:gd name="T13" fmla="*/ 138 h 383"/>
                <a:gd name="T14" fmla="*/ 371 w 716"/>
                <a:gd name="T15" fmla="*/ 168 h 383"/>
                <a:gd name="T16" fmla="*/ 306 w 716"/>
                <a:gd name="T17" fmla="*/ 198 h 383"/>
                <a:gd name="T18" fmla="*/ 186 w 716"/>
                <a:gd name="T19" fmla="*/ 251 h 383"/>
                <a:gd name="T20" fmla="*/ 131 w 716"/>
                <a:gd name="T21" fmla="*/ 269 h 383"/>
                <a:gd name="T22" fmla="*/ 89 w 716"/>
                <a:gd name="T23" fmla="*/ 287 h 383"/>
                <a:gd name="T24" fmla="*/ 53 w 716"/>
                <a:gd name="T25" fmla="*/ 305 h 383"/>
                <a:gd name="T26" fmla="*/ 36 w 716"/>
                <a:gd name="T27" fmla="*/ 311 h 383"/>
                <a:gd name="T28" fmla="*/ 12 w 716"/>
                <a:gd name="T29" fmla="*/ 329 h 383"/>
                <a:gd name="T30" fmla="*/ 0 w 716"/>
                <a:gd name="T31" fmla="*/ 353 h 383"/>
                <a:gd name="T32" fmla="*/ 0 w 716"/>
                <a:gd name="T33" fmla="*/ 371 h 383"/>
                <a:gd name="T34" fmla="*/ 0 w 716"/>
                <a:gd name="T35" fmla="*/ 383 h 383"/>
                <a:gd name="T36" fmla="*/ 0 w 716"/>
                <a:gd name="T37" fmla="*/ 383 h 383"/>
                <a:gd name="T38" fmla="*/ 12 w 716"/>
                <a:gd name="T39" fmla="*/ 371 h 383"/>
                <a:gd name="T40" fmla="*/ 30 w 716"/>
                <a:gd name="T41" fmla="*/ 353 h 383"/>
                <a:gd name="T42" fmla="*/ 53 w 716"/>
                <a:gd name="T43" fmla="*/ 335 h 383"/>
                <a:gd name="T44" fmla="*/ 77 w 716"/>
                <a:gd name="T45" fmla="*/ 317 h 383"/>
                <a:gd name="T46" fmla="*/ 101 w 716"/>
                <a:gd name="T47" fmla="*/ 311 h 383"/>
                <a:gd name="T48" fmla="*/ 131 w 716"/>
                <a:gd name="T49" fmla="*/ 299 h 383"/>
                <a:gd name="T50" fmla="*/ 204 w 716"/>
                <a:gd name="T51" fmla="*/ 269 h 383"/>
                <a:gd name="T52" fmla="*/ 240 w 716"/>
                <a:gd name="T53" fmla="*/ 251 h 383"/>
                <a:gd name="T54" fmla="*/ 270 w 716"/>
                <a:gd name="T55" fmla="*/ 239 h 383"/>
                <a:gd name="T56" fmla="*/ 294 w 716"/>
                <a:gd name="T57" fmla="*/ 228 h 383"/>
                <a:gd name="T58" fmla="*/ 312 w 716"/>
                <a:gd name="T59" fmla="*/ 222 h 383"/>
                <a:gd name="T60" fmla="*/ 330 w 716"/>
                <a:gd name="T61" fmla="*/ 210 h 383"/>
                <a:gd name="T62" fmla="*/ 365 w 716"/>
                <a:gd name="T63" fmla="*/ 186 h 383"/>
                <a:gd name="T64" fmla="*/ 419 w 716"/>
                <a:gd name="T65" fmla="*/ 156 h 383"/>
                <a:gd name="T66" fmla="*/ 473 w 716"/>
                <a:gd name="T67" fmla="*/ 120 h 383"/>
                <a:gd name="T68" fmla="*/ 527 w 716"/>
                <a:gd name="T69" fmla="*/ 90 h 383"/>
                <a:gd name="T70" fmla="*/ 576 w 716"/>
                <a:gd name="T71" fmla="*/ 60 h 383"/>
                <a:gd name="T72" fmla="*/ 612 w 716"/>
                <a:gd name="T73" fmla="*/ 42 h 383"/>
                <a:gd name="T74" fmla="*/ 629 w 716"/>
                <a:gd name="T75" fmla="*/ 36 h 383"/>
                <a:gd name="T76" fmla="*/ 647 w 716"/>
                <a:gd name="T77" fmla="*/ 30 h 383"/>
                <a:gd name="T78" fmla="*/ 677 w 716"/>
                <a:gd name="T79" fmla="*/ 18 h 383"/>
                <a:gd name="T80" fmla="*/ 701 w 716"/>
                <a:gd name="T81" fmla="*/ 6 h 383"/>
                <a:gd name="T82" fmla="*/ 713 w 716"/>
                <a:gd name="T83" fmla="*/ 0 h 383"/>
                <a:gd name="T84" fmla="*/ 713 w 716"/>
                <a:gd name="T85" fmla="*/ 0 h 383"/>
                <a:gd name="T86" fmla="*/ 659 w 716"/>
                <a:gd name="T87" fmla="*/ 6 h 383"/>
                <a:gd name="T88" fmla="*/ 716 w 716"/>
                <a:gd name="T89" fmla="*/ 63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16" h="383">
                  <a:moveTo>
                    <a:pt x="659" y="6"/>
                  </a:moveTo>
                  <a:lnTo>
                    <a:pt x="588" y="42"/>
                  </a:lnTo>
                  <a:lnTo>
                    <a:pt x="515" y="84"/>
                  </a:lnTo>
                  <a:lnTo>
                    <a:pt x="509" y="90"/>
                  </a:lnTo>
                  <a:lnTo>
                    <a:pt x="485" y="102"/>
                  </a:lnTo>
                  <a:lnTo>
                    <a:pt x="455" y="120"/>
                  </a:lnTo>
                  <a:lnTo>
                    <a:pt x="425" y="138"/>
                  </a:lnTo>
                  <a:lnTo>
                    <a:pt x="371" y="168"/>
                  </a:lnTo>
                  <a:lnTo>
                    <a:pt x="306" y="198"/>
                  </a:lnTo>
                  <a:lnTo>
                    <a:pt x="186" y="251"/>
                  </a:lnTo>
                  <a:lnTo>
                    <a:pt x="131" y="269"/>
                  </a:lnTo>
                  <a:lnTo>
                    <a:pt x="89" y="287"/>
                  </a:lnTo>
                  <a:lnTo>
                    <a:pt x="53" y="305"/>
                  </a:lnTo>
                  <a:lnTo>
                    <a:pt x="36" y="311"/>
                  </a:lnTo>
                  <a:lnTo>
                    <a:pt x="12" y="329"/>
                  </a:lnTo>
                  <a:lnTo>
                    <a:pt x="0" y="353"/>
                  </a:lnTo>
                  <a:lnTo>
                    <a:pt x="0" y="371"/>
                  </a:lnTo>
                  <a:lnTo>
                    <a:pt x="0" y="383"/>
                  </a:lnTo>
                  <a:lnTo>
                    <a:pt x="0" y="383"/>
                  </a:lnTo>
                  <a:lnTo>
                    <a:pt x="12" y="371"/>
                  </a:lnTo>
                  <a:lnTo>
                    <a:pt x="30" y="353"/>
                  </a:lnTo>
                  <a:lnTo>
                    <a:pt x="53" y="335"/>
                  </a:lnTo>
                  <a:lnTo>
                    <a:pt x="77" y="317"/>
                  </a:lnTo>
                  <a:lnTo>
                    <a:pt x="101" y="311"/>
                  </a:lnTo>
                  <a:lnTo>
                    <a:pt x="131" y="299"/>
                  </a:lnTo>
                  <a:lnTo>
                    <a:pt x="204" y="269"/>
                  </a:lnTo>
                  <a:lnTo>
                    <a:pt x="240" y="251"/>
                  </a:lnTo>
                  <a:lnTo>
                    <a:pt x="270" y="239"/>
                  </a:lnTo>
                  <a:lnTo>
                    <a:pt x="294" y="228"/>
                  </a:lnTo>
                  <a:lnTo>
                    <a:pt x="312" y="222"/>
                  </a:lnTo>
                  <a:lnTo>
                    <a:pt x="330" y="210"/>
                  </a:lnTo>
                  <a:lnTo>
                    <a:pt x="365" y="186"/>
                  </a:lnTo>
                  <a:lnTo>
                    <a:pt x="419" y="156"/>
                  </a:lnTo>
                  <a:lnTo>
                    <a:pt x="473" y="120"/>
                  </a:lnTo>
                  <a:lnTo>
                    <a:pt x="527" y="90"/>
                  </a:lnTo>
                  <a:lnTo>
                    <a:pt x="576" y="60"/>
                  </a:lnTo>
                  <a:lnTo>
                    <a:pt x="612" y="42"/>
                  </a:lnTo>
                  <a:lnTo>
                    <a:pt x="629" y="36"/>
                  </a:lnTo>
                  <a:lnTo>
                    <a:pt x="647" y="30"/>
                  </a:lnTo>
                  <a:lnTo>
                    <a:pt x="677" y="18"/>
                  </a:lnTo>
                  <a:lnTo>
                    <a:pt x="701" y="6"/>
                  </a:lnTo>
                  <a:lnTo>
                    <a:pt x="713" y="0"/>
                  </a:lnTo>
                  <a:lnTo>
                    <a:pt x="713" y="0"/>
                  </a:lnTo>
                  <a:lnTo>
                    <a:pt x="659" y="6"/>
                  </a:lnTo>
                  <a:lnTo>
                    <a:pt x="716" y="63"/>
                  </a:lnTo>
                </a:path>
              </a:pathLst>
            </a:custGeom>
            <a:gradFill rotWithShape="0">
              <a:gsLst>
                <a:gs pos="0">
                  <a:schemeClr val="bg2">
                    <a:gamma/>
                    <a:tint val="94118"/>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kumimoji="1" lang="zh-TW" altLang="en-US">
                <a:solidFill>
                  <a:srgbClr val="FFFFFF"/>
                </a:solidFill>
              </a:endParaRPr>
            </a:p>
          </p:txBody>
        </p:sp>
        <p:sp>
          <p:nvSpPr>
            <p:cNvPr id="118799" name="Freeform 15"/>
            <p:cNvSpPr>
              <a:spLocks/>
            </p:cNvSpPr>
            <p:nvPr userDrawn="1"/>
          </p:nvSpPr>
          <p:spPr bwMode="hidden">
            <a:xfrm>
              <a:off x="3453" y="2271"/>
              <a:ext cx="318" cy="225"/>
            </a:xfrm>
            <a:custGeom>
              <a:avLst/>
              <a:gdLst>
                <a:gd name="T0" fmla="*/ 6 w 318"/>
                <a:gd name="T1" fmla="*/ 225 h 225"/>
                <a:gd name="T2" fmla="*/ 0 w 318"/>
                <a:gd name="T3" fmla="*/ 195 h 225"/>
                <a:gd name="T4" fmla="*/ 315 w 318"/>
                <a:gd name="T5" fmla="*/ 0 h 225"/>
                <a:gd name="T6" fmla="*/ 303 w 318"/>
                <a:gd name="T7" fmla="*/ 27 h 225"/>
                <a:gd name="T8" fmla="*/ 318 w 318"/>
                <a:gd name="T9" fmla="*/ 42 h 225"/>
              </a:gdLst>
              <a:ahLst/>
              <a:cxnLst>
                <a:cxn ang="0">
                  <a:pos x="T0" y="T1"/>
                </a:cxn>
                <a:cxn ang="0">
                  <a:pos x="T2" y="T3"/>
                </a:cxn>
                <a:cxn ang="0">
                  <a:pos x="T4" y="T5"/>
                </a:cxn>
                <a:cxn ang="0">
                  <a:pos x="T6" y="T7"/>
                </a:cxn>
                <a:cxn ang="0">
                  <a:pos x="T8" y="T9"/>
                </a:cxn>
              </a:cxnLst>
              <a:rect l="0" t="0" r="r" b="b"/>
              <a:pathLst>
                <a:path w="318" h="225">
                  <a:moveTo>
                    <a:pt x="6" y="225"/>
                  </a:moveTo>
                  <a:lnTo>
                    <a:pt x="0" y="195"/>
                  </a:lnTo>
                  <a:lnTo>
                    <a:pt x="315" y="0"/>
                  </a:lnTo>
                  <a:lnTo>
                    <a:pt x="303" y="27"/>
                  </a:lnTo>
                  <a:lnTo>
                    <a:pt x="318" y="42"/>
                  </a:lnTo>
                </a:path>
              </a:pathLst>
            </a:custGeom>
            <a:gradFill rotWithShape="0">
              <a:gsLst>
                <a:gs pos="0">
                  <a:schemeClr val="bg2">
                    <a:gamma/>
                    <a:tint val="94118"/>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kumimoji="1" lang="zh-TW" altLang="en-US">
                <a:solidFill>
                  <a:srgbClr val="FFFFFF"/>
                </a:solidFill>
              </a:endParaRPr>
            </a:p>
          </p:txBody>
        </p:sp>
        <p:sp>
          <p:nvSpPr>
            <p:cNvPr id="118800" name="Freeform 16"/>
            <p:cNvSpPr>
              <a:spLocks/>
            </p:cNvSpPr>
            <p:nvPr userDrawn="1"/>
          </p:nvSpPr>
          <p:spPr bwMode="hidden">
            <a:xfrm>
              <a:off x="0" y="2658"/>
              <a:ext cx="2595" cy="933"/>
            </a:xfrm>
            <a:custGeom>
              <a:avLst/>
              <a:gdLst>
                <a:gd name="T0" fmla="*/ 1050 w 2595"/>
                <a:gd name="T1" fmla="*/ 657 h 933"/>
                <a:gd name="T2" fmla="*/ 1581 w 2595"/>
                <a:gd name="T3" fmla="*/ 690 h 933"/>
                <a:gd name="T4" fmla="*/ 1671 w 2595"/>
                <a:gd name="T5" fmla="*/ 723 h 933"/>
                <a:gd name="T6" fmla="*/ 1176 w 2595"/>
                <a:gd name="T7" fmla="*/ 621 h 933"/>
                <a:gd name="T8" fmla="*/ 1854 w 2595"/>
                <a:gd name="T9" fmla="*/ 567 h 933"/>
                <a:gd name="T10" fmla="*/ 1869 w 2595"/>
                <a:gd name="T11" fmla="*/ 612 h 933"/>
                <a:gd name="T12" fmla="*/ 2103 w 2595"/>
                <a:gd name="T13" fmla="*/ 861 h 933"/>
                <a:gd name="T14" fmla="*/ 1883 w 2595"/>
                <a:gd name="T15" fmla="*/ 520 h 933"/>
                <a:gd name="T16" fmla="*/ 1842 w 2595"/>
                <a:gd name="T17" fmla="*/ 490 h 933"/>
                <a:gd name="T18" fmla="*/ 1770 w 2595"/>
                <a:gd name="T19" fmla="*/ 466 h 933"/>
                <a:gd name="T20" fmla="*/ 1740 w 2595"/>
                <a:gd name="T21" fmla="*/ 448 h 933"/>
                <a:gd name="T22" fmla="*/ 1758 w 2595"/>
                <a:gd name="T23" fmla="*/ 436 h 933"/>
                <a:gd name="T24" fmla="*/ 1830 w 2595"/>
                <a:gd name="T25" fmla="*/ 430 h 933"/>
                <a:gd name="T26" fmla="*/ 1877 w 2595"/>
                <a:gd name="T27" fmla="*/ 424 h 933"/>
                <a:gd name="T28" fmla="*/ 1955 w 2595"/>
                <a:gd name="T29" fmla="*/ 394 h 933"/>
                <a:gd name="T30" fmla="*/ 2052 w 2595"/>
                <a:gd name="T31" fmla="*/ 396 h 933"/>
                <a:gd name="T32" fmla="*/ 2253 w 2595"/>
                <a:gd name="T33" fmla="*/ 732 h 933"/>
                <a:gd name="T34" fmla="*/ 2415 w 2595"/>
                <a:gd name="T35" fmla="*/ 933 h 933"/>
                <a:gd name="T36" fmla="*/ 2397 w 2595"/>
                <a:gd name="T37" fmla="*/ 828 h 933"/>
                <a:gd name="T38" fmla="*/ 2088 w 2595"/>
                <a:gd name="T39" fmla="*/ 400 h 933"/>
                <a:gd name="T40" fmla="*/ 2046 w 2595"/>
                <a:gd name="T41" fmla="*/ 346 h 933"/>
                <a:gd name="T42" fmla="*/ 1997 w 2595"/>
                <a:gd name="T43" fmla="*/ 304 h 933"/>
                <a:gd name="T44" fmla="*/ 1967 w 2595"/>
                <a:gd name="T45" fmla="*/ 286 h 933"/>
                <a:gd name="T46" fmla="*/ 1973 w 2595"/>
                <a:gd name="T47" fmla="*/ 286 h 933"/>
                <a:gd name="T48" fmla="*/ 2009 w 2595"/>
                <a:gd name="T49" fmla="*/ 286 h 933"/>
                <a:gd name="T50" fmla="*/ 2082 w 2595"/>
                <a:gd name="T51" fmla="*/ 322 h 933"/>
                <a:gd name="T52" fmla="*/ 2199 w 2595"/>
                <a:gd name="T53" fmla="*/ 384 h 933"/>
                <a:gd name="T54" fmla="*/ 2394 w 2595"/>
                <a:gd name="T55" fmla="*/ 448 h 933"/>
                <a:gd name="T56" fmla="*/ 2595 w 2595"/>
                <a:gd name="T57" fmla="*/ 516 h 933"/>
                <a:gd name="T58" fmla="*/ 2388 w 2595"/>
                <a:gd name="T59" fmla="*/ 424 h 933"/>
                <a:gd name="T60" fmla="*/ 2219 w 2595"/>
                <a:gd name="T61" fmla="*/ 340 h 933"/>
                <a:gd name="T62" fmla="*/ 2052 w 2595"/>
                <a:gd name="T63" fmla="*/ 280 h 933"/>
                <a:gd name="T64" fmla="*/ 1955 w 2595"/>
                <a:gd name="T65" fmla="*/ 262 h 933"/>
                <a:gd name="T66" fmla="*/ 1877 w 2595"/>
                <a:gd name="T67" fmla="*/ 274 h 933"/>
                <a:gd name="T68" fmla="*/ 1752 w 2595"/>
                <a:gd name="T69" fmla="*/ 274 h 933"/>
                <a:gd name="T70" fmla="*/ 1661 w 2595"/>
                <a:gd name="T71" fmla="*/ 292 h 933"/>
                <a:gd name="T72" fmla="*/ 1607 w 2595"/>
                <a:gd name="T73" fmla="*/ 316 h 933"/>
                <a:gd name="T74" fmla="*/ 1589 w 2595"/>
                <a:gd name="T75" fmla="*/ 322 h 933"/>
                <a:gd name="T76" fmla="*/ 1409 w 2595"/>
                <a:gd name="T77" fmla="*/ 358 h 933"/>
                <a:gd name="T78" fmla="*/ 1152 w 2595"/>
                <a:gd name="T79" fmla="*/ 442 h 933"/>
                <a:gd name="T80" fmla="*/ 966 w 2595"/>
                <a:gd name="T81" fmla="*/ 460 h 933"/>
                <a:gd name="T82" fmla="*/ 870 w 2595"/>
                <a:gd name="T83" fmla="*/ 442 h 933"/>
                <a:gd name="T84" fmla="*/ 828 w 2595"/>
                <a:gd name="T85" fmla="*/ 430 h 933"/>
                <a:gd name="T86" fmla="*/ 743 w 2595"/>
                <a:gd name="T87" fmla="*/ 388 h 933"/>
                <a:gd name="T88" fmla="*/ 636 w 2595"/>
                <a:gd name="T89" fmla="*/ 334 h 933"/>
                <a:gd name="T90" fmla="*/ 467 w 2595"/>
                <a:gd name="T91" fmla="*/ 256 h 933"/>
                <a:gd name="T92" fmla="*/ 0 w 2595"/>
                <a:gd name="T93" fmla="*/ 0 h 933"/>
                <a:gd name="T94" fmla="*/ 585 w 2595"/>
                <a:gd name="T95" fmla="*/ 390 h 933"/>
                <a:gd name="T96" fmla="*/ 849 w 2595"/>
                <a:gd name="T97" fmla="*/ 543 h 933"/>
                <a:gd name="T98" fmla="*/ 897 w 2595"/>
                <a:gd name="T99" fmla="*/ 62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95" h="933">
                  <a:moveTo>
                    <a:pt x="981" y="675"/>
                  </a:moveTo>
                  <a:lnTo>
                    <a:pt x="1050" y="657"/>
                  </a:lnTo>
                  <a:lnTo>
                    <a:pt x="1143" y="651"/>
                  </a:lnTo>
                  <a:lnTo>
                    <a:pt x="1581" y="690"/>
                  </a:lnTo>
                  <a:lnTo>
                    <a:pt x="1623" y="738"/>
                  </a:lnTo>
                  <a:lnTo>
                    <a:pt x="1671" y="723"/>
                  </a:lnTo>
                  <a:lnTo>
                    <a:pt x="1656" y="675"/>
                  </a:lnTo>
                  <a:lnTo>
                    <a:pt x="1176" y="621"/>
                  </a:lnTo>
                  <a:lnTo>
                    <a:pt x="1797" y="534"/>
                  </a:lnTo>
                  <a:lnTo>
                    <a:pt x="1854" y="567"/>
                  </a:lnTo>
                  <a:lnTo>
                    <a:pt x="1881" y="585"/>
                  </a:lnTo>
                  <a:lnTo>
                    <a:pt x="1869" y="612"/>
                  </a:lnTo>
                  <a:lnTo>
                    <a:pt x="1995" y="852"/>
                  </a:lnTo>
                  <a:lnTo>
                    <a:pt x="2103" y="861"/>
                  </a:lnTo>
                  <a:lnTo>
                    <a:pt x="1889" y="538"/>
                  </a:lnTo>
                  <a:lnTo>
                    <a:pt x="1883" y="520"/>
                  </a:lnTo>
                  <a:lnTo>
                    <a:pt x="1872" y="508"/>
                  </a:lnTo>
                  <a:lnTo>
                    <a:pt x="1842" y="490"/>
                  </a:lnTo>
                  <a:lnTo>
                    <a:pt x="1806" y="478"/>
                  </a:lnTo>
                  <a:lnTo>
                    <a:pt x="1770" y="466"/>
                  </a:lnTo>
                  <a:lnTo>
                    <a:pt x="1752" y="454"/>
                  </a:lnTo>
                  <a:lnTo>
                    <a:pt x="1740" y="448"/>
                  </a:lnTo>
                  <a:lnTo>
                    <a:pt x="1746" y="436"/>
                  </a:lnTo>
                  <a:lnTo>
                    <a:pt x="1758" y="436"/>
                  </a:lnTo>
                  <a:lnTo>
                    <a:pt x="1782" y="430"/>
                  </a:lnTo>
                  <a:lnTo>
                    <a:pt x="1830" y="430"/>
                  </a:lnTo>
                  <a:lnTo>
                    <a:pt x="1854" y="430"/>
                  </a:lnTo>
                  <a:lnTo>
                    <a:pt x="1877" y="424"/>
                  </a:lnTo>
                  <a:lnTo>
                    <a:pt x="1925" y="400"/>
                  </a:lnTo>
                  <a:lnTo>
                    <a:pt x="1955" y="394"/>
                  </a:lnTo>
                  <a:lnTo>
                    <a:pt x="1979" y="394"/>
                  </a:lnTo>
                  <a:lnTo>
                    <a:pt x="2052" y="396"/>
                  </a:lnTo>
                  <a:lnTo>
                    <a:pt x="2046" y="456"/>
                  </a:lnTo>
                  <a:lnTo>
                    <a:pt x="2253" y="732"/>
                  </a:lnTo>
                  <a:lnTo>
                    <a:pt x="2334" y="816"/>
                  </a:lnTo>
                  <a:lnTo>
                    <a:pt x="2415" y="933"/>
                  </a:lnTo>
                  <a:lnTo>
                    <a:pt x="2430" y="909"/>
                  </a:lnTo>
                  <a:lnTo>
                    <a:pt x="2397" y="828"/>
                  </a:lnTo>
                  <a:lnTo>
                    <a:pt x="2094" y="412"/>
                  </a:lnTo>
                  <a:lnTo>
                    <a:pt x="2088" y="400"/>
                  </a:lnTo>
                  <a:lnTo>
                    <a:pt x="2076" y="376"/>
                  </a:lnTo>
                  <a:lnTo>
                    <a:pt x="2046" y="346"/>
                  </a:lnTo>
                  <a:lnTo>
                    <a:pt x="2015" y="322"/>
                  </a:lnTo>
                  <a:lnTo>
                    <a:pt x="1997" y="304"/>
                  </a:lnTo>
                  <a:lnTo>
                    <a:pt x="1979" y="292"/>
                  </a:lnTo>
                  <a:lnTo>
                    <a:pt x="1967" y="286"/>
                  </a:lnTo>
                  <a:lnTo>
                    <a:pt x="1967" y="286"/>
                  </a:lnTo>
                  <a:lnTo>
                    <a:pt x="1973" y="286"/>
                  </a:lnTo>
                  <a:lnTo>
                    <a:pt x="1985" y="286"/>
                  </a:lnTo>
                  <a:lnTo>
                    <a:pt x="2009" y="286"/>
                  </a:lnTo>
                  <a:lnTo>
                    <a:pt x="2040" y="298"/>
                  </a:lnTo>
                  <a:lnTo>
                    <a:pt x="2082" y="322"/>
                  </a:lnTo>
                  <a:lnTo>
                    <a:pt x="2124" y="348"/>
                  </a:lnTo>
                  <a:lnTo>
                    <a:pt x="2199" y="384"/>
                  </a:lnTo>
                  <a:lnTo>
                    <a:pt x="2325" y="426"/>
                  </a:lnTo>
                  <a:lnTo>
                    <a:pt x="2394" y="448"/>
                  </a:lnTo>
                  <a:lnTo>
                    <a:pt x="2523" y="522"/>
                  </a:lnTo>
                  <a:lnTo>
                    <a:pt x="2595" y="516"/>
                  </a:lnTo>
                  <a:lnTo>
                    <a:pt x="2442" y="454"/>
                  </a:lnTo>
                  <a:lnTo>
                    <a:pt x="2388" y="424"/>
                  </a:lnTo>
                  <a:lnTo>
                    <a:pt x="2327" y="388"/>
                  </a:lnTo>
                  <a:lnTo>
                    <a:pt x="2219" y="340"/>
                  </a:lnTo>
                  <a:lnTo>
                    <a:pt x="2106" y="292"/>
                  </a:lnTo>
                  <a:lnTo>
                    <a:pt x="2052" y="280"/>
                  </a:lnTo>
                  <a:lnTo>
                    <a:pt x="2003" y="268"/>
                  </a:lnTo>
                  <a:lnTo>
                    <a:pt x="1955" y="262"/>
                  </a:lnTo>
                  <a:lnTo>
                    <a:pt x="1919" y="268"/>
                  </a:lnTo>
                  <a:lnTo>
                    <a:pt x="1877" y="274"/>
                  </a:lnTo>
                  <a:lnTo>
                    <a:pt x="1812" y="274"/>
                  </a:lnTo>
                  <a:lnTo>
                    <a:pt x="1752" y="274"/>
                  </a:lnTo>
                  <a:lnTo>
                    <a:pt x="1703" y="286"/>
                  </a:lnTo>
                  <a:lnTo>
                    <a:pt x="1661" y="292"/>
                  </a:lnTo>
                  <a:lnTo>
                    <a:pt x="1631" y="304"/>
                  </a:lnTo>
                  <a:lnTo>
                    <a:pt x="1607" y="316"/>
                  </a:lnTo>
                  <a:lnTo>
                    <a:pt x="1595" y="322"/>
                  </a:lnTo>
                  <a:lnTo>
                    <a:pt x="1589" y="322"/>
                  </a:lnTo>
                  <a:lnTo>
                    <a:pt x="1500" y="334"/>
                  </a:lnTo>
                  <a:lnTo>
                    <a:pt x="1409" y="358"/>
                  </a:lnTo>
                  <a:lnTo>
                    <a:pt x="1236" y="418"/>
                  </a:lnTo>
                  <a:lnTo>
                    <a:pt x="1152" y="442"/>
                  </a:lnTo>
                  <a:lnTo>
                    <a:pt x="1061" y="460"/>
                  </a:lnTo>
                  <a:lnTo>
                    <a:pt x="966" y="460"/>
                  </a:lnTo>
                  <a:lnTo>
                    <a:pt x="918" y="454"/>
                  </a:lnTo>
                  <a:lnTo>
                    <a:pt x="870" y="442"/>
                  </a:lnTo>
                  <a:lnTo>
                    <a:pt x="858" y="436"/>
                  </a:lnTo>
                  <a:lnTo>
                    <a:pt x="828" y="430"/>
                  </a:lnTo>
                  <a:lnTo>
                    <a:pt x="791" y="412"/>
                  </a:lnTo>
                  <a:lnTo>
                    <a:pt x="743" y="388"/>
                  </a:lnTo>
                  <a:lnTo>
                    <a:pt x="690" y="364"/>
                  </a:lnTo>
                  <a:lnTo>
                    <a:pt x="636" y="334"/>
                  </a:lnTo>
                  <a:lnTo>
                    <a:pt x="515" y="280"/>
                  </a:lnTo>
                  <a:lnTo>
                    <a:pt x="467" y="256"/>
                  </a:lnTo>
                  <a:lnTo>
                    <a:pt x="443" y="244"/>
                  </a:lnTo>
                  <a:lnTo>
                    <a:pt x="0" y="0"/>
                  </a:lnTo>
                  <a:lnTo>
                    <a:pt x="123" y="120"/>
                  </a:lnTo>
                  <a:lnTo>
                    <a:pt x="585" y="390"/>
                  </a:lnTo>
                  <a:lnTo>
                    <a:pt x="708" y="462"/>
                  </a:lnTo>
                  <a:lnTo>
                    <a:pt x="849" y="543"/>
                  </a:lnTo>
                  <a:lnTo>
                    <a:pt x="882" y="564"/>
                  </a:lnTo>
                  <a:lnTo>
                    <a:pt x="897" y="621"/>
                  </a:lnTo>
                  <a:lnTo>
                    <a:pt x="981" y="675"/>
                  </a:lnTo>
                  <a:close/>
                </a:path>
              </a:pathLst>
            </a:custGeom>
            <a:gradFill rotWithShape="0">
              <a:gsLst>
                <a:gs pos="0">
                  <a:schemeClr val="bg2">
                    <a:gamma/>
                    <a:tint val="81961"/>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kumimoji="1" lang="zh-TW" altLang="en-US">
                <a:solidFill>
                  <a:srgbClr val="FFFFFF"/>
                </a:solidFill>
              </a:endParaRPr>
            </a:p>
          </p:txBody>
        </p:sp>
        <p:sp>
          <p:nvSpPr>
            <p:cNvPr id="1046" name="Freeform 17"/>
            <p:cNvSpPr>
              <a:spLocks/>
            </p:cNvSpPr>
            <p:nvPr userDrawn="1"/>
          </p:nvSpPr>
          <p:spPr bwMode="hidden">
            <a:xfrm>
              <a:off x="0" y="2994"/>
              <a:ext cx="2723" cy="1091"/>
            </a:xfrm>
            <a:custGeom>
              <a:avLst/>
              <a:gdLst>
                <a:gd name="T0" fmla="*/ 2370 w 2723"/>
                <a:gd name="T1" fmla="*/ 72 h 1091"/>
                <a:gd name="T2" fmla="*/ 2597 w 2723"/>
                <a:gd name="T3" fmla="*/ 198 h 1091"/>
                <a:gd name="T4" fmla="*/ 2639 w 2723"/>
                <a:gd name="T5" fmla="*/ 276 h 1091"/>
                <a:gd name="T6" fmla="*/ 2453 w 2723"/>
                <a:gd name="T7" fmla="*/ 264 h 1091"/>
                <a:gd name="T8" fmla="*/ 2297 w 2723"/>
                <a:gd name="T9" fmla="*/ 204 h 1091"/>
                <a:gd name="T10" fmla="*/ 2112 w 2723"/>
                <a:gd name="T11" fmla="*/ 66 h 1091"/>
                <a:gd name="T12" fmla="*/ 2088 w 2723"/>
                <a:gd name="T13" fmla="*/ 72 h 1091"/>
                <a:gd name="T14" fmla="*/ 2106 w 2723"/>
                <a:gd name="T15" fmla="*/ 114 h 1091"/>
                <a:gd name="T16" fmla="*/ 2412 w 2723"/>
                <a:gd name="T17" fmla="*/ 552 h 1091"/>
                <a:gd name="T18" fmla="*/ 2279 w 2723"/>
                <a:gd name="T19" fmla="*/ 564 h 1091"/>
                <a:gd name="T20" fmla="*/ 2189 w 2723"/>
                <a:gd name="T21" fmla="*/ 492 h 1091"/>
                <a:gd name="T22" fmla="*/ 2058 w 2723"/>
                <a:gd name="T23" fmla="*/ 330 h 1091"/>
                <a:gd name="T24" fmla="*/ 1991 w 2723"/>
                <a:gd name="T25" fmla="*/ 234 h 1091"/>
                <a:gd name="T26" fmla="*/ 1949 w 2723"/>
                <a:gd name="T27" fmla="*/ 174 h 1091"/>
                <a:gd name="T28" fmla="*/ 1824 w 2723"/>
                <a:gd name="T29" fmla="*/ 132 h 1091"/>
                <a:gd name="T30" fmla="*/ 1794 w 2723"/>
                <a:gd name="T31" fmla="*/ 144 h 1091"/>
                <a:gd name="T32" fmla="*/ 1895 w 2723"/>
                <a:gd name="T33" fmla="*/ 222 h 1091"/>
                <a:gd name="T34" fmla="*/ 1943 w 2723"/>
                <a:gd name="T35" fmla="*/ 366 h 1091"/>
                <a:gd name="T36" fmla="*/ 2064 w 2723"/>
                <a:gd name="T37" fmla="*/ 630 h 1091"/>
                <a:gd name="T38" fmla="*/ 2052 w 2723"/>
                <a:gd name="T39" fmla="*/ 695 h 1091"/>
                <a:gd name="T40" fmla="*/ 1955 w 2723"/>
                <a:gd name="T41" fmla="*/ 683 h 1091"/>
                <a:gd name="T42" fmla="*/ 1913 w 2723"/>
                <a:gd name="T43" fmla="*/ 636 h 1091"/>
                <a:gd name="T44" fmla="*/ 1703 w 2723"/>
                <a:gd name="T45" fmla="*/ 312 h 1091"/>
                <a:gd name="T46" fmla="*/ 1637 w 2723"/>
                <a:gd name="T47" fmla="*/ 276 h 1091"/>
                <a:gd name="T48" fmla="*/ 1643 w 2723"/>
                <a:gd name="T49" fmla="*/ 318 h 1091"/>
                <a:gd name="T50" fmla="*/ 1673 w 2723"/>
                <a:gd name="T51" fmla="*/ 408 h 1091"/>
                <a:gd name="T52" fmla="*/ 1716 w 2723"/>
                <a:gd name="T53" fmla="*/ 779 h 1091"/>
                <a:gd name="T54" fmla="*/ 1691 w 2723"/>
                <a:gd name="T55" fmla="*/ 737 h 1091"/>
                <a:gd name="T56" fmla="*/ 1613 w 2723"/>
                <a:gd name="T57" fmla="*/ 582 h 1091"/>
                <a:gd name="T58" fmla="*/ 1494 w 2723"/>
                <a:gd name="T59" fmla="*/ 480 h 1091"/>
                <a:gd name="T60" fmla="*/ 1248 w 2723"/>
                <a:gd name="T61" fmla="*/ 528 h 1091"/>
                <a:gd name="T62" fmla="*/ 996 w 2723"/>
                <a:gd name="T63" fmla="*/ 630 h 1091"/>
                <a:gd name="T64" fmla="*/ 714 w 2723"/>
                <a:gd name="T65" fmla="*/ 534 h 1091"/>
                <a:gd name="T66" fmla="*/ 198 w 2723"/>
                <a:gd name="T67" fmla="*/ 288 h 1091"/>
                <a:gd name="T68" fmla="*/ 0 w 2723"/>
                <a:gd name="T69" fmla="*/ 460 h 1091"/>
                <a:gd name="T70" fmla="*/ 288 w 2723"/>
                <a:gd name="T71" fmla="*/ 570 h 1091"/>
                <a:gd name="T72" fmla="*/ 461 w 2723"/>
                <a:gd name="T73" fmla="*/ 654 h 1091"/>
                <a:gd name="T74" fmla="*/ 725 w 2723"/>
                <a:gd name="T75" fmla="*/ 755 h 1091"/>
                <a:gd name="T76" fmla="*/ 966 w 2723"/>
                <a:gd name="T77" fmla="*/ 791 h 1091"/>
                <a:gd name="T78" fmla="*/ 1176 w 2723"/>
                <a:gd name="T79" fmla="*/ 779 h 1091"/>
                <a:gd name="T80" fmla="*/ 1278 w 2723"/>
                <a:gd name="T81" fmla="*/ 791 h 1091"/>
                <a:gd name="T82" fmla="*/ 1404 w 2723"/>
                <a:gd name="T83" fmla="*/ 845 h 1091"/>
                <a:gd name="T84" fmla="*/ 1416 w 2723"/>
                <a:gd name="T85" fmla="*/ 887 h 1091"/>
                <a:gd name="T86" fmla="*/ 1361 w 2723"/>
                <a:gd name="T87" fmla="*/ 923 h 1091"/>
                <a:gd name="T88" fmla="*/ 1385 w 2723"/>
                <a:gd name="T89" fmla="*/ 1007 h 1091"/>
                <a:gd name="T90" fmla="*/ 1494 w 2723"/>
                <a:gd name="T91" fmla="*/ 1085 h 1091"/>
                <a:gd name="T92" fmla="*/ 1697 w 2723"/>
                <a:gd name="T93" fmla="*/ 1043 h 1091"/>
                <a:gd name="T94" fmla="*/ 1812 w 2723"/>
                <a:gd name="T95" fmla="*/ 989 h 1091"/>
                <a:gd name="T96" fmla="*/ 1973 w 2723"/>
                <a:gd name="T97" fmla="*/ 917 h 1091"/>
                <a:gd name="T98" fmla="*/ 2201 w 2723"/>
                <a:gd name="T99" fmla="*/ 899 h 1091"/>
                <a:gd name="T100" fmla="*/ 2364 w 2723"/>
                <a:gd name="T101" fmla="*/ 863 h 1091"/>
                <a:gd name="T102" fmla="*/ 2400 w 2723"/>
                <a:gd name="T103" fmla="*/ 743 h 1091"/>
                <a:gd name="T104" fmla="*/ 2471 w 2723"/>
                <a:gd name="T105" fmla="*/ 701 h 1091"/>
                <a:gd name="T106" fmla="*/ 2621 w 2723"/>
                <a:gd name="T107" fmla="*/ 504 h 1091"/>
                <a:gd name="T108" fmla="*/ 2693 w 2723"/>
                <a:gd name="T109" fmla="*/ 374 h 109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723" h="1091">
                  <a:moveTo>
                    <a:pt x="2723" y="299"/>
                  </a:moveTo>
                  <a:lnTo>
                    <a:pt x="2715" y="240"/>
                  </a:lnTo>
                  <a:lnTo>
                    <a:pt x="2656" y="195"/>
                  </a:lnTo>
                  <a:lnTo>
                    <a:pt x="2370" y="72"/>
                  </a:lnTo>
                  <a:lnTo>
                    <a:pt x="2303" y="54"/>
                  </a:lnTo>
                  <a:lnTo>
                    <a:pt x="2585" y="186"/>
                  </a:lnTo>
                  <a:lnTo>
                    <a:pt x="2591" y="192"/>
                  </a:lnTo>
                  <a:lnTo>
                    <a:pt x="2597" y="198"/>
                  </a:lnTo>
                  <a:lnTo>
                    <a:pt x="2621" y="228"/>
                  </a:lnTo>
                  <a:lnTo>
                    <a:pt x="2639" y="258"/>
                  </a:lnTo>
                  <a:lnTo>
                    <a:pt x="2646" y="270"/>
                  </a:lnTo>
                  <a:lnTo>
                    <a:pt x="2639" y="276"/>
                  </a:lnTo>
                  <a:lnTo>
                    <a:pt x="2603" y="282"/>
                  </a:lnTo>
                  <a:lnTo>
                    <a:pt x="2555" y="282"/>
                  </a:lnTo>
                  <a:lnTo>
                    <a:pt x="2507" y="276"/>
                  </a:lnTo>
                  <a:lnTo>
                    <a:pt x="2453" y="264"/>
                  </a:lnTo>
                  <a:lnTo>
                    <a:pt x="2394" y="246"/>
                  </a:lnTo>
                  <a:lnTo>
                    <a:pt x="2340" y="222"/>
                  </a:lnTo>
                  <a:lnTo>
                    <a:pt x="2321" y="216"/>
                  </a:lnTo>
                  <a:lnTo>
                    <a:pt x="2297" y="204"/>
                  </a:lnTo>
                  <a:lnTo>
                    <a:pt x="2171" y="126"/>
                  </a:lnTo>
                  <a:lnTo>
                    <a:pt x="2165" y="120"/>
                  </a:lnTo>
                  <a:lnTo>
                    <a:pt x="2154" y="102"/>
                  </a:lnTo>
                  <a:lnTo>
                    <a:pt x="2112" y="66"/>
                  </a:lnTo>
                  <a:lnTo>
                    <a:pt x="2064" y="24"/>
                  </a:lnTo>
                  <a:lnTo>
                    <a:pt x="2046" y="6"/>
                  </a:lnTo>
                  <a:lnTo>
                    <a:pt x="2034" y="0"/>
                  </a:lnTo>
                  <a:lnTo>
                    <a:pt x="2088" y="72"/>
                  </a:lnTo>
                  <a:lnTo>
                    <a:pt x="2106" y="108"/>
                  </a:lnTo>
                  <a:lnTo>
                    <a:pt x="2106" y="114"/>
                  </a:lnTo>
                  <a:lnTo>
                    <a:pt x="2112" y="114"/>
                  </a:lnTo>
                  <a:lnTo>
                    <a:pt x="2406" y="516"/>
                  </a:lnTo>
                  <a:lnTo>
                    <a:pt x="2412" y="534"/>
                  </a:lnTo>
                  <a:lnTo>
                    <a:pt x="2412" y="552"/>
                  </a:lnTo>
                  <a:lnTo>
                    <a:pt x="2394" y="576"/>
                  </a:lnTo>
                  <a:lnTo>
                    <a:pt x="2364" y="588"/>
                  </a:lnTo>
                  <a:lnTo>
                    <a:pt x="2321" y="588"/>
                  </a:lnTo>
                  <a:lnTo>
                    <a:pt x="2279" y="564"/>
                  </a:lnTo>
                  <a:lnTo>
                    <a:pt x="2237" y="534"/>
                  </a:lnTo>
                  <a:lnTo>
                    <a:pt x="2201" y="504"/>
                  </a:lnTo>
                  <a:lnTo>
                    <a:pt x="2195" y="498"/>
                  </a:lnTo>
                  <a:lnTo>
                    <a:pt x="2189" y="492"/>
                  </a:lnTo>
                  <a:lnTo>
                    <a:pt x="2171" y="462"/>
                  </a:lnTo>
                  <a:lnTo>
                    <a:pt x="2142" y="420"/>
                  </a:lnTo>
                  <a:lnTo>
                    <a:pt x="2100" y="378"/>
                  </a:lnTo>
                  <a:lnTo>
                    <a:pt x="2058" y="330"/>
                  </a:lnTo>
                  <a:lnTo>
                    <a:pt x="2040" y="318"/>
                  </a:lnTo>
                  <a:lnTo>
                    <a:pt x="2028" y="300"/>
                  </a:lnTo>
                  <a:lnTo>
                    <a:pt x="2009" y="264"/>
                  </a:lnTo>
                  <a:lnTo>
                    <a:pt x="1991" y="234"/>
                  </a:lnTo>
                  <a:lnTo>
                    <a:pt x="1985" y="210"/>
                  </a:lnTo>
                  <a:lnTo>
                    <a:pt x="1973" y="192"/>
                  </a:lnTo>
                  <a:lnTo>
                    <a:pt x="1967" y="180"/>
                  </a:lnTo>
                  <a:lnTo>
                    <a:pt x="1949" y="174"/>
                  </a:lnTo>
                  <a:lnTo>
                    <a:pt x="1907" y="156"/>
                  </a:lnTo>
                  <a:lnTo>
                    <a:pt x="1860" y="138"/>
                  </a:lnTo>
                  <a:lnTo>
                    <a:pt x="1836" y="132"/>
                  </a:lnTo>
                  <a:lnTo>
                    <a:pt x="1824" y="132"/>
                  </a:lnTo>
                  <a:lnTo>
                    <a:pt x="1806" y="132"/>
                  </a:lnTo>
                  <a:lnTo>
                    <a:pt x="1800" y="138"/>
                  </a:lnTo>
                  <a:lnTo>
                    <a:pt x="1794" y="144"/>
                  </a:lnTo>
                  <a:lnTo>
                    <a:pt x="1842" y="156"/>
                  </a:lnTo>
                  <a:lnTo>
                    <a:pt x="1872" y="180"/>
                  </a:lnTo>
                  <a:lnTo>
                    <a:pt x="1889" y="204"/>
                  </a:lnTo>
                  <a:lnTo>
                    <a:pt x="1895" y="222"/>
                  </a:lnTo>
                  <a:lnTo>
                    <a:pt x="1889" y="240"/>
                  </a:lnTo>
                  <a:lnTo>
                    <a:pt x="1901" y="270"/>
                  </a:lnTo>
                  <a:lnTo>
                    <a:pt x="1919" y="318"/>
                  </a:lnTo>
                  <a:lnTo>
                    <a:pt x="1943" y="366"/>
                  </a:lnTo>
                  <a:lnTo>
                    <a:pt x="1991" y="480"/>
                  </a:lnTo>
                  <a:lnTo>
                    <a:pt x="2021" y="534"/>
                  </a:lnTo>
                  <a:lnTo>
                    <a:pt x="2040" y="582"/>
                  </a:lnTo>
                  <a:lnTo>
                    <a:pt x="2064" y="630"/>
                  </a:lnTo>
                  <a:lnTo>
                    <a:pt x="2076" y="666"/>
                  </a:lnTo>
                  <a:lnTo>
                    <a:pt x="2082" y="683"/>
                  </a:lnTo>
                  <a:lnTo>
                    <a:pt x="2070" y="695"/>
                  </a:lnTo>
                  <a:lnTo>
                    <a:pt x="2052" y="695"/>
                  </a:lnTo>
                  <a:lnTo>
                    <a:pt x="2021" y="695"/>
                  </a:lnTo>
                  <a:lnTo>
                    <a:pt x="1997" y="695"/>
                  </a:lnTo>
                  <a:lnTo>
                    <a:pt x="1973" y="689"/>
                  </a:lnTo>
                  <a:lnTo>
                    <a:pt x="1955" y="683"/>
                  </a:lnTo>
                  <a:lnTo>
                    <a:pt x="1949" y="683"/>
                  </a:lnTo>
                  <a:lnTo>
                    <a:pt x="1949" y="677"/>
                  </a:lnTo>
                  <a:lnTo>
                    <a:pt x="1943" y="672"/>
                  </a:lnTo>
                  <a:lnTo>
                    <a:pt x="1913" y="636"/>
                  </a:lnTo>
                  <a:lnTo>
                    <a:pt x="1806" y="324"/>
                  </a:lnTo>
                  <a:lnTo>
                    <a:pt x="1776" y="330"/>
                  </a:lnTo>
                  <a:lnTo>
                    <a:pt x="1746" y="330"/>
                  </a:lnTo>
                  <a:lnTo>
                    <a:pt x="1703" y="312"/>
                  </a:lnTo>
                  <a:lnTo>
                    <a:pt x="1673" y="288"/>
                  </a:lnTo>
                  <a:lnTo>
                    <a:pt x="1667" y="276"/>
                  </a:lnTo>
                  <a:lnTo>
                    <a:pt x="1655" y="270"/>
                  </a:lnTo>
                  <a:lnTo>
                    <a:pt x="1637" y="276"/>
                  </a:lnTo>
                  <a:lnTo>
                    <a:pt x="1631" y="288"/>
                  </a:lnTo>
                  <a:lnTo>
                    <a:pt x="1625" y="306"/>
                  </a:lnTo>
                  <a:lnTo>
                    <a:pt x="1625" y="312"/>
                  </a:lnTo>
                  <a:lnTo>
                    <a:pt x="1643" y="318"/>
                  </a:lnTo>
                  <a:lnTo>
                    <a:pt x="1655" y="336"/>
                  </a:lnTo>
                  <a:lnTo>
                    <a:pt x="1667" y="366"/>
                  </a:lnTo>
                  <a:lnTo>
                    <a:pt x="1673" y="402"/>
                  </a:lnTo>
                  <a:lnTo>
                    <a:pt x="1673" y="408"/>
                  </a:lnTo>
                  <a:lnTo>
                    <a:pt x="1673" y="414"/>
                  </a:lnTo>
                  <a:lnTo>
                    <a:pt x="1716" y="761"/>
                  </a:lnTo>
                  <a:lnTo>
                    <a:pt x="1716" y="773"/>
                  </a:lnTo>
                  <a:lnTo>
                    <a:pt x="1716" y="779"/>
                  </a:lnTo>
                  <a:lnTo>
                    <a:pt x="1709" y="773"/>
                  </a:lnTo>
                  <a:lnTo>
                    <a:pt x="1703" y="755"/>
                  </a:lnTo>
                  <a:lnTo>
                    <a:pt x="1697" y="749"/>
                  </a:lnTo>
                  <a:lnTo>
                    <a:pt x="1691" y="737"/>
                  </a:lnTo>
                  <a:lnTo>
                    <a:pt x="1679" y="713"/>
                  </a:lnTo>
                  <a:lnTo>
                    <a:pt x="1661" y="672"/>
                  </a:lnTo>
                  <a:lnTo>
                    <a:pt x="1643" y="630"/>
                  </a:lnTo>
                  <a:lnTo>
                    <a:pt x="1613" y="582"/>
                  </a:lnTo>
                  <a:lnTo>
                    <a:pt x="1589" y="540"/>
                  </a:lnTo>
                  <a:lnTo>
                    <a:pt x="1560" y="510"/>
                  </a:lnTo>
                  <a:lnTo>
                    <a:pt x="1536" y="492"/>
                  </a:lnTo>
                  <a:lnTo>
                    <a:pt x="1494" y="480"/>
                  </a:lnTo>
                  <a:lnTo>
                    <a:pt x="1446" y="480"/>
                  </a:lnTo>
                  <a:lnTo>
                    <a:pt x="1397" y="486"/>
                  </a:lnTo>
                  <a:lnTo>
                    <a:pt x="1349" y="498"/>
                  </a:lnTo>
                  <a:lnTo>
                    <a:pt x="1248" y="528"/>
                  </a:lnTo>
                  <a:lnTo>
                    <a:pt x="1158" y="570"/>
                  </a:lnTo>
                  <a:lnTo>
                    <a:pt x="1104" y="600"/>
                  </a:lnTo>
                  <a:lnTo>
                    <a:pt x="1037" y="624"/>
                  </a:lnTo>
                  <a:lnTo>
                    <a:pt x="996" y="630"/>
                  </a:lnTo>
                  <a:lnTo>
                    <a:pt x="948" y="630"/>
                  </a:lnTo>
                  <a:lnTo>
                    <a:pt x="900" y="618"/>
                  </a:lnTo>
                  <a:lnTo>
                    <a:pt x="840" y="588"/>
                  </a:lnTo>
                  <a:lnTo>
                    <a:pt x="714" y="534"/>
                  </a:lnTo>
                  <a:lnTo>
                    <a:pt x="582" y="474"/>
                  </a:lnTo>
                  <a:lnTo>
                    <a:pt x="443" y="408"/>
                  </a:lnTo>
                  <a:lnTo>
                    <a:pt x="318" y="348"/>
                  </a:lnTo>
                  <a:lnTo>
                    <a:pt x="198" y="288"/>
                  </a:lnTo>
                  <a:lnTo>
                    <a:pt x="149" y="264"/>
                  </a:lnTo>
                  <a:lnTo>
                    <a:pt x="102" y="240"/>
                  </a:lnTo>
                  <a:lnTo>
                    <a:pt x="0" y="187"/>
                  </a:lnTo>
                  <a:lnTo>
                    <a:pt x="0" y="460"/>
                  </a:lnTo>
                  <a:lnTo>
                    <a:pt x="36" y="474"/>
                  </a:lnTo>
                  <a:lnTo>
                    <a:pt x="149" y="516"/>
                  </a:lnTo>
                  <a:lnTo>
                    <a:pt x="216" y="540"/>
                  </a:lnTo>
                  <a:lnTo>
                    <a:pt x="288" y="570"/>
                  </a:lnTo>
                  <a:lnTo>
                    <a:pt x="348" y="594"/>
                  </a:lnTo>
                  <a:lnTo>
                    <a:pt x="396" y="618"/>
                  </a:lnTo>
                  <a:lnTo>
                    <a:pt x="432" y="636"/>
                  </a:lnTo>
                  <a:lnTo>
                    <a:pt x="461" y="654"/>
                  </a:lnTo>
                  <a:lnTo>
                    <a:pt x="504" y="672"/>
                  </a:lnTo>
                  <a:lnTo>
                    <a:pt x="588" y="707"/>
                  </a:lnTo>
                  <a:lnTo>
                    <a:pt x="684" y="743"/>
                  </a:lnTo>
                  <a:lnTo>
                    <a:pt x="725" y="755"/>
                  </a:lnTo>
                  <a:lnTo>
                    <a:pt x="761" y="767"/>
                  </a:lnTo>
                  <a:lnTo>
                    <a:pt x="828" y="779"/>
                  </a:lnTo>
                  <a:lnTo>
                    <a:pt x="894" y="785"/>
                  </a:lnTo>
                  <a:lnTo>
                    <a:pt x="966" y="791"/>
                  </a:lnTo>
                  <a:lnTo>
                    <a:pt x="1031" y="791"/>
                  </a:lnTo>
                  <a:lnTo>
                    <a:pt x="1092" y="785"/>
                  </a:lnTo>
                  <a:lnTo>
                    <a:pt x="1146" y="785"/>
                  </a:lnTo>
                  <a:lnTo>
                    <a:pt x="1176" y="779"/>
                  </a:lnTo>
                  <a:lnTo>
                    <a:pt x="1188" y="779"/>
                  </a:lnTo>
                  <a:lnTo>
                    <a:pt x="1236" y="785"/>
                  </a:lnTo>
                  <a:lnTo>
                    <a:pt x="1278" y="791"/>
                  </a:lnTo>
                  <a:lnTo>
                    <a:pt x="1307" y="803"/>
                  </a:lnTo>
                  <a:lnTo>
                    <a:pt x="1337" y="809"/>
                  </a:lnTo>
                  <a:lnTo>
                    <a:pt x="1379" y="827"/>
                  </a:lnTo>
                  <a:lnTo>
                    <a:pt x="1404" y="845"/>
                  </a:lnTo>
                  <a:lnTo>
                    <a:pt x="1416" y="863"/>
                  </a:lnTo>
                  <a:lnTo>
                    <a:pt x="1416" y="875"/>
                  </a:lnTo>
                  <a:lnTo>
                    <a:pt x="1416" y="881"/>
                  </a:lnTo>
                  <a:lnTo>
                    <a:pt x="1416" y="887"/>
                  </a:lnTo>
                  <a:lnTo>
                    <a:pt x="1410" y="887"/>
                  </a:lnTo>
                  <a:lnTo>
                    <a:pt x="1397" y="893"/>
                  </a:lnTo>
                  <a:lnTo>
                    <a:pt x="1379" y="905"/>
                  </a:lnTo>
                  <a:lnTo>
                    <a:pt x="1361" y="923"/>
                  </a:lnTo>
                  <a:lnTo>
                    <a:pt x="1355" y="941"/>
                  </a:lnTo>
                  <a:lnTo>
                    <a:pt x="1361" y="971"/>
                  </a:lnTo>
                  <a:lnTo>
                    <a:pt x="1367" y="989"/>
                  </a:lnTo>
                  <a:lnTo>
                    <a:pt x="1385" y="1007"/>
                  </a:lnTo>
                  <a:lnTo>
                    <a:pt x="1404" y="1025"/>
                  </a:lnTo>
                  <a:lnTo>
                    <a:pt x="1434" y="1049"/>
                  </a:lnTo>
                  <a:lnTo>
                    <a:pt x="1464" y="1067"/>
                  </a:lnTo>
                  <a:lnTo>
                    <a:pt x="1494" y="1085"/>
                  </a:lnTo>
                  <a:lnTo>
                    <a:pt x="1554" y="1091"/>
                  </a:lnTo>
                  <a:lnTo>
                    <a:pt x="1607" y="1085"/>
                  </a:lnTo>
                  <a:lnTo>
                    <a:pt x="1661" y="1067"/>
                  </a:lnTo>
                  <a:lnTo>
                    <a:pt x="1697" y="1043"/>
                  </a:lnTo>
                  <a:lnTo>
                    <a:pt x="1734" y="1019"/>
                  </a:lnTo>
                  <a:lnTo>
                    <a:pt x="1752" y="995"/>
                  </a:lnTo>
                  <a:lnTo>
                    <a:pt x="1758" y="989"/>
                  </a:lnTo>
                  <a:lnTo>
                    <a:pt x="1812" y="989"/>
                  </a:lnTo>
                  <a:lnTo>
                    <a:pt x="1860" y="983"/>
                  </a:lnTo>
                  <a:lnTo>
                    <a:pt x="1907" y="965"/>
                  </a:lnTo>
                  <a:lnTo>
                    <a:pt x="1943" y="941"/>
                  </a:lnTo>
                  <a:lnTo>
                    <a:pt x="1973" y="917"/>
                  </a:lnTo>
                  <a:lnTo>
                    <a:pt x="2003" y="899"/>
                  </a:lnTo>
                  <a:lnTo>
                    <a:pt x="2015" y="881"/>
                  </a:lnTo>
                  <a:lnTo>
                    <a:pt x="2021" y="875"/>
                  </a:lnTo>
                  <a:lnTo>
                    <a:pt x="2201" y="899"/>
                  </a:lnTo>
                  <a:lnTo>
                    <a:pt x="2243" y="905"/>
                  </a:lnTo>
                  <a:lnTo>
                    <a:pt x="2273" y="899"/>
                  </a:lnTo>
                  <a:lnTo>
                    <a:pt x="2327" y="887"/>
                  </a:lnTo>
                  <a:lnTo>
                    <a:pt x="2364" y="863"/>
                  </a:lnTo>
                  <a:lnTo>
                    <a:pt x="2388" y="827"/>
                  </a:lnTo>
                  <a:lnTo>
                    <a:pt x="2400" y="797"/>
                  </a:lnTo>
                  <a:lnTo>
                    <a:pt x="2400" y="767"/>
                  </a:lnTo>
                  <a:lnTo>
                    <a:pt x="2400" y="743"/>
                  </a:lnTo>
                  <a:lnTo>
                    <a:pt x="2400" y="737"/>
                  </a:lnTo>
                  <a:lnTo>
                    <a:pt x="2418" y="737"/>
                  </a:lnTo>
                  <a:lnTo>
                    <a:pt x="2436" y="731"/>
                  </a:lnTo>
                  <a:lnTo>
                    <a:pt x="2471" y="701"/>
                  </a:lnTo>
                  <a:lnTo>
                    <a:pt x="2513" y="660"/>
                  </a:lnTo>
                  <a:lnTo>
                    <a:pt x="2555" y="606"/>
                  </a:lnTo>
                  <a:lnTo>
                    <a:pt x="2591" y="552"/>
                  </a:lnTo>
                  <a:lnTo>
                    <a:pt x="2621" y="504"/>
                  </a:lnTo>
                  <a:lnTo>
                    <a:pt x="2639" y="468"/>
                  </a:lnTo>
                  <a:lnTo>
                    <a:pt x="2646" y="462"/>
                  </a:lnTo>
                  <a:lnTo>
                    <a:pt x="2646" y="456"/>
                  </a:lnTo>
                  <a:lnTo>
                    <a:pt x="2693" y="374"/>
                  </a:lnTo>
                  <a:lnTo>
                    <a:pt x="2723" y="299"/>
                  </a:lnTo>
                  <a:close/>
                </a:path>
              </a:pathLst>
            </a:custGeom>
            <a:solidFill>
              <a:schemeClr val="bg1"/>
            </a:solidFill>
            <a:ln>
              <a:noFill/>
            </a:ln>
            <a:extLst>
              <a:ext uri="{91240B29-F687-4F45-9708-019B960494DF}">
                <a14:hiddenLine xmlns:a14="http://schemas.microsoft.com/office/drawing/2010/main" w="9525">
                  <a:solidFill>
                    <a:schemeClr val="tx1"/>
                  </a:solidFill>
                  <a:round/>
                  <a:headEnd/>
                  <a:tailEnd/>
                </a14:hiddenLine>
              </a:ext>
            </a:extLst>
          </p:spPr>
          <p:txBody>
            <a:bodyPr/>
            <a:lstStyle/>
            <a:p>
              <a:pPr fontAlgn="base">
                <a:spcBef>
                  <a:spcPct val="0"/>
                </a:spcBef>
                <a:spcAft>
                  <a:spcPct val="0"/>
                </a:spcAft>
              </a:pPr>
              <a:endParaRPr kumimoji="1" lang="zh-TW" altLang="en-US" smtClean="0">
                <a:solidFill>
                  <a:srgbClr val="FFFFFF"/>
                </a:solidFill>
              </a:endParaRPr>
            </a:p>
          </p:txBody>
        </p:sp>
      </p:grpSp>
      <p:sp>
        <p:nvSpPr>
          <p:cNvPr id="118802" name="Rectangle 18"/>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zh-TW" altLang="en-US" smtClean="0"/>
              <a:t>按一下以編輯母片標題樣式</a:t>
            </a:r>
          </a:p>
        </p:txBody>
      </p:sp>
      <p:sp>
        <p:nvSpPr>
          <p:cNvPr id="118803" name="Rectangle 19"/>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kumimoji="0" sz="1200"/>
            </a:lvl1pPr>
          </a:lstStyle>
          <a:p>
            <a:pPr fontAlgn="base">
              <a:spcBef>
                <a:spcPct val="0"/>
              </a:spcBef>
              <a:spcAft>
                <a:spcPct val="0"/>
              </a:spcAft>
              <a:defRPr/>
            </a:pPr>
            <a:endParaRPr lang="en-US" altLang="zh-TW">
              <a:solidFill>
                <a:srgbClr val="FFFFFF"/>
              </a:solidFill>
            </a:endParaRPr>
          </a:p>
        </p:txBody>
      </p:sp>
      <p:sp>
        <p:nvSpPr>
          <p:cNvPr id="118804" name="Rectangle 20"/>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kumimoji="0" sz="1200"/>
            </a:lvl1pPr>
          </a:lstStyle>
          <a:p>
            <a:pPr fontAlgn="base">
              <a:spcBef>
                <a:spcPct val="0"/>
              </a:spcBef>
              <a:spcAft>
                <a:spcPct val="0"/>
              </a:spcAft>
              <a:defRPr/>
            </a:pPr>
            <a:endParaRPr lang="en-US" altLang="zh-TW">
              <a:solidFill>
                <a:srgbClr val="FFFFFF"/>
              </a:solidFill>
            </a:endParaRPr>
          </a:p>
        </p:txBody>
      </p:sp>
      <p:sp>
        <p:nvSpPr>
          <p:cNvPr id="118805" name="Rectangle 21"/>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kumimoji="0" sz="1200"/>
            </a:lvl1pPr>
          </a:lstStyle>
          <a:p>
            <a:pPr fontAlgn="base">
              <a:spcBef>
                <a:spcPct val="0"/>
              </a:spcBef>
              <a:spcAft>
                <a:spcPct val="0"/>
              </a:spcAft>
              <a:defRPr/>
            </a:pPr>
            <a:fld id="{F74CBEAF-BB1A-4B28-84BA-BF2A83A87A86}" type="slidenum">
              <a:rPr lang="en-US" altLang="zh-TW">
                <a:solidFill>
                  <a:srgbClr val="FFFFFF"/>
                </a:solidFill>
              </a:rPr>
              <a:pPr fontAlgn="base">
                <a:spcBef>
                  <a:spcPct val="0"/>
                </a:spcBef>
                <a:spcAft>
                  <a:spcPct val="0"/>
                </a:spcAft>
                <a:defRPr/>
              </a:pPr>
              <a:t>‹#›</a:t>
            </a:fld>
            <a:endParaRPr lang="en-US" altLang="zh-TW">
              <a:solidFill>
                <a:srgbClr val="FFFFFF"/>
              </a:solidFill>
            </a:endParaRPr>
          </a:p>
        </p:txBody>
      </p:sp>
      <p:sp>
        <p:nvSpPr>
          <p:cNvPr id="118806" name="Rectangle 22"/>
          <p:cNvSpPr>
            <a:spLocks noGrp="1" noChangeArrowheads="1"/>
          </p:cNvSpPr>
          <p:nvPr>
            <p:ph type="body" idx="1"/>
          </p:nvPr>
        </p:nvSpPr>
        <p:spPr bwMode="auto">
          <a:xfrm>
            <a:off x="457200" y="1600200"/>
            <a:ext cx="82296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Tree>
    <p:extLst>
      <p:ext uri="{BB962C8B-B14F-4D97-AF65-F5344CB8AC3E}">
        <p14:creationId xmlns:p14="http://schemas.microsoft.com/office/powerpoint/2010/main" val="734464453"/>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iming>
    <p:tnLst>
      <p:par>
        <p:cTn id="1" dur="indefinite" restart="never" nodeType="tmRoot"/>
      </p:par>
    </p:tnLst>
  </p:timing>
  <p:txStyles>
    <p:titleStyle>
      <a:lvl1pPr algn="ctr" rtl="0" eaLnBrk="0" fontAlgn="base" hangingPunct="0">
        <a:spcBef>
          <a:spcPct val="0"/>
        </a:spcBef>
        <a:spcAft>
          <a:spcPct val="0"/>
        </a:spcAft>
        <a:defRPr kumimoji="1"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kumimoji="1" sz="4400" b="1">
          <a:solidFill>
            <a:schemeClr val="tx2"/>
          </a:solidFill>
          <a:effectLst>
            <a:outerShdw blurRad="38100" dist="38100" dir="2700000" algn="tl">
              <a:srgbClr val="000000"/>
            </a:outerShdw>
          </a:effectLst>
          <a:latin typeface="Garamond" pitchFamily="18" charset="0"/>
          <a:ea typeface="新細明體" charset="-120"/>
        </a:defRPr>
      </a:lvl2pPr>
      <a:lvl3pPr algn="ctr" rtl="0" eaLnBrk="0" fontAlgn="base" hangingPunct="0">
        <a:spcBef>
          <a:spcPct val="0"/>
        </a:spcBef>
        <a:spcAft>
          <a:spcPct val="0"/>
        </a:spcAft>
        <a:defRPr kumimoji="1" sz="4400" b="1">
          <a:solidFill>
            <a:schemeClr val="tx2"/>
          </a:solidFill>
          <a:effectLst>
            <a:outerShdw blurRad="38100" dist="38100" dir="2700000" algn="tl">
              <a:srgbClr val="000000"/>
            </a:outerShdw>
          </a:effectLst>
          <a:latin typeface="Garamond" pitchFamily="18" charset="0"/>
          <a:ea typeface="新細明體" charset="-120"/>
        </a:defRPr>
      </a:lvl3pPr>
      <a:lvl4pPr algn="ctr" rtl="0" eaLnBrk="0" fontAlgn="base" hangingPunct="0">
        <a:spcBef>
          <a:spcPct val="0"/>
        </a:spcBef>
        <a:spcAft>
          <a:spcPct val="0"/>
        </a:spcAft>
        <a:defRPr kumimoji="1" sz="4400" b="1">
          <a:solidFill>
            <a:schemeClr val="tx2"/>
          </a:solidFill>
          <a:effectLst>
            <a:outerShdw blurRad="38100" dist="38100" dir="2700000" algn="tl">
              <a:srgbClr val="000000"/>
            </a:outerShdw>
          </a:effectLst>
          <a:latin typeface="Garamond" pitchFamily="18" charset="0"/>
          <a:ea typeface="新細明體" charset="-120"/>
        </a:defRPr>
      </a:lvl4pPr>
      <a:lvl5pPr algn="ctr" rtl="0" eaLnBrk="0" fontAlgn="base" hangingPunct="0">
        <a:spcBef>
          <a:spcPct val="0"/>
        </a:spcBef>
        <a:spcAft>
          <a:spcPct val="0"/>
        </a:spcAft>
        <a:defRPr kumimoji="1" sz="4400" b="1">
          <a:solidFill>
            <a:schemeClr val="tx2"/>
          </a:solidFill>
          <a:effectLst>
            <a:outerShdw blurRad="38100" dist="38100" dir="2700000" algn="tl">
              <a:srgbClr val="000000"/>
            </a:outerShdw>
          </a:effectLst>
          <a:latin typeface="Garamond" pitchFamily="18" charset="0"/>
          <a:ea typeface="新細明體" charset="-120"/>
        </a:defRPr>
      </a:lvl5pPr>
      <a:lvl6pPr marL="457200" algn="ctr" rtl="0" fontAlgn="base">
        <a:spcBef>
          <a:spcPct val="0"/>
        </a:spcBef>
        <a:spcAft>
          <a:spcPct val="0"/>
        </a:spcAft>
        <a:defRPr kumimoji="1" sz="4400" b="1">
          <a:solidFill>
            <a:schemeClr val="tx2"/>
          </a:solidFill>
          <a:effectLst>
            <a:outerShdw blurRad="38100" dist="38100" dir="2700000" algn="tl">
              <a:srgbClr val="000000"/>
            </a:outerShdw>
          </a:effectLst>
          <a:latin typeface="Garamond" pitchFamily="18" charset="0"/>
          <a:ea typeface="新細明體" charset="-120"/>
        </a:defRPr>
      </a:lvl6pPr>
      <a:lvl7pPr marL="914400" algn="ctr" rtl="0" fontAlgn="base">
        <a:spcBef>
          <a:spcPct val="0"/>
        </a:spcBef>
        <a:spcAft>
          <a:spcPct val="0"/>
        </a:spcAft>
        <a:defRPr kumimoji="1" sz="4400" b="1">
          <a:solidFill>
            <a:schemeClr val="tx2"/>
          </a:solidFill>
          <a:effectLst>
            <a:outerShdw blurRad="38100" dist="38100" dir="2700000" algn="tl">
              <a:srgbClr val="000000"/>
            </a:outerShdw>
          </a:effectLst>
          <a:latin typeface="Garamond" pitchFamily="18" charset="0"/>
          <a:ea typeface="新細明體" charset="-120"/>
        </a:defRPr>
      </a:lvl7pPr>
      <a:lvl8pPr marL="1371600" algn="ctr" rtl="0" fontAlgn="base">
        <a:spcBef>
          <a:spcPct val="0"/>
        </a:spcBef>
        <a:spcAft>
          <a:spcPct val="0"/>
        </a:spcAft>
        <a:defRPr kumimoji="1" sz="4400" b="1">
          <a:solidFill>
            <a:schemeClr val="tx2"/>
          </a:solidFill>
          <a:effectLst>
            <a:outerShdw blurRad="38100" dist="38100" dir="2700000" algn="tl">
              <a:srgbClr val="000000"/>
            </a:outerShdw>
          </a:effectLst>
          <a:latin typeface="Garamond" pitchFamily="18" charset="0"/>
          <a:ea typeface="新細明體" charset="-120"/>
        </a:defRPr>
      </a:lvl8pPr>
      <a:lvl9pPr marL="1828800" algn="ctr" rtl="0" fontAlgn="base">
        <a:spcBef>
          <a:spcPct val="0"/>
        </a:spcBef>
        <a:spcAft>
          <a:spcPct val="0"/>
        </a:spcAft>
        <a:defRPr kumimoji="1" sz="4400" b="1">
          <a:solidFill>
            <a:schemeClr val="tx2"/>
          </a:solidFill>
          <a:effectLst>
            <a:outerShdw blurRad="38100" dist="38100" dir="2700000" algn="tl">
              <a:srgbClr val="000000"/>
            </a:outerShdw>
          </a:effectLst>
          <a:latin typeface="Garamond" pitchFamily="18" charset="0"/>
          <a:ea typeface="新細明體" charset="-120"/>
        </a:defRPr>
      </a:lvl9pPr>
    </p:titleStyle>
    <p:bodyStyle>
      <a:lvl1pPr marL="342900" indent="-342900" algn="l" rtl="0" eaLnBrk="0" fontAlgn="base" hangingPunct="0">
        <a:spcBef>
          <a:spcPct val="20000"/>
        </a:spcBef>
        <a:spcAft>
          <a:spcPct val="0"/>
        </a:spcAft>
        <a:buClr>
          <a:schemeClr val="hlink"/>
        </a:buClr>
        <a:buChar char="•"/>
        <a:defRPr kumimoji="1"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effectLst>
            <a:outerShdw blurRad="38100" dist="38100" dir="2700000" algn="tl">
              <a:srgbClr val="000000"/>
            </a:outerShdw>
          </a:effectLst>
          <a:latin typeface="+mn-lt"/>
          <a:ea typeface="+mn-ea"/>
        </a:defRPr>
      </a:lvl2pPr>
      <a:lvl3pPr marL="1143000" indent="-228600" algn="l" rtl="0" eaLnBrk="0" fontAlgn="base" hangingPunct="0">
        <a:spcBef>
          <a:spcPct val="20000"/>
        </a:spcBef>
        <a:spcAft>
          <a:spcPct val="0"/>
        </a:spcAft>
        <a:buClr>
          <a:schemeClr val="tx2"/>
        </a:buClr>
        <a:buChar char="•"/>
        <a:defRPr kumimoji="1" sz="2400">
          <a:solidFill>
            <a:schemeClr val="tx1"/>
          </a:solidFill>
          <a:effectLst>
            <a:outerShdw blurRad="38100" dist="38100" dir="2700000" algn="tl">
              <a:srgbClr val="000000"/>
            </a:outerShdw>
          </a:effectLst>
          <a:latin typeface="+mn-lt"/>
          <a:ea typeface="+mn-ea"/>
        </a:defRPr>
      </a:lvl3pPr>
      <a:lvl4pPr marL="1600200" indent="-228600" algn="l" rtl="0" eaLnBrk="0" fontAlgn="base" hangingPunct="0">
        <a:spcBef>
          <a:spcPct val="20000"/>
        </a:spcBef>
        <a:spcAft>
          <a:spcPct val="0"/>
        </a:spcAft>
        <a:buChar char="–"/>
        <a:defRPr kumimoji="1" sz="2000">
          <a:solidFill>
            <a:schemeClr val="tx1"/>
          </a:solidFill>
          <a:effectLst>
            <a:outerShdw blurRad="38100" dist="38100" dir="2700000" algn="tl">
              <a:srgbClr val="000000"/>
            </a:outerShdw>
          </a:effectLst>
          <a:latin typeface="+mn-lt"/>
          <a:ea typeface="+mn-ea"/>
        </a:defRPr>
      </a:lvl4pPr>
      <a:lvl5pPr marL="2057400" indent="-228600" algn="l" rtl="0" eaLnBrk="0" fontAlgn="base" hangingPunct="0">
        <a:spcBef>
          <a:spcPct val="20000"/>
        </a:spcBef>
        <a:spcAft>
          <a:spcPct val="0"/>
        </a:spcAft>
        <a:buClr>
          <a:schemeClr val="folHlink"/>
        </a:buClr>
        <a:buChar char="•"/>
        <a:defRPr kumimoji="1"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folHlink"/>
        </a:buClr>
        <a:buChar char="•"/>
        <a:defRPr kumimoji="1"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folHlink"/>
        </a:buClr>
        <a:buChar char="•"/>
        <a:defRPr kumimoji="1"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folHlink"/>
        </a:buClr>
        <a:buChar char="•"/>
        <a:defRPr kumimoji="1"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folHlink"/>
        </a:buClr>
        <a:buChar char="•"/>
        <a:defRPr kumimoji="1" sz="2000">
          <a:solidFill>
            <a:schemeClr val="tx1"/>
          </a:solidFill>
          <a:effectLst>
            <a:outerShdw blurRad="38100" dist="38100" dir="2700000" algn="tl">
              <a:srgbClr val="000000"/>
            </a:outerShdw>
          </a:effectLst>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faculty.pccu.edu.tw/~meng/&#21021;&#38899;&#26410;&#20358;&#28436;&#21809;%20BACH%20cantata%20BWV78%20ARIA%20DUETTO.mp4" TargetMode="External"/><Relationship Id="rId1" Type="http://schemas.openxmlformats.org/officeDocument/2006/relationships/slideLayout" Target="../slideLayouts/slideLayout13.xml"/><Relationship Id="rId5" Type="http://schemas.openxmlformats.org/officeDocument/2006/relationships/image" Target="../media/image6.jpg"/><Relationship Id="rId4" Type="http://schemas.openxmlformats.org/officeDocument/2006/relationships/hyperlink" Target="http://faculty.pccu.edu.tw/~meng/BWV%2078,%20duet.mp4"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faculty.pccu.edu.tw/~meng/Phantom%20of%20Opera.pdf" TargetMode="External"/><Relationship Id="rId1" Type="http://schemas.openxmlformats.org/officeDocument/2006/relationships/slideLayout" Target="../slideLayouts/slideLayout14.xml"/><Relationship Id="rId5" Type="http://schemas.openxmlformats.org/officeDocument/2006/relationships/image" Target="../media/image8.jpeg"/><Relationship Id="rId4" Type="http://schemas.openxmlformats.org/officeDocument/2006/relationships/hyperlink" Target="http://faculty.pccu.edu.tw/~meng/Realm%20and%20Beauty.wmv"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faculty.pccu.edu.tw/~meng/&#36027;&#29577;&#28165;&#22825;&#19978;&#20154;&#38291;.wmv" TargetMode="External"/><Relationship Id="rId1" Type="http://schemas.openxmlformats.org/officeDocument/2006/relationships/slideLayout" Target="../slideLayouts/slideLayout4.xml"/><Relationship Id="rId5" Type="http://schemas.openxmlformats.org/officeDocument/2006/relationships/image" Target="../media/image10.jpeg"/><Relationship Id="rId4" Type="http://schemas.openxmlformats.org/officeDocument/2006/relationships/hyperlink" Target="http://faculty.pccu.edu.tw/~meng/&#26519;&#20426;&#36920;&#22825;&#19978;&#20154;&#38291;.wmv"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faculty.pccu.edu.tw/~meng/Pretty%20Woman%20(young%20Roy%20Orbison).wmv" TargetMode="External"/><Relationship Id="rId1" Type="http://schemas.openxmlformats.org/officeDocument/2006/relationships/slideLayout" Target="../slideLayouts/slideLayout4.xml"/><Relationship Id="rId5" Type="http://schemas.openxmlformats.org/officeDocument/2006/relationships/image" Target="../media/image12.jpeg"/><Relationship Id="rId4" Type="http://schemas.openxmlformats.org/officeDocument/2006/relationships/hyperlink" Target="http://faculty.pccu.edu.tw/~meng/Pretty%20Woman%20(old%20Roy%20Orbison).wmv"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5.jpeg"/><Relationship Id="rId2" Type="http://schemas.openxmlformats.org/officeDocument/2006/relationships/hyperlink" Target="http://faculty.pccu.edu.tw/~meng/Ich%20lade%20gern%20mir%20Gaeste%20ein.wmv" TargetMode="External"/><Relationship Id="rId1" Type="http://schemas.openxmlformats.org/officeDocument/2006/relationships/slideLayout" Target="../slideLayouts/slideLayout14.xml"/><Relationship Id="rId6" Type="http://schemas.openxmlformats.org/officeDocument/2006/relationships/hyperlink" Target="http://faculty.pccu.edu.tw/~meng/Ich_lade_gern_mir_Gaeste_ein2.wmv" TargetMode="External"/><Relationship Id="rId5" Type="http://schemas.openxmlformats.org/officeDocument/2006/relationships/image" Target="../media/image14.jpeg"/><Relationship Id="rId4" Type="http://schemas.openxmlformats.org/officeDocument/2006/relationships/hyperlink" Target="http://faculty.pccu.edu.tw/~meng/Ich%20lade%20gern%20mir%20Gaeste%20ein1.wmv"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faculty.pccu.edu.tw/~meng/Monster-WenYing.wmv" TargetMode="External"/><Relationship Id="rId3" Type="http://schemas.openxmlformats.org/officeDocument/2006/relationships/image" Target="../media/image16.jpeg"/><Relationship Id="rId7" Type="http://schemas.openxmlformats.org/officeDocument/2006/relationships/image" Target="../media/image18.jpeg"/><Relationship Id="rId2" Type="http://schemas.openxmlformats.org/officeDocument/2006/relationships/hyperlink" Target="http://faculty.pccu.edu.tw/~meng/Vengaboys-Shalalala.wmv" TargetMode="External"/><Relationship Id="rId1" Type="http://schemas.openxmlformats.org/officeDocument/2006/relationships/slideLayout" Target="../slideLayouts/slideLayout15.xml"/><Relationship Id="rId6" Type="http://schemas.openxmlformats.org/officeDocument/2006/relationships/hyperlink" Target="http://faculty.pccu.edu.tw/~meng/Monster-ShuWhyYu.wmv" TargetMode="External"/><Relationship Id="rId5" Type="http://schemas.openxmlformats.org/officeDocument/2006/relationships/image" Target="../media/image17.jpeg"/><Relationship Id="rId4" Type="http://schemas.openxmlformats.org/officeDocument/2006/relationships/hyperlink" Target="http://faculty.pccu.edu.tw/~meng/Wynners-Shalalala.wmv" TargetMode="External"/><Relationship Id="rId9"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2.jpeg"/><Relationship Id="rId2" Type="http://schemas.openxmlformats.org/officeDocument/2006/relationships/hyperlink" Target="http://faculty.pccu.edu.tw/~meng/ABBA-Gimme%20Gimme.wmv" TargetMode="External"/><Relationship Id="rId1" Type="http://schemas.openxmlformats.org/officeDocument/2006/relationships/slideLayout" Target="../slideLayouts/slideLayout14.xml"/><Relationship Id="rId6" Type="http://schemas.openxmlformats.org/officeDocument/2006/relationships/hyperlink" Target="http://faculty.pccu.edu.tw/~meng/Madonna%20-%20Hung%20Up.wmv" TargetMode="External"/><Relationship Id="rId5" Type="http://schemas.openxmlformats.org/officeDocument/2006/relationships/image" Target="../media/image21.jpeg"/><Relationship Id="rId4" Type="http://schemas.openxmlformats.org/officeDocument/2006/relationships/hyperlink" Target="http://faculty.pccu.edu.tw/~meng/GaoLingFeng-Gimme.wmv"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faculty.pccu.edu.tw/~meng/ShiawHeWanWan.wmv" TargetMode="External"/><Relationship Id="rId1" Type="http://schemas.openxmlformats.org/officeDocument/2006/relationships/slideLayout" Target="../slideLayouts/slideLayout4.xml"/><Relationship Id="rId5" Type="http://schemas.openxmlformats.org/officeDocument/2006/relationships/image" Target="../media/image24.jpeg"/><Relationship Id="rId4" Type="http://schemas.openxmlformats.org/officeDocument/2006/relationships/hyperlink" Target="http://faculty.pccu.edu.tw/~meng/ShiawHeWanWan.mp3"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faculty.pccu.edu.tw/~meng/Carmen-Bizet.wmv" TargetMode="External"/><Relationship Id="rId13" Type="http://schemas.openxmlformats.org/officeDocument/2006/relationships/image" Target="../media/image30.jpeg"/><Relationship Id="rId3" Type="http://schemas.openxmlformats.org/officeDocument/2006/relationships/image" Target="../media/image25.jpeg"/><Relationship Id="rId7" Type="http://schemas.openxmlformats.org/officeDocument/2006/relationships/image" Target="../media/image27.jpeg"/><Relationship Id="rId12" Type="http://schemas.openxmlformats.org/officeDocument/2006/relationships/hyperlink" Target="http://faculty.pccu.edu.tw/~meng/Carmen(WenYing).wmv" TargetMode="External"/><Relationship Id="rId2" Type="http://schemas.openxmlformats.org/officeDocument/2006/relationships/hyperlink" Target="http://faculty.pccu.edu.tw/~meng/Carmen(Funny).wmv" TargetMode="External"/><Relationship Id="rId1" Type="http://schemas.openxmlformats.org/officeDocument/2006/relationships/slideLayout" Target="../slideLayouts/slideLayout15.xml"/><Relationship Id="rId6" Type="http://schemas.openxmlformats.org/officeDocument/2006/relationships/hyperlink" Target="http://faculty.pccu.edu.tw/~meng/Maria%20Callas%20--%20CARMEN%20Prelude%20and%20Habanera%20by%20Bizet%20(1962).wmv" TargetMode="External"/><Relationship Id="rId11" Type="http://schemas.openxmlformats.org/officeDocument/2006/relationships/image" Target="../media/image29.jpeg"/><Relationship Id="rId5" Type="http://schemas.openxmlformats.org/officeDocument/2006/relationships/image" Target="../media/image26.jpeg"/><Relationship Id="rId15" Type="http://schemas.openxmlformats.org/officeDocument/2006/relationships/image" Target="../media/image31.jpeg"/><Relationship Id="rId10" Type="http://schemas.openxmlformats.org/officeDocument/2006/relationships/hyperlink" Target="http://faculty.pccu.edu.tw/~meng/Carme(GeLan).wmv" TargetMode="External"/><Relationship Id="rId4" Type="http://schemas.openxmlformats.org/officeDocument/2006/relationships/hyperlink" Target="http://faculty.pccu.edu.tw/~meng/Carmen(A-Mei).wmv" TargetMode="External"/><Relationship Id="rId9" Type="http://schemas.openxmlformats.org/officeDocument/2006/relationships/image" Target="../media/image28.jpeg"/><Relationship Id="rId14" Type="http://schemas.openxmlformats.org/officeDocument/2006/relationships/hyperlink" Target="http://faculty.pccu.edu.tw/~meng/Carmen(YehWeiTing).wmv"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faculty.pccu.edu.tw/~meng/Drunken%20Fist7.wmv" TargetMode="External"/><Relationship Id="rId3" Type="http://schemas.openxmlformats.org/officeDocument/2006/relationships/hyperlink" Target="http://faculty.pccu.edu.tw/~meng/Drunken%20Fist2.wmv" TargetMode="External"/><Relationship Id="rId7" Type="http://schemas.openxmlformats.org/officeDocument/2006/relationships/hyperlink" Target="http://faculty.pccu.edu.tw/~meng/Drunken%20Fist6.wmv" TargetMode="External"/><Relationship Id="rId12" Type="http://schemas.openxmlformats.org/officeDocument/2006/relationships/image" Target="../media/image33.jpeg"/><Relationship Id="rId2" Type="http://schemas.openxmlformats.org/officeDocument/2006/relationships/hyperlink" Target="http://faculty.pccu.edu.tw/~meng/Drunken%20Fist1.wmv" TargetMode="External"/><Relationship Id="rId1" Type="http://schemas.openxmlformats.org/officeDocument/2006/relationships/slideLayout" Target="../slideLayouts/slideLayout13.xml"/><Relationship Id="rId6" Type="http://schemas.openxmlformats.org/officeDocument/2006/relationships/hyperlink" Target="http://faculty.pccu.edu.tw/~meng/Drunken%20Fist5.wmv" TargetMode="External"/><Relationship Id="rId11" Type="http://schemas.openxmlformats.org/officeDocument/2006/relationships/hyperlink" Target="http://faculty.pccu.edu.tw/~meng/Drunken%20Fist.wmv" TargetMode="External"/><Relationship Id="rId5" Type="http://schemas.openxmlformats.org/officeDocument/2006/relationships/hyperlink" Target="http://faculty.pccu.edu.tw/~meng/Drunken%20Fist4.wmv" TargetMode="External"/><Relationship Id="rId10" Type="http://schemas.openxmlformats.org/officeDocument/2006/relationships/image" Target="../media/image32.jpeg"/><Relationship Id="rId4" Type="http://schemas.openxmlformats.org/officeDocument/2006/relationships/hyperlink" Target="http://faculty.pccu.edu.tw/~meng/Drunken%20Fist3.wmv" TargetMode="External"/><Relationship Id="rId9" Type="http://schemas.openxmlformats.org/officeDocument/2006/relationships/hyperlink" Target="http://faculty.pccu.edu.tw/~meng/Drunken%20Master.wmv"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hyperlink" Target="http://faculty.pccu.edu.tw/~meng/IC%20Fabrication.wmv" TargetMode="Externa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hyperlink" Target="http://faculty.pccu.edu.tw/~meng/IC%20Design.wmv" TargetMode="External"/><Relationship Id="rId1" Type="http://schemas.openxmlformats.org/officeDocument/2006/relationships/slideLayout" Target="../slideLayouts/slideLayout13.xml"/><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44.jpeg"/><Relationship Id="rId2" Type="http://schemas.openxmlformats.org/officeDocument/2006/relationships/image" Target="../media/image41.jpeg"/><Relationship Id="rId1" Type="http://schemas.openxmlformats.org/officeDocument/2006/relationships/slideLayout" Target="../slideLayouts/slideLayout15.xml"/><Relationship Id="rId6" Type="http://schemas.openxmlformats.org/officeDocument/2006/relationships/hyperlink" Target="http://faculty.pccu.edu.tw/~meng/NTUEE&#21570;&#23416;&#22763;&#25945;&#25480;&#30740;&#30332;CMOS&#26230;&#29255;&#29190;&#30772;&#37323;&#25918;&#20986;&#34277;&#29289;.mp4" TargetMode="External"/><Relationship Id="rId5" Type="http://schemas.openxmlformats.org/officeDocument/2006/relationships/image" Target="../media/image43.jpeg"/><Relationship Id="rId4" Type="http://schemas.openxmlformats.org/officeDocument/2006/relationships/hyperlink" Target="http://faculty.pccu.edu.tw/~meng/NTUEE&#21570;&#23416;&#22763;&#25945;&#25480;&#30740;&#30332;&#27490;&#30171;&#26230;&#29255;.mp4"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faculty.pccu.edu.tw/~meng/Hamiltonian4.avi" TargetMode="External"/><Relationship Id="rId2" Type="http://schemas.openxmlformats.org/officeDocument/2006/relationships/hyperlink" Target="http://faculty.pccu.edu.tw/~meng/Database.pdf" TargetMode="External"/><Relationship Id="rId1" Type="http://schemas.openxmlformats.org/officeDocument/2006/relationships/slideLayout" Target="../slideLayouts/slideLayout13.xml"/><Relationship Id="rId6" Type="http://schemas.openxmlformats.org/officeDocument/2006/relationships/image" Target="../media/image46.jpeg"/><Relationship Id="rId5" Type="http://schemas.openxmlformats.org/officeDocument/2006/relationships/hyperlink" Target="http://faculty.pccu.edu.tw/~meng/Euler4.wmv" TargetMode="External"/><Relationship Id="rId4" Type="http://schemas.openxmlformats.org/officeDocument/2006/relationships/image" Target="../media/image45.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faculty.pccu.edu.tw/~meng/4.wmv" TargetMode="External"/><Relationship Id="rId2" Type="http://schemas.openxmlformats.org/officeDocument/2006/relationships/image" Target="../media/image47.jpeg"/><Relationship Id="rId1" Type="http://schemas.openxmlformats.org/officeDocument/2006/relationships/slideLayout" Target="../slideLayouts/slideLayout13.xml"/><Relationship Id="rId4" Type="http://schemas.openxmlformats.org/officeDocument/2006/relationships/image" Target="../media/image48.jpeg"/></Relationships>
</file>

<file path=ppt/slides/_rels/slide2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hyperlink" Target="http://faculty.pccu.edu.tw/~meng/Rabbit%20Roger.wmv" TargetMode="External"/><Relationship Id="rId7" Type="http://schemas.openxmlformats.org/officeDocument/2006/relationships/image" Target="../media/image51.jpeg"/><Relationship Id="rId2" Type="http://schemas.openxmlformats.org/officeDocument/2006/relationships/hyperlink" Target="http://faculty.pccu.edu.tw/~meng/DrunkenFist.htm" TargetMode="External"/><Relationship Id="rId1" Type="http://schemas.openxmlformats.org/officeDocument/2006/relationships/slideLayout" Target="../slideLayouts/slideLayout13.xml"/><Relationship Id="rId6" Type="http://schemas.openxmlformats.org/officeDocument/2006/relationships/image" Target="../media/image50.jpeg"/><Relationship Id="rId5" Type="http://schemas.openxmlformats.org/officeDocument/2006/relationships/hyperlink" Target="http://faculty.pccu.edu.tw/~meng/Killing%20GhostKing.wmv" TargetMode="External"/><Relationship Id="rId4" Type="http://schemas.openxmlformats.org/officeDocument/2006/relationships/hyperlink" Target="http://faculty.pccu.edu.tw/~meng/Jurassic%20Park.wmv"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hyperlink" Target="http://faculty.pccu.edu.tw/~meng/Wii.wmv" TargetMode="External"/><Relationship Id="rId1" Type="http://schemas.openxmlformats.org/officeDocument/2006/relationships/slideLayout" Target="../slideLayouts/slideLayout13.xml"/><Relationship Id="rId5" Type="http://schemas.openxmlformats.org/officeDocument/2006/relationships/image" Target="../media/image55.jpeg"/><Relationship Id="rId4" Type="http://schemas.openxmlformats.org/officeDocument/2006/relationships/hyperlink" Target="http://faculty.pccu.edu.tw/~meng/Body%20Sensing-Xbox%20360%20Kinect.wmv"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ee.pccu.edu.tw/ezfiles/126/1126/img/359/Kinect-Maze.wmv" TargetMode="External"/><Relationship Id="rId7" Type="http://schemas.openxmlformats.org/officeDocument/2006/relationships/image" Target="../media/image59.jpeg"/><Relationship Id="rId2" Type="http://schemas.openxmlformats.org/officeDocument/2006/relationships/image" Target="../media/image56.jpeg"/><Relationship Id="rId1" Type="http://schemas.openxmlformats.org/officeDocument/2006/relationships/slideLayout" Target="../slideLayouts/slideLayout15.xml"/><Relationship Id="rId6" Type="http://schemas.openxmlformats.org/officeDocument/2006/relationships/hyperlink" Target="http://ee.pccu.edu.tw/ezfiles/126/1126/img/359/Euler-quot-sproblem.wmv" TargetMode="External"/><Relationship Id="rId5" Type="http://schemas.openxmlformats.org/officeDocument/2006/relationships/image" Target="../media/image58.jpeg"/><Relationship Id="rId4" Type="http://schemas.openxmlformats.org/officeDocument/2006/relationships/image" Target="../media/image57.jpeg"/></Relationships>
</file>

<file path=ppt/slides/_rels/slide29.xml.rels><?xml version="1.0" encoding="UTF-8" standalone="yes"?>
<Relationships xmlns="http://schemas.openxmlformats.org/package/2006/relationships"><Relationship Id="rId3" Type="http://schemas.openxmlformats.org/officeDocument/2006/relationships/hyperlink" Target="https://www.youtube.com/watch?v=XmsGUBDlgzs&amp;list=UUXyoiAylnsGVUbUQ7KRfL4g" TargetMode="External"/><Relationship Id="rId2" Type="http://schemas.openxmlformats.org/officeDocument/2006/relationships/hyperlink" Target="https://www.youtube.com/watch?v=D0nth5gDzk4&amp;list=UUXyoiAylnsGVUbUQ7KRfL4g" TargetMode="External"/><Relationship Id="rId1" Type="http://schemas.openxmlformats.org/officeDocument/2006/relationships/slideLayout" Target="../slideLayouts/slideLayout13.xml"/><Relationship Id="rId6" Type="http://schemas.openxmlformats.org/officeDocument/2006/relationships/image" Target="../media/image61.jpg"/><Relationship Id="rId5" Type="http://schemas.openxmlformats.org/officeDocument/2006/relationships/hyperlink" Target="http://faculty.pccu.edu.tw/~meng/JengShihKang.WMV" TargetMode="External"/><Relationship Id="rId4" Type="http://schemas.openxmlformats.org/officeDocument/2006/relationships/image" Target="../media/image60.jpeg"/></Relationships>
</file>

<file path=ppt/slides/_rels/slide3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hyperlink" Target="http://blog.xuite.net/trshang/myarticles/65103368" TargetMode="External"/><Relationship Id="rId1" Type="http://schemas.openxmlformats.org/officeDocument/2006/relationships/slideLayout" Target="../slideLayouts/slideLayout4.xml"/><Relationship Id="rId5" Type="http://schemas.openxmlformats.org/officeDocument/2006/relationships/image" Target="../media/image79.jpeg"/><Relationship Id="rId4" Type="http://schemas.openxmlformats.org/officeDocument/2006/relationships/hyperlink" Target="http://faculty.pccu.edu.tw/~meng/Hedy%20Lamaar.wmv"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hyperlink" Target="http://faculty.pccu.edu.tw/~meng/Room318-curtain-light.wmv" TargetMode="External"/><Relationship Id="rId1" Type="http://schemas.openxmlformats.org/officeDocument/2006/relationships/slideLayout" Target="../slideLayouts/slideLayout13.xml"/><Relationship Id="rId5" Type="http://schemas.openxmlformats.org/officeDocument/2006/relationships/image" Target="../media/image81.jpeg"/><Relationship Id="rId4" Type="http://schemas.openxmlformats.org/officeDocument/2006/relationships/hyperlink" Target="http://faculty.pccu.edu.tw/~meng/DaYi-318%20Solar-Zigbee%20System%20Test.wmv"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http://www.ettoday.com/newspic/841/i841261.jpg" TargetMode="External"/><Relationship Id="rId2" Type="http://schemas.openxmlformats.org/officeDocument/2006/relationships/image" Target="../media/image82.jpeg"/><Relationship Id="rId1" Type="http://schemas.openxmlformats.org/officeDocument/2006/relationships/slideLayout" Target="../slideLayouts/slideLayout13.xml"/><Relationship Id="rId5" Type="http://schemas.openxmlformats.org/officeDocument/2006/relationships/image" Target="../media/image84.png"/><Relationship Id="rId4" Type="http://schemas.openxmlformats.org/officeDocument/2006/relationships/image" Target="../media/image83.jpeg"/></Relationships>
</file>

<file path=ppt/slides/_rels/slide4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15.xml"/><Relationship Id="rId5" Type="http://schemas.openxmlformats.org/officeDocument/2006/relationships/image" Target="../media/image88.jpeg"/><Relationship Id="rId4" Type="http://schemas.openxmlformats.org/officeDocument/2006/relationships/image" Target="../media/image87.png"/></Relationships>
</file>

<file path=ppt/slides/_rels/slide4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15.xml"/><Relationship Id="rId5" Type="http://schemas.openxmlformats.org/officeDocument/2006/relationships/image" Target="../media/image92.jpeg"/><Relationship Id="rId4" Type="http://schemas.openxmlformats.org/officeDocument/2006/relationships/image" Target="../media/image91.jpeg"/></Relationships>
</file>

<file path=ppt/slides/_rels/slide5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hyperlink" Target="http://faculty.pccu.edu.tw/~meng/2014.05.02%20Jimmy%20Guo.wmv"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hyperlink" Target="http://faculty.pccu.edu.tw/~meng/DoTeLu.wmv" TargetMode="External"/><Relationship Id="rId3" Type="http://schemas.openxmlformats.org/officeDocument/2006/relationships/image" Target="../media/image94.jpeg"/><Relationship Id="rId7" Type="http://schemas.openxmlformats.org/officeDocument/2006/relationships/image" Target="../media/image96.jpeg"/><Relationship Id="rId2" Type="http://schemas.openxmlformats.org/officeDocument/2006/relationships/hyperlink" Target="http://faculty.pccu.edu.tw/~meng/VisitingJuYingTai.wmv" TargetMode="External"/><Relationship Id="rId1" Type="http://schemas.openxmlformats.org/officeDocument/2006/relationships/slideLayout" Target="../slideLayouts/slideLayout15.xml"/><Relationship Id="rId6" Type="http://schemas.openxmlformats.org/officeDocument/2006/relationships/hyperlink" Target="http://faculty.pccu.edu.tw/~meng/I%20just%20call%20to%20say%20I%20love%20you.wmv" TargetMode="External"/><Relationship Id="rId5" Type="http://schemas.openxmlformats.org/officeDocument/2006/relationships/image" Target="../media/image95.jpeg"/><Relationship Id="rId4" Type="http://schemas.openxmlformats.org/officeDocument/2006/relationships/hyperlink" Target="http://faculty.pccu.edu.tw/~meng/Knock%20three%20times.wmv" TargetMode="External"/><Relationship Id="rId9" Type="http://schemas.openxmlformats.org/officeDocument/2006/relationships/image" Target="../media/image97.jpeg"/></Relationships>
</file>

<file path=ppt/slides/_rels/slide52.xml.rels><?xml version="1.0" encoding="UTF-8" standalone="yes"?>
<Relationships xmlns="http://schemas.openxmlformats.org/package/2006/relationships"><Relationship Id="rId3" Type="http://schemas.openxmlformats.org/officeDocument/2006/relationships/hyperlink" Target="http://faculty.pccu.edu.tw/~meng/Patent%20of%203D%20trajectory%20reconstruction.pdf" TargetMode="External"/><Relationship Id="rId2" Type="http://schemas.openxmlformats.org/officeDocument/2006/relationships/hyperlink" Target="http://faculty.pccu.edu.tw/~meng/FTV-trajectory.wmv" TargetMode="External"/><Relationship Id="rId1" Type="http://schemas.openxmlformats.org/officeDocument/2006/relationships/slideLayout" Target="../slideLayouts/slideLayout13.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hyperlink" Target="http://faculty.pccu.edu.tw/~meng/Hwa-Kang%20Trajectory.wmv"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2.xml"/><Relationship Id="rId6" Type="http://schemas.openxmlformats.org/officeDocument/2006/relationships/image" Target="../media/image104.jpeg"/><Relationship Id="rId5" Type="http://schemas.openxmlformats.org/officeDocument/2006/relationships/image" Target="../media/image103.png"/><Relationship Id="rId4" Type="http://schemas.openxmlformats.org/officeDocument/2006/relationships/image" Target="../media/image102.png"/></Relationships>
</file>

<file path=ppt/slides/_rels/slide54.xml.rels><?xml version="1.0" encoding="UTF-8" standalone="yes"?>
<Relationships xmlns="http://schemas.openxmlformats.org/package/2006/relationships"><Relationship Id="rId3" Type="http://schemas.openxmlformats.org/officeDocument/2006/relationships/hyperlink" Target="http://faculty.pccu.edu.tw/~meng/fast%20ball.wmv" TargetMode="External"/><Relationship Id="rId2" Type="http://schemas.openxmlformats.org/officeDocument/2006/relationships/image" Target="../media/image105.jpeg"/><Relationship Id="rId1" Type="http://schemas.openxmlformats.org/officeDocument/2006/relationships/slideLayout" Target="../slideLayouts/slideLayout13.xml"/><Relationship Id="rId6" Type="http://schemas.openxmlformats.org/officeDocument/2006/relationships/image" Target="../media/image107.jpeg"/><Relationship Id="rId5" Type="http://schemas.openxmlformats.org/officeDocument/2006/relationships/hyperlink" Target="http://faculty.pccu.edu.tw/~meng/variation.wmv" TargetMode="External"/><Relationship Id="rId4" Type="http://schemas.openxmlformats.org/officeDocument/2006/relationships/image" Target="../media/image106.jpeg"/></Relationships>
</file>

<file path=ppt/slides/_rels/slide55.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hyperlink" Target="http://faculty.pccu.edu.tw/~meng/ChenJinFeng.wmv" TargetMode="External"/><Relationship Id="rId1" Type="http://schemas.openxmlformats.org/officeDocument/2006/relationships/slideLayout" Target="../slideLayouts/slideLayout13.xml"/><Relationship Id="rId5" Type="http://schemas.openxmlformats.org/officeDocument/2006/relationships/image" Target="../media/image109.jpeg"/><Relationship Id="rId4" Type="http://schemas.openxmlformats.org/officeDocument/2006/relationships/hyperlink" Target="http://faculty.pccu.edu.tw/~meng/ChenJinFeng2.wmv" TargetMode="External"/></Relationships>
</file>

<file path=ppt/slides/_rels/slide56.xml.rels><?xml version="1.0" encoding="UTF-8" standalone="yes"?>
<Relationships xmlns="http://schemas.openxmlformats.org/package/2006/relationships"><Relationship Id="rId8" Type="http://schemas.openxmlformats.org/officeDocument/2006/relationships/image" Target="../media/image115.jpeg"/><Relationship Id="rId3" Type="http://schemas.openxmlformats.org/officeDocument/2006/relationships/image" Target="../media/image111.png"/><Relationship Id="rId7" Type="http://schemas.openxmlformats.org/officeDocument/2006/relationships/hyperlink" Target="http://faculty.pccu.edu.tw/~meng/shoot.wmv" TargetMode="External"/><Relationship Id="rId2" Type="http://schemas.openxmlformats.org/officeDocument/2006/relationships/image" Target="../media/image110.jpeg"/><Relationship Id="rId1" Type="http://schemas.openxmlformats.org/officeDocument/2006/relationships/slideLayout" Target="../slideLayouts/slideLayout13.xml"/><Relationship Id="rId6" Type="http://schemas.openxmlformats.org/officeDocument/2006/relationships/image" Target="../media/image114.jpeg"/><Relationship Id="rId5" Type="http://schemas.openxmlformats.org/officeDocument/2006/relationships/image" Target="../media/image113.jpeg"/><Relationship Id="rId4" Type="http://schemas.openxmlformats.org/officeDocument/2006/relationships/image" Target="../media/image112.jpeg"/></Relationships>
</file>

<file path=ppt/slides/_rels/slide57.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image" Target="../media/image116.jpeg"/><Relationship Id="rId1" Type="http://schemas.openxmlformats.org/officeDocument/2006/relationships/slideLayout" Target="../slideLayouts/slideLayout13.xml"/><Relationship Id="rId5" Type="http://schemas.openxmlformats.org/officeDocument/2006/relationships/image" Target="../media/image118.jpeg"/><Relationship Id="rId4" Type="http://schemas.openxmlformats.org/officeDocument/2006/relationships/hyperlink" Target="http://faculty.pccu.edu.tw/~meng/Curve2.wmv" TargetMode="External"/></Relationships>
</file>

<file path=ppt/slides/_rels/slide58.xml.rels><?xml version="1.0" encoding="UTF-8" standalone="yes"?>
<Relationships xmlns="http://schemas.openxmlformats.org/package/2006/relationships"><Relationship Id="rId8" Type="http://schemas.openxmlformats.org/officeDocument/2006/relationships/image" Target="../media/image124.jpeg"/><Relationship Id="rId3" Type="http://schemas.openxmlformats.org/officeDocument/2006/relationships/image" Target="../media/image120.png"/><Relationship Id="rId7" Type="http://schemas.openxmlformats.org/officeDocument/2006/relationships/hyperlink" Target="http://faculty.pccu.edu.tw/~meng/Slider.wmv" TargetMode="External"/><Relationship Id="rId2" Type="http://schemas.openxmlformats.org/officeDocument/2006/relationships/image" Target="../media/image119.jpeg"/><Relationship Id="rId1" Type="http://schemas.openxmlformats.org/officeDocument/2006/relationships/slideLayout" Target="../slideLayouts/slideLayout13.xml"/><Relationship Id="rId6" Type="http://schemas.openxmlformats.org/officeDocument/2006/relationships/image" Target="../media/image123.jpeg"/><Relationship Id="rId5" Type="http://schemas.openxmlformats.org/officeDocument/2006/relationships/image" Target="../media/image122.jpeg"/><Relationship Id="rId10" Type="http://schemas.openxmlformats.org/officeDocument/2006/relationships/image" Target="../media/image125.jpeg"/><Relationship Id="rId4" Type="http://schemas.openxmlformats.org/officeDocument/2006/relationships/image" Target="../media/image121.jpeg"/><Relationship Id="rId9" Type="http://schemas.openxmlformats.org/officeDocument/2006/relationships/hyperlink" Target="http://faculty.pccu.edu.tw/~meng/Sinker.wmv"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6.png"/><Relationship Id="rId1" Type="http://schemas.openxmlformats.org/officeDocument/2006/relationships/slideLayout" Target="../slideLayouts/slideLayout16.xml"/><Relationship Id="rId6" Type="http://schemas.openxmlformats.org/officeDocument/2006/relationships/image" Target="../media/image129.jpeg"/><Relationship Id="rId5" Type="http://schemas.openxmlformats.org/officeDocument/2006/relationships/hyperlink" Target="http://faculty.pccu.edu.tw/~meng/ChangeUp.wmv" TargetMode="External"/><Relationship Id="rId4" Type="http://schemas.openxmlformats.org/officeDocument/2006/relationships/image" Target="../media/image128.png"/></Relationships>
</file>

<file path=ppt/slides/_rels/slide60.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image" Target="../media/image130.jpeg"/><Relationship Id="rId1" Type="http://schemas.openxmlformats.org/officeDocument/2006/relationships/slideLayout" Target="../slideLayouts/slideLayout13.xml"/><Relationship Id="rId5" Type="http://schemas.openxmlformats.org/officeDocument/2006/relationships/image" Target="../media/image132.jpeg"/><Relationship Id="rId4" Type="http://schemas.openxmlformats.org/officeDocument/2006/relationships/hyperlink" Target="http://faculty.pccu.edu.tw/~meng/forkball.wmv"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hyperlink" Target="http://faculty.pccu.edu.tw/~meng/ShangPiawBall.wmv" TargetMode="External"/><Relationship Id="rId1" Type="http://schemas.openxmlformats.org/officeDocument/2006/relationships/slideLayout" Target="../slideLayouts/slideLayout17.xml"/></Relationships>
</file>

<file path=ppt/slides/_rels/slide62.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image" Target="../media/image138.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image" Target="../media/image140.jpe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hyperlink" Target="http://faculty.pccu.edu.tw/~meng/Major%20C.wmv" TargetMode="External"/><Relationship Id="rId1" Type="http://schemas.openxmlformats.org/officeDocument/2006/relationships/slideLayout" Target="../slideLayouts/slideLayout13.xml"/><Relationship Id="rId5" Type="http://schemas.openxmlformats.org/officeDocument/2006/relationships/image" Target="../media/image143.jpeg"/><Relationship Id="rId4" Type="http://schemas.openxmlformats.org/officeDocument/2006/relationships/hyperlink" Target="http://faculty.pccu.edu.tw/~meng/Yangzhou.wma" TargetMode="External"/></Relationships>
</file>

<file path=ppt/slides/_rels/slide70.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hyperlink" Target="http://faculty.pccu.edu.tw/~meng/TsaiDingPing.pdf" TargetMode="External"/><Relationship Id="rId1" Type="http://schemas.openxmlformats.org/officeDocument/2006/relationships/slideLayout" Target="../slideLayouts/slideLayout13.xml"/><Relationship Id="rId4" Type="http://schemas.openxmlformats.org/officeDocument/2006/relationships/image" Target="../media/image146.jpeg"/></Relationships>
</file>

<file path=ppt/slides/_rels/slide72.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image" Target="../media/image148.jpeg"/><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51.jpeg"/><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2" Type="http://schemas.openxmlformats.org/officeDocument/2006/relationships/image" Target="../media/image152.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53.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hyperlink" Target="http://faculty.pccu.edu.tw/~meng/Zhongshi.WMV" TargetMode="External"/><Relationship Id="rId1" Type="http://schemas.openxmlformats.org/officeDocument/2006/relationships/slideLayout" Target="../slideLayouts/slideLayout13.xml"/><Relationship Id="rId5" Type="http://schemas.openxmlformats.org/officeDocument/2006/relationships/image" Target="../media/image156.jpeg"/><Relationship Id="rId4" Type="http://schemas.openxmlformats.org/officeDocument/2006/relationships/image" Target="../media/image155.jpeg"/></Relationships>
</file>

<file path=ppt/slides/_rels/slide79.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image" Target="../media/image157.jpeg"/><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image" Target="../media/image159.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hyperlink" Target="http://faculty.pccu.edu.tw/~meng/Kate%20Moss%20hologram.wmv" TargetMode="External"/><Relationship Id="rId1" Type="http://schemas.openxmlformats.org/officeDocument/2006/relationships/slideLayout" Target="../slideLayouts/slideLayout13.xml"/><Relationship Id="rId5" Type="http://schemas.openxmlformats.org/officeDocument/2006/relationships/image" Target="../media/image162.jpeg"/><Relationship Id="rId4" Type="http://schemas.openxmlformats.org/officeDocument/2006/relationships/hyperlink" Target="http://faculty.pccu.edu.tw/~meng/hologram.wmv" TargetMode="External"/></Relationships>
</file>

<file path=ppt/slides/_rels/slide82.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image" Target="../media/image163.jpeg"/><Relationship Id="rId1" Type="http://schemas.openxmlformats.org/officeDocument/2006/relationships/slideLayout" Target="../slideLayouts/slideLayout15.xml"/><Relationship Id="rId5" Type="http://schemas.openxmlformats.org/officeDocument/2006/relationships/image" Target="../media/image166.jpeg"/><Relationship Id="rId4" Type="http://schemas.openxmlformats.org/officeDocument/2006/relationships/image" Target="../media/image165.jpeg"/></Relationships>
</file>

<file path=ppt/slides/_rels/slide83.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image" Target="../media/image167.gif"/><Relationship Id="rId1" Type="http://schemas.openxmlformats.org/officeDocument/2006/relationships/slideLayout" Target="../slideLayouts/slideLayout18.xml"/><Relationship Id="rId4" Type="http://schemas.openxmlformats.org/officeDocument/2006/relationships/image" Target="../media/image169.jpeg"/></Relationships>
</file>

<file path=ppt/slides/_rels/slide84.xml.rels><?xml version="1.0" encoding="UTF-8" standalone="yes"?>
<Relationships xmlns="http://schemas.openxmlformats.org/package/2006/relationships"><Relationship Id="rId3" Type="http://schemas.openxmlformats.org/officeDocument/2006/relationships/hyperlink" Target="http://faculty.pccu.edu.tw/~meng/iPad%202%20Hologram.wmv" TargetMode="External"/><Relationship Id="rId2" Type="http://schemas.openxmlformats.org/officeDocument/2006/relationships/image" Target="../media/image170.jpeg"/><Relationship Id="rId1" Type="http://schemas.openxmlformats.org/officeDocument/2006/relationships/slideLayout" Target="../slideLayouts/slideLayout13.xml"/><Relationship Id="rId4" Type="http://schemas.openxmlformats.org/officeDocument/2006/relationships/image" Target="../media/image171.jpeg"/></Relationships>
</file>

<file path=ppt/slides/_rels/slide85.xml.rels><?xml version="1.0" encoding="UTF-8" standalone="yes"?>
<Relationships xmlns="http://schemas.openxmlformats.org/package/2006/relationships"><Relationship Id="rId3" Type="http://schemas.openxmlformats.org/officeDocument/2006/relationships/image" Target="../media/image173.jpeg"/><Relationship Id="rId2" Type="http://schemas.openxmlformats.org/officeDocument/2006/relationships/image" Target="../media/image172.jpeg"/><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2" Type="http://schemas.openxmlformats.org/officeDocument/2006/relationships/image" Target="../media/image174.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75.jpeg"/><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8" Type="http://schemas.openxmlformats.org/officeDocument/2006/relationships/hyperlink" Target="http://faculty.pccu.edu.tw/~meng/LiawYuPing1.wmv" TargetMode="External"/><Relationship Id="rId3" Type="http://schemas.openxmlformats.org/officeDocument/2006/relationships/image" Target="../media/image176.jpeg"/><Relationship Id="rId7" Type="http://schemas.openxmlformats.org/officeDocument/2006/relationships/image" Target="../media/image178.jpeg"/><Relationship Id="rId2" Type="http://schemas.openxmlformats.org/officeDocument/2006/relationships/hyperlink" Target="http://faculty.pccu.edu.tw/~meng/Electronic%20Keyboard-LiawYuPing.wmv" TargetMode="External"/><Relationship Id="rId1" Type="http://schemas.openxmlformats.org/officeDocument/2006/relationships/slideLayout" Target="../slideLayouts/slideLayout15.xml"/><Relationship Id="rId6" Type="http://schemas.openxmlformats.org/officeDocument/2006/relationships/hyperlink" Target="http://faculty.pccu.edu.tw/~meng/LiawYuPing2.wmv" TargetMode="External"/><Relationship Id="rId5" Type="http://schemas.openxmlformats.org/officeDocument/2006/relationships/image" Target="../media/image177.jpeg"/><Relationship Id="rId4" Type="http://schemas.openxmlformats.org/officeDocument/2006/relationships/hyperlink" Target="http://faculty.pccu.edu.tw/~meng/LiawYuPing3.wmv" TargetMode="External"/><Relationship Id="rId9" Type="http://schemas.openxmlformats.org/officeDocument/2006/relationships/image" Target="../media/image179.jpeg"/></Relationships>
</file>

<file path=ppt/slides/_rels/slide89.xml.rels><?xml version="1.0" encoding="UTF-8" standalone="yes"?>
<Relationships xmlns="http://schemas.openxmlformats.org/package/2006/relationships"><Relationship Id="rId3" Type="http://schemas.openxmlformats.org/officeDocument/2006/relationships/image" Target="../media/image180.jpg"/><Relationship Id="rId7" Type="http://schemas.openxmlformats.org/officeDocument/2006/relationships/image" Target="../media/image182.jpg"/><Relationship Id="rId2" Type="http://schemas.openxmlformats.org/officeDocument/2006/relationships/hyperlink" Target="http://faculty.pccu.edu.tw/~meng/BenQ%20Transparent%20Display.wmv" TargetMode="External"/><Relationship Id="rId1" Type="http://schemas.openxmlformats.org/officeDocument/2006/relationships/slideLayout" Target="../slideLayouts/slideLayout14.xml"/><Relationship Id="rId6" Type="http://schemas.openxmlformats.org/officeDocument/2006/relationships/hyperlink" Target="http://faculty.pccu.edu.tw/~meng/Transparant%20Cellular%20Phone%20made%20in%20Taiwan.mp4" TargetMode="External"/><Relationship Id="rId5" Type="http://schemas.openxmlformats.org/officeDocument/2006/relationships/image" Target="../media/image181.jpg"/><Relationship Id="rId4" Type="http://schemas.openxmlformats.org/officeDocument/2006/relationships/hyperlink" Target="http://faculty.pccu.edu.tw/~meng/Transparant%20Display.wmv" TargetMode="External"/></Relationships>
</file>

<file path=ppt/slides/_rels/slide90.xml.rels><?xml version="1.0" encoding="UTF-8" standalone="yes"?>
<Relationships xmlns="http://schemas.openxmlformats.org/package/2006/relationships"><Relationship Id="rId3" Type="http://schemas.openxmlformats.org/officeDocument/2006/relationships/image" Target="../media/image184.jpeg"/><Relationship Id="rId2" Type="http://schemas.openxmlformats.org/officeDocument/2006/relationships/image" Target="../media/image183.jpeg"/><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3" Type="http://schemas.openxmlformats.org/officeDocument/2006/relationships/image" Target="../media/image186.jpeg"/><Relationship Id="rId2" Type="http://schemas.openxmlformats.org/officeDocument/2006/relationships/image" Target="../media/image185.jpeg"/><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3" Type="http://schemas.openxmlformats.org/officeDocument/2006/relationships/image" Target="../media/image188.jpeg"/><Relationship Id="rId2" Type="http://schemas.openxmlformats.org/officeDocument/2006/relationships/image" Target="../media/image187.jpeg"/><Relationship Id="rId1" Type="http://schemas.openxmlformats.org/officeDocument/2006/relationships/slideLayout" Target="../slideLayouts/slideLayout14.xml"/><Relationship Id="rId5" Type="http://schemas.openxmlformats.org/officeDocument/2006/relationships/image" Target="../media/image189.jpeg"/><Relationship Id="rId4" Type="http://schemas.openxmlformats.org/officeDocument/2006/relationships/hyperlink" Target="http://faculty.pccu.edu.tw/~meng/e-paper.wmv" TargetMode="External"/></Relationships>
</file>

<file path=ppt/slides/_rels/slide93.xml.rels><?xml version="1.0" encoding="UTF-8" standalone="yes"?>
<Relationships xmlns="http://schemas.openxmlformats.org/package/2006/relationships"><Relationship Id="rId3" Type="http://schemas.openxmlformats.org/officeDocument/2006/relationships/image" Target="../media/image191.jpeg"/><Relationship Id="rId2" Type="http://schemas.openxmlformats.org/officeDocument/2006/relationships/image" Target="../media/image190.jpeg"/><Relationship Id="rId1" Type="http://schemas.openxmlformats.org/officeDocument/2006/relationships/slideLayout" Target="../slideLayouts/slideLayout14.xml"/><Relationship Id="rId4" Type="http://schemas.openxmlformats.org/officeDocument/2006/relationships/image" Target="../media/image192.jpeg"/></Relationships>
</file>

<file path=ppt/slides/_rels/slide94.xml.rels><?xml version="1.0" encoding="UTF-8" standalone="yes"?>
<Relationships xmlns="http://schemas.openxmlformats.org/package/2006/relationships"><Relationship Id="rId3" Type="http://schemas.openxmlformats.org/officeDocument/2006/relationships/image" Target="../media/image194.jpeg"/><Relationship Id="rId2" Type="http://schemas.openxmlformats.org/officeDocument/2006/relationships/image" Target="../media/image193.png"/><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2" Type="http://schemas.openxmlformats.org/officeDocument/2006/relationships/image" Target="../media/image195.jpeg"/><Relationship Id="rId1" Type="http://schemas.openxmlformats.org/officeDocument/2006/relationships/slideLayout" Target="../slideLayouts/slideLayout1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196.jpeg"/><Relationship Id="rId1" Type="http://schemas.openxmlformats.org/officeDocument/2006/relationships/slideLayout" Target="../slideLayouts/slideLayout1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hyperlink" Target="http://faculty.pccu.edu.tw/~meng/823.wmv" TargetMode="External"/><Relationship Id="rId2" Type="http://schemas.openxmlformats.org/officeDocument/2006/relationships/image" Target="../media/image197.jpeg"/><Relationship Id="rId1" Type="http://schemas.openxmlformats.org/officeDocument/2006/relationships/slideLayout" Target="../slideLayouts/slideLayout13.xml"/><Relationship Id="rId4" Type="http://schemas.openxmlformats.org/officeDocument/2006/relationships/image" Target="../media/image198.jpeg"/></Relationships>
</file>

<file path=ppt/slides/_rels/slide100.xml.rels><?xml version="1.0" encoding="UTF-8" standalone="yes"?>
<Relationships xmlns="http://schemas.openxmlformats.org/package/2006/relationships"><Relationship Id="rId3" Type="http://schemas.openxmlformats.org/officeDocument/2006/relationships/image" Target="../media/image200.jpeg"/><Relationship Id="rId2" Type="http://schemas.openxmlformats.org/officeDocument/2006/relationships/image" Target="../media/image199.jpeg"/><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2" Type="http://schemas.openxmlformats.org/officeDocument/2006/relationships/image" Target="../media/image201.jpeg"/><Relationship Id="rId1"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3" Type="http://schemas.openxmlformats.org/officeDocument/2006/relationships/image" Target="../media/image203.jpeg"/><Relationship Id="rId2" Type="http://schemas.openxmlformats.org/officeDocument/2006/relationships/image" Target="../media/image202.jpeg"/><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3" Type="http://schemas.openxmlformats.org/officeDocument/2006/relationships/image" Target="../media/image205.jpeg"/><Relationship Id="rId2" Type="http://schemas.openxmlformats.org/officeDocument/2006/relationships/image" Target="../media/image204.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206.jpeg"/><Relationship Id="rId2" Type="http://schemas.openxmlformats.org/officeDocument/2006/relationships/hyperlink" Target="http://faculty.pccu.edu.tw/~meng/NTU%20Dr.Wu.mht" TargetMode="External"/><Relationship Id="rId1" Type="http://schemas.openxmlformats.org/officeDocument/2006/relationships/slideLayout" Target="../slideLayouts/slideLayout13.xml"/><Relationship Id="rId5" Type="http://schemas.openxmlformats.org/officeDocument/2006/relationships/image" Target="../media/image207.jpeg"/><Relationship Id="rId4" Type="http://schemas.openxmlformats.org/officeDocument/2006/relationships/hyperlink" Target="http://faculty.pccu.edu.tw/~meng/SolarCell-Lamp.wmv" TargetMode="External"/></Relationships>
</file>

<file path=ppt/slides/_rels/slide105.xml.rels><?xml version="1.0" encoding="UTF-8" standalone="yes"?>
<Relationships xmlns="http://schemas.openxmlformats.org/package/2006/relationships"><Relationship Id="rId3" Type="http://schemas.openxmlformats.org/officeDocument/2006/relationships/image" Target="../media/image208.jpeg"/><Relationship Id="rId2" Type="http://schemas.openxmlformats.org/officeDocument/2006/relationships/hyperlink" Target="https://www.youtube.com/watch?v=I6HH1gosbCw" TargetMode="External"/><Relationship Id="rId1" Type="http://schemas.openxmlformats.org/officeDocument/2006/relationships/slideLayout" Target="../slideLayouts/slideLayout13.xml"/><Relationship Id="rId5" Type="http://schemas.openxmlformats.org/officeDocument/2006/relationships/image" Target="../media/image209.jpeg"/><Relationship Id="rId4" Type="http://schemas.openxmlformats.org/officeDocument/2006/relationships/hyperlink" Target="https://www.youtube.com/watch?v=AMGEHj3MjD8" TargetMode="Externa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685800" y="914400"/>
            <a:ext cx="8077200" cy="3276600"/>
          </a:xfrm>
        </p:spPr>
        <p:txBody>
          <a:bodyPr/>
          <a:lstStyle/>
          <a:p>
            <a:pPr eaLnBrk="1" hangingPunct="1">
              <a:defRPr/>
            </a:pPr>
            <a:r>
              <a:rPr lang="zh-TW" altLang="en-US" sz="6000" smtClean="0"/>
              <a:t>第九章</a:t>
            </a:r>
            <a:br>
              <a:rPr lang="zh-TW" altLang="en-US" sz="6000" smtClean="0"/>
            </a:br>
            <a:r>
              <a:rPr lang="zh-TW" altLang="en-US" sz="6000" smtClean="0"/>
              <a:t>資訊與通訊科技</a:t>
            </a:r>
            <a:br>
              <a:rPr lang="zh-TW" altLang="en-US" sz="6000" smtClean="0"/>
            </a:br>
            <a:r>
              <a:rPr lang="zh-TW" altLang="en-US" sz="6000" smtClean="0"/>
              <a:t>的發展與人物</a:t>
            </a:r>
          </a:p>
        </p:txBody>
      </p:sp>
      <p:sp>
        <p:nvSpPr>
          <p:cNvPr id="5123" name="Rectangle 3"/>
          <p:cNvSpPr>
            <a:spLocks noGrp="1" noChangeArrowheads="1"/>
          </p:cNvSpPr>
          <p:nvPr>
            <p:ph type="subTitle" idx="1"/>
          </p:nvPr>
        </p:nvSpPr>
        <p:spPr/>
        <p:txBody>
          <a:bodyPr/>
          <a:lstStyle/>
          <a:p>
            <a:pPr eaLnBrk="1" hangingPunct="1">
              <a:defRPr/>
            </a:pPr>
            <a:endParaRPr lang="zh-TW" altLang="zh-TW" smtClean="0"/>
          </a:p>
        </p:txBody>
      </p:sp>
    </p:spTree>
    <p:extLst>
      <p:ext uri="{BB962C8B-B14F-4D97-AF65-F5344CB8AC3E}">
        <p14:creationId xmlns:p14="http://schemas.microsoft.com/office/powerpoint/2010/main" val="33215921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defRPr/>
            </a:pPr>
            <a:r>
              <a:rPr lang="zh-TW" altLang="en-US" smtClean="0">
                <a:latin typeface="Times New Roman" pitchFamily="18" charset="0"/>
              </a:rPr>
              <a:t>電腦發展史</a:t>
            </a:r>
          </a:p>
        </p:txBody>
      </p:sp>
      <p:sp>
        <p:nvSpPr>
          <p:cNvPr id="6147" name="Rectangle 3"/>
          <p:cNvSpPr>
            <a:spLocks noGrp="1" noChangeArrowheads="1"/>
          </p:cNvSpPr>
          <p:nvPr>
            <p:ph type="body" sz="half" idx="1"/>
          </p:nvPr>
        </p:nvSpPr>
        <p:spPr/>
        <p:txBody>
          <a:bodyPr/>
          <a:lstStyle/>
          <a:p>
            <a:pPr eaLnBrk="1" hangingPunct="1">
              <a:lnSpc>
                <a:spcPct val="80000"/>
              </a:lnSpc>
              <a:defRPr/>
            </a:pPr>
            <a:r>
              <a:rPr lang="en-US" altLang="zh-TW" sz="1600" dirty="0" smtClean="0"/>
              <a:t>1936</a:t>
            </a:r>
            <a:r>
              <a:rPr lang="zh-TW" altLang="en-US" sz="1600" dirty="0" smtClean="0"/>
              <a:t>年，英國數學家圖林（</a:t>
            </a:r>
            <a:r>
              <a:rPr lang="en-US" altLang="zh-TW" sz="1600" dirty="0" smtClean="0"/>
              <a:t>Turing</a:t>
            </a:r>
            <a:r>
              <a:rPr lang="zh-TW" altLang="en-US" sz="1600" dirty="0" smtClean="0"/>
              <a:t>）提出了數位電腦的模型─圖林機（</a:t>
            </a:r>
            <a:r>
              <a:rPr lang="en-US" altLang="zh-TW" sz="1600" dirty="0" smtClean="0"/>
              <a:t>Turing Machine</a:t>
            </a:r>
            <a:r>
              <a:rPr lang="zh-TW" altLang="en-US" sz="1600" dirty="0" smtClean="0"/>
              <a:t>），奠定了數位電腦的理論基礎</a:t>
            </a:r>
          </a:p>
          <a:p>
            <a:pPr eaLnBrk="1" hangingPunct="1">
              <a:lnSpc>
                <a:spcPct val="80000"/>
              </a:lnSpc>
              <a:defRPr/>
            </a:pPr>
            <a:r>
              <a:rPr lang="en-US" altLang="zh-TW" sz="1600" dirty="0" smtClean="0"/>
              <a:t>1946</a:t>
            </a:r>
            <a:r>
              <a:rPr lang="zh-TW" altLang="en-US" sz="1600" dirty="0" smtClean="0"/>
              <a:t>年，美國賓州大學製造出第一台現代型態的電腦，稱為</a:t>
            </a:r>
            <a:r>
              <a:rPr lang="en-US" altLang="zh-TW" sz="1600" dirty="0" smtClean="0"/>
              <a:t>ENIAC</a:t>
            </a:r>
            <a:r>
              <a:rPr lang="zh-TW" altLang="en-US" sz="1600" dirty="0" smtClean="0"/>
              <a:t>，它由</a:t>
            </a:r>
            <a:r>
              <a:rPr lang="en-US" altLang="zh-TW" sz="1600" dirty="0" smtClean="0"/>
              <a:t>18000</a:t>
            </a:r>
            <a:r>
              <a:rPr lang="zh-TW" altLang="en-US" sz="1600" dirty="0" smtClean="0"/>
              <a:t>個真空管及</a:t>
            </a:r>
            <a:r>
              <a:rPr lang="en-US" altLang="zh-TW" sz="1600" dirty="0" smtClean="0"/>
              <a:t>1500</a:t>
            </a:r>
            <a:r>
              <a:rPr lang="zh-TW" altLang="en-US" sz="1600" dirty="0" smtClean="0"/>
              <a:t>個繼電器所組成，重</a:t>
            </a:r>
            <a:r>
              <a:rPr lang="en-US" altLang="zh-TW" sz="1600" dirty="0" smtClean="0"/>
              <a:t>30</a:t>
            </a:r>
            <a:r>
              <a:rPr lang="zh-TW" altLang="en-US" sz="1600" dirty="0" smtClean="0"/>
              <a:t>噸</a:t>
            </a:r>
          </a:p>
          <a:p>
            <a:pPr eaLnBrk="1" hangingPunct="1">
              <a:lnSpc>
                <a:spcPct val="80000"/>
              </a:lnSpc>
              <a:defRPr/>
            </a:pPr>
            <a:r>
              <a:rPr lang="en-US" altLang="zh-TW" sz="1600" dirty="0" smtClean="0"/>
              <a:t>1964</a:t>
            </a:r>
            <a:r>
              <a:rPr lang="zh-TW" altLang="en-US" sz="1600" dirty="0" smtClean="0"/>
              <a:t>年，</a:t>
            </a:r>
            <a:r>
              <a:rPr lang="en-US" altLang="zh-TW" sz="1600" dirty="0" smtClean="0"/>
              <a:t>IBM</a:t>
            </a:r>
            <a:r>
              <a:rPr lang="zh-TW" altLang="en-US" sz="1600" dirty="0" smtClean="0"/>
              <a:t>公司推出使用積體電路（</a:t>
            </a:r>
            <a:r>
              <a:rPr lang="en-US" altLang="zh-TW" sz="1600" dirty="0" smtClean="0"/>
              <a:t>Integrated Circuit, IC</a:t>
            </a:r>
            <a:r>
              <a:rPr lang="zh-TW" altLang="en-US" sz="1600" dirty="0" smtClean="0"/>
              <a:t>）的</a:t>
            </a:r>
            <a:r>
              <a:rPr lang="en-US" altLang="zh-TW" sz="1600" dirty="0" smtClean="0"/>
              <a:t>IBM 360</a:t>
            </a:r>
            <a:r>
              <a:rPr lang="zh-TW" altLang="en-US" sz="1600" dirty="0" smtClean="0"/>
              <a:t>系列電腦。因此電腦的體積變小，重量變輕，運算速度較電晶體電腦快了數百倍，然而價格卻更為便宜</a:t>
            </a:r>
            <a:endParaRPr lang="en-US" altLang="zh-TW" sz="1600" dirty="0" smtClean="0"/>
          </a:p>
          <a:p>
            <a:pPr eaLnBrk="1" hangingPunct="1">
              <a:lnSpc>
                <a:spcPct val="80000"/>
              </a:lnSpc>
              <a:defRPr/>
            </a:pPr>
            <a:r>
              <a:rPr lang="en-US" altLang="zh-TW" sz="1600" dirty="0"/>
              <a:t>1971</a:t>
            </a:r>
            <a:r>
              <a:rPr lang="zh-TW" altLang="en-US" sz="1600" dirty="0"/>
              <a:t>年美國</a:t>
            </a:r>
            <a:r>
              <a:rPr lang="en-US" altLang="zh-TW" sz="1600" dirty="0"/>
              <a:t>Intel</a:t>
            </a:r>
            <a:r>
              <a:rPr lang="zh-TW" altLang="en-US" sz="1600" dirty="0"/>
              <a:t>公司將負責處理運算及控制部分的電子元件，設計到一片</a:t>
            </a:r>
            <a:r>
              <a:rPr lang="en-US" altLang="zh-TW" sz="1600" dirty="0"/>
              <a:t>VLSI</a:t>
            </a:r>
            <a:r>
              <a:rPr lang="zh-TW" altLang="en-US" sz="1600" dirty="0"/>
              <a:t>晶片上，發展出微處理機（</a:t>
            </a:r>
            <a:r>
              <a:rPr lang="en-US" altLang="zh-TW" sz="1600" dirty="0"/>
              <a:t>Micro Processor</a:t>
            </a:r>
            <a:r>
              <a:rPr lang="zh-TW" altLang="en-US" sz="1600" dirty="0"/>
              <a:t>），使電腦的體積大幅縮小，並因而促成</a:t>
            </a:r>
            <a:r>
              <a:rPr lang="en-US" altLang="zh-TW" sz="1600" dirty="0"/>
              <a:t>PC</a:t>
            </a:r>
            <a:r>
              <a:rPr lang="zh-TW" altLang="en-US" sz="1600" dirty="0"/>
              <a:t>的推出</a:t>
            </a:r>
          </a:p>
          <a:p>
            <a:pPr eaLnBrk="1" hangingPunct="1">
              <a:lnSpc>
                <a:spcPct val="80000"/>
              </a:lnSpc>
              <a:defRPr/>
            </a:pPr>
            <a:r>
              <a:rPr lang="en-US" altLang="zh-TW" sz="1600" dirty="0"/>
              <a:t>1981</a:t>
            </a:r>
            <a:r>
              <a:rPr lang="zh-TW" altLang="en-US" sz="1600" dirty="0"/>
              <a:t>年</a:t>
            </a:r>
            <a:r>
              <a:rPr lang="en-US" altLang="zh-TW" sz="1600" dirty="0"/>
              <a:t>IBM</a:t>
            </a:r>
            <a:r>
              <a:rPr lang="zh-TW" altLang="en-US" sz="1600" dirty="0"/>
              <a:t>公司推出的第一台使用</a:t>
            </a:r>
            <a:r>
              <a:rPr lang="en-US" altLang="zh-TW" sz="1600" dirty="0"/>
              <a:t>Intel 8088</a:t>
            </a:r>
            <a:r>
              <a:rPr lang="zh-TW" altLang="en-US" sz="1600" dirty="0"/>
              <a:t>微處理器的</a:t>
            </a:r>
            <a:r>
              <a:rPr lang="en-US" altLang="zh-TW" sz="1600" dirty="0"/>
              <a:t>PC</a:t>
            </a:r>
            <a:r>
              <a:rPr lang="zh-TW" altLang="en-US" sz="1600" dirty="0"/>
              <a:t>，</a:t>
            </a:r>
            <a:r>
              <a:rPr lang="en-US" altLang="zh-TW" sz="1600" dirty="0"/>
              <a:t>1983</a:t>
            </a:r>
            <a:r>
              <a:rPr lang="zh-TW" altLang="en-US" sz="1600" dirty="0"/>
              <a:t>年</a:t>
            </a:r>
            <a:r>
              <a:rPr lang="zh-TW" altLang="en-US" sz="1600" dirty="0" smtClean="0"/>
              <a:t>則使用</a:t>
            </a:r>
            <a:r>
              <a:rPr lang="en-US" altLang="zh-TW" sz="1600" dirty="0"/>
              <a:t>Intel 8086</a:t>
            </a:r>
            <a:r>
              <a:rPr lang="zh-TW" altLang="en-US" sz="1600" dirty="0"/>
              <a:t>微處理器，</a:t>
            </a:r>
            <a:r>
              <a:rPr lang="en-US" altLang="zh-TW" sz="1600" dirty="0"/>
              <a:t>1984</a:t>
            </a:r>
            <a:r>
              <a:rPr lang="zh-TW" altLang="en-US" sz="1600" dirty="0"/>
              <a:t>年以後使用</a:t>
            </a:r>
            <a:r>
              <a:rPr lang="en-US" altLang="zh-TW" sz="1600" dirty="0"/>
              <a:t>Intel 80286</a:t>
            </a:r>
            <a:r>
              <a:rPr lang="zh-TW" altLang="en-US" sz="1600" dirty="0"/>
              <a:t>、</a:t>
            </a:r>
            <a:r>
              <a:rPr lang="en-US" altLang="zh-TW" sz="1600" dirty="0"/>
              <a:t>80386</a:t>
            </a:r>
            <a:r>
              <a:rPr lang="zh-TW" altLang="en-US" sz="1600" dirty="0"/>
              <a:t>、</a:t>
            </a:r>
            <a:r>
              <a:rPr lang="en-US" altLang="zh-TW" sz="1600" dirty="0"/>
              <a:t>80486</a:t>
            </a:r>
            <a:r>
              <a:rPr lang="zh-TW" altLang="en-US" sz="1600" dirty="0"/>
              <a:t>的個人電腦陸續推出，</a:t>
            </a:r>
            <a:r>
              <a:rPr lang="en-US" altLang="zh-TW" sz="1600" dirty="0"/>
              <a:t>1998</a:t>
            </a:r>
            <a:r>
              <a:rPr lang="zh-TW" altLang="en-US" sz="1600" dirty="0"/>
              <a:t>年以後則推出</a:t>
            </a:r>
            <a:r>
              <a:rPr lang="en-US" altLang="zh-TW" sz="1600" dirty="0"/>
              <a:t>Pentium II</a:t>
            </a:r>
            <a:r>
              <a:rPr lang="zh-TW" altLang="en-US" sz="1600" dirty="0"/>
              <a:t>、</a:t>
            </a:r>
            <a:r>
              <a:rPr lang="en-US" altLang="zh-TW" sz="1600" dirty="0"/>
              <a:t>III</a:t>
            </a:r>
            <a:r>
              <a:rPr lang="zh-TW" altLang="en-US" sz="1600" dirty="0"/>
              <a:t>、</a:t>
            </a:r>
            <a:r>
              <a:rPr lang="en-US" altLang="zh-TW" sz="1600" dirty="0"/>
              <a:t>IV...</a:t>
            </a:r>
            <a:r>
              <a:rPr lang="zh-TW" altLang="en-US" sz="1600" dirty="0"/>
              <a:t>，直到今日的雙核心系列電腦等</a:t>
            </a:r>
          </a:p>
          <a:p>
            <a:pPr eaLnBrk="1" hangingPunct="1">
              <a:lnSpc>
                <a:spcPct val="80000"/>
              </a:lnSpc>
              <a:defRPr/>
            </a:pPr>
            <a:endParaRPr lang="zh-TW" altLang="en-US" sz="2200" dirty="0" smtClean="0"/>
          </a:p>
          <a:p>
            <a:pPr eaLnBrk="1" hangingPunct="1">
              <a:lnSpc>
                <a:spcPct val="80000"/>
              </a:lnSpc>
              <a:defRPr/>
            </a:pPr>
            <a:endParaRPr lang="en-US" altLang="zh-TW" sz="2200" dirty="0" smtClean="0"/>
          </a:p>
        </p:txBody>
      </p:sp>
      <p:pic>
        <p:nvPicPr>
          <p:cNvPr id="4100" name="Picture 5" descr="IMG_0750"/>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5219700" y="1600200"/>
            <a:ext cx="28956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148" name="Rectangle 4"/>
          <p:cNvSpPr>
            <a:spLocks noChangeArrowheads="1"/>
          </p:cNvSpPr>
          <p:nvPr/>
        </p:nvSpPr>
        <p:spPr bwMode="auto">
          <a:xfrm>
            <a:off x="533400" y="304800"/>
            <a:ext cx="7772400" cy="162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fontAlgn="base">
              <a:spcBef>
                <a:spcPct val="0"/>
              </a:spcBef>
              <a:spcAft>
                <a:spcPct val="0"/>
              </a:spcAft>
              <a:defRPr/>
            </a:pPr>
            <a:endParaRPr kumimoji="1" lang="zh-TW" altLang="zh-TW" sz="5400" b="1">
              <a:solidFill>
                <a:srgbClr val="B9EFEE"/>
              </a:solidFill>
              <a:effectLst>
                <a:outerShdw blurRad="38100" dist="38100" dir="2700000" algn="tl">
                  <a:srgbClr val="000000"/>
                </a:outerShdw>
              </a:effectLst>
              <a:latin typeface="Times New Roman" pitchFamily="18" charset="0"/>
            </a:endParaRPr>
          </a:p>
        </p:txBody>
      </p:sp>
      <p:pic>
        <p:nvPicPr>
          <p:cNvPr id="4102" name="Picture 6"/>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573713" y="3924300"/>
            <a:ext cx="2187575" cy="2171700"/>
          </a:xfrm>
          <a:noFill/>
        </p:spPr>
      </p:pic>
    </p:spTree>
    <p:extLst>
      <p:ext uri="{BB962C8B-B14F-4D97-AF65-F5344CB8AC3E}">
        <p14:creationId xmlns:p14="http://schemas.microsoft.com/office/powerpoint/2010/main" val="34659166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defRPr/>
            </a:pPr>
            <a:r>
              <a:rPr lang="zh-TW" altLang="en-US" smtClean="0"/>
              <a:t>電腦的種類與電腦硬體</a:t>
            </a:r>
          </a:p>
        </p:txBody>
      </p:sp>
      <p:sp>
        <p:nvSpPr>
          <p:cNvPr id="8195" name="Rectangle 3"/>
          <p:cNvSpPr>
            <a:spLocks noGrp="1" noChangeArrowheads="1"/>
          </p:cNvSpPr>
          <p:nvPr>
            <p:ph type="body" sz="half" idx="1"/>
          </p:nvPr>
        </p:nvSpPr>
        <p:spPr/>
        <p:txBody>
          <a:bodyPr/>
          <a:lstStyle/>
          <a:p>
            <a:pPr eaLnBrk="1" hangingPunct="1">
              <a:lnSpc>
                <a:spcPct val="80000"/>
              </a:lnSpc>
              <a:defRPr/>
            </a:pPr>
            <a:r>
              <a:rPr lang="zh-TW" altLang="en-US" sz="1600" smtClean="0"/>
              <a:t>電腦大致區分成以下</a:t>
            </a:r>
            <a:r>
              <a:rPr lang="en-US" altLang="zh-TW" sz="1600" smtClean="0"/>
              <a:t>5</a:t>
            </a:r>
            <a:r>
              <a:rPr lang="zh-TW" altLang="en-US" sz="1600" smtClean="0"/>
              <a:t>種：微電腦（</a:t>
            </a:r>
            <a:r>
              <a:rPr lang="en-US" altLang="zh-TW" sz="1600" smtClean="0"/>
              <a:t>Micro Computer</a:t>
            </a:r>
            <a:r>
              <a:rPr lang="zh-TW" altLang="en-US" sz="1600" smtClean="0"/>
              <a:t>）、工作站（</a:t>
            </a:r>
            <a:r>
              <a:rPr lang="en-US" altLang="zh-TW" sz="1600" smtClean="0"/>
              <a:t>Work Station</a:t>
            </a:r>
            <a:r>
              <a:rPr lang="zh-TW" altLang="en-US" sz="1600" smtClean="0"/>
              <a:t>）、迷你電腦（</a:t>
            </a:r>
            <a:r>
              <a:rPr lang="en-US" altLang="zh-TW" sz="1600" smtClean="0"/>
              <a:t>Mini Computer</a:t>
            </a:r>
            <a:r>
              <a:rPr lang="zh-TW" altLang="en-US" sz="1600" smtClean="0"/>
              <a:t>）、中大型電腦 （</a:t>
            </a:r>
            <a:r>
              <a:rPr lang="en-US" altLang="zh-TW" sz="1600" smtClean="0"/>
              <a:t>Main Frame</a:t>
            </a:r>
            <a:r>
              <a:rPr lang="zh-TW" altLang="en-US" sz="1600" smtClean="0"/>
              <a:t>）及超級電腦（</a:t>
            </a:r>
            <a:r>
              <a:rPr lang="en-US" altLang="zh-TW" sz="1600" smtClean="0"/>
              <a:t>Super Computer</a:t>
            </a:r>
            <a:r>
              <a:rPr lang="zh-TW" altLang="en-US" sz="1600" smtClean="0"/>
              <a:t>）等 </a:t>
            </a:r>
          </a:p>
          <a:p>
            <a:pPr eaLnBrk="1" hangingPunct="1">
              <a:lnSpc>
                <a:spcPct val="80000"/>
              </a:lnSpc>
              <a:defRPr/>
            </a:pPr>
            <a:r>
              <a:rPr lang="zh-TW" altLang="en-US" sz="1600" smtClean="0"/>
              <a:t>電腦之硬體有</a:t>
            </a:r>
            <a:r>
              <a:rPr lang="en-US" altLang="zh-TW" sz="1600" smtClean="0"/>
              <a:t>5</a:t>
            </a:r>
            <a:r>
              <a:rPr lang="zh-TW" altLang="en-US" sz="1600" smtClean="0"/>
              <a:t>個主要部分</a:t>
            </a:r>
          </a:p>
          <a:p>
            <a:pPr eaLnBrk="1" hangingPunct="1">
              <a:lnSpc>
                <a:spcPct val="80000"/>
              </a:lnSpc>
              <a:defRPr/>
            </a:pPr>
            <a:r>
              <a:rPr lang="zh-TW" altLang="en-US" sz="1600" smtClean="0"/>
              <a:t>中央處理單元（</a:t>
            </a:r>
            <a:r>
              <a:rPr lang="en-US" altLang="zh-TW" sz="1600" smtClean="0"/>
              <a:t>Central Processing Unit, CPU</a:t>
            </a:r>
            <a:r>
              <a:rPr lang="zh-TW" altLang="en-US" sz="1600" smtClean="0"/>
              <a:t>），它就像人類的大腦，負責控制計算機的操作</a:t>
            </a:r>
          </a:p>
          <a:p>
            <a:pPr eaLnBrk="1" hangingPunct="1">
              <a:lnSpc>
                <a:spcPct val="80000"/>
              </a:lnSpc>
              <a:defRPr/>
            </a:pPr>
            <a:r>
              <a:rPr lang="zh-TW" altLang="en-US" sz="1600" smtClean="0"/>
              <a:t>主記憶體（</a:t>
            </a:r>
            <a:r>
              <a:rPr lang="en-US" altLang="zh-TW" sz="1600" smtClean="0"/>
              <a:t>Main Memory</a:t>
            </a:r>
            <a:r>
              <a:rPr lang="zh-TW" altLang="en-US" sz="1600" smtClean="0"/>
              <a:t>），它可儲存操作時所需要使用之程式及資料</a:t>
            </a:r>
          </a:p>
          <a:p>
            <a:pPr eaLnBrk="1" hangingPunct="1">
              <a:lnSpc>
                <a:spcPct val="80000"/>
              </a:lnSpc>
              <a:defRPr/>
            </a:pPr>
            <a:r>
              <a:rPr lang="zh-TW" altLang="en-US" sz="1600" smtClean="0"/>
              <a:t>輸入／輸出（</a:t>
            </a:r>
            <a:r>
              <a:rPr lang="en-US" altLang="zh-TW" sz="1600" smtClean="0"/>
              <a:t>Input/Output, I/O</a:t>
            </a:r>
            <a:r>
              <a:rPr lang="zh-TW" altLang="en-US" sz="1600" smtClean="0"/>
              <a:t>）裝置，它可將電腦資料及訊號傳遞給外界，或由外界輸入資料及訊號給電腦</a:t>
            </a:r>
          </a:p>
          <a:p>
            <a:pPr eaLnBrk="1" hangingPunct="1">
              <a:lnSpc>
                <a:spcPct val="80000"/>
              </a:lnSpc>
              <a:defRPr/>
            </a:pPr>
            <a:r>
              <a:rPr lang="zh-TW" altLang="en-US" sz="1600" smtClean="0"/>
              <a:t>副儲存體（</a:t>
            </a:r>
            <a:r>
              <a:rPr lang="en-US" altLang="zh-TW" sz="1600" smtClean="0"/>
              <a:t>Secondary Storage</a:t>
            </a:r>
            <a:r>
              <a:rPr lang="zh-TW" altLang="en-US" sz="1600" smtClean="0"/>
              <a:t>），它可長期儲存大量資料及程式</a:t>
            </a:r>
          </a:p>
          <a:p>
            <a:pPr eaLnBrk="1" hangingPunct="1">
              <a:lnSpc>
                <a:spcPct val="80000"/>
              </a:lnSpc>
              <a:defRPr/>
            </a:pPr>
            <a:r>
              <a:rPr lang="zh-TW" altLang="en-US" sz="1600" smtClean="0"/>
              <a:t>連接機制（</a:t>
            </a:r>
            <a:r>
              <a:rPr lang="en-US" altLang="zh-TW" sz="1600" smtClean="0"/>
              <a:t>Interconnection Machine</a:t>
            </a:r>
            <a:r>
              <a:rPr lang="zh-TW" altLang="en-US" sz="1600" smtClean="0"/>
              <a:t>），它可連接計算機各主要部分之資料線、控制線及電子組件 </a:t>
            </a:r>
          </a:p>
          <a:p>
            <a:pPr eaLnBrk="1" hangingPunct="1">
              <a:lnSpc>
                <a:spcPct val="80000"/>
              </a:lnSpc>
              <a:defRPr/>
            </a:pPr>
            <a:endParaRPr lang="en-US" altLang="zh-TW" sz="1600" smtClean="0"/>
          </a:p>
        </p:txBody>
      </p:sp>
      <p:pic>
        <p:nvPicPr>
          <p:cNvPr id="5124" name="Picture 4" descr="9-2"/>
          <p:cNvPicPr>
            <a:picLocks noGrp="1" noChangeAspect="1" noChangeArrowheads="1"/>
          </p:cNvPicPr>
          <p:nvPr>
            <p:ph sz="quarter" idx="2"/>
          </p:nvPr>
        </p:nvPicPr>
        <p:blipFill>
          <a:blip r:embed="rId2" cstate="print">
            <a:extLst>
              <a:ext uri="{28A0092B-C50C-407E-A947-70E740481C1C}">
                <a14:useLocalDpi xmlns:a14="http://schemas.microsoft.com/office/drawing/2010/main" val="0"/>
              </a:ext>
            </a:extLst>
          </a:blip>
          <a:srcRect/>
          <a:stretch>
            <a:fillRect/>
          </a:stretch>
        </p:blipFill>
        <p:spPr>
          <a:xfrm>
            <a:off x="5060950" y="1600200"/>
            <a:ext cx="3211513"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125" name="Picture 5" descr="10304"/>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767388" y="3962400"/>
            <a:ext cx="1962150" cy="2286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4073761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defRPr/>
            </a:pPr>
            <a:r>
              <a:rPr lang="zh-TW" altLang="en-US" smtClean="0"/>
              <a:t>電腦功能的演進</a:t>
            </a:r>
          </a:p>
        </p:txBody>
      </p:sp>
      <p:sp>
        <p:nvSpPr>
          <p:cNvPr id="9219" name="Rectangle 3"/>
          <p:cNvSpPr>
            <a:spLocks noGrp="1" noChangeArrowheads="1"/>
          </p:cNvSpPr>
          <p:nvPr>
            <p:ph type="body" sz="half" idx="1"/>
          </p:nvPr>
        </p:nvSpPr>
        <p:spPr/>
        <p:txBody>
          <a:bodyPr/>
          <a:lstStyle/>
          <a:p>
            <a:pPr eaLnBrk="1" hangingPunct="1">
              <a:lnSpc>
                <a:spcPct val="80000"/>
              </a:lnSpc>
              <a:defRPr/>
            </a:pPr>
            <a:r>
              <a:rPr lang="zh-TW" altLang="en-US" sz="1800" smtClean="0"/>
              <a:t>早期電腦只用於科學與工程計算，體積龐大且記憶體容量很小，功能比現在的電腦差很多。且當時的程式為機器碼（一連串的</a:t>
            </a:r>
            <a:r>
              <a:rPr lang="en-US" altLang="zh-TW" sz="1800" smtClean="0"/>
              <a:t>0</a:t>
            </a:r>
            <a:r>
              <a:rPr lang="zh-TW" altLang="en-US" sz="1800" smtClean="0"/>
              <a:t>與</a:t>
            </a:r>
            <a:r>
              <a:rPr lang="en-US" altLang="zh-TW" sz="1800" smtClean="0"/>
              <a:t>1</a:t>
            </a:r>
            <a:r>
              <a:rPr lang="zh-TW" altLang="en-US" sz="1800" smtClean="0"/>
              <a:t>）所構成，因此撰寫困難</a:t>
            </a:r>
          </a:p>
          <a:p>
            <a:pPr eaLnBrk="1" hangingPunct="1">
              <a:lnSpc>
                <a:spcPct val="80000"/>
              </a:lnSpc>
              <a:defRPr/>
            </a:pPr>
            <a:r>
              <a:rPr lang="zh-TW" altLang="en-US" sz="1800" smtClean="0"/>
              <a:t>中期電腦的</a:t>
            </a:r>
            <a:r>
              <a:rPr lang="en-US" altLang="zh-TW" sz="1800" smtClean="0"/>
              <a:t>CPU</a:t>
            </a:r>
            <a:r>
              <a:rPr lang="zh-TW" altLang="en-US" sz="1800" smtClean="0"/>
              <a:t>已改用半導體晶片所組成，體積縮小，功能變強。此時各式各樣的新電腦語言出現，程式撰寫變得容易。而電腦也廣泛用於商業、工業生產與控制、辦公室自動化等項目</a:t>
            </a:r>
          </a:p>
          <a:p>
            <a:pPr eaLnBrk="1" hangingPunct="1">
              <a:lnSpc>
                <a:spcPct val="80000"/>
              </a:lnSpc>
              <a:defRPr/>
            </a:pPr>
            <a:r>
              <a:rPr lang="zh-TW" altLang="en-US" sz="1800" smtClean="0"/>
              <a:t>今日電腦多用於日常生活、金融、教育與視聽娛樂等。而現在的電腦可使用磁碟、光碟（</a:t>
            </a:r>
            <a:r>
              <a:rPr lang="en-US" altLang="zh-TW" sz="1800" smtClean="0"/>
              <a:t>Optical Disk</a:t>
            </a:r>
            <a:r>
              <a:rPr lang="zh-TW" altLang="en-US" sz="1800" smtClean="0"/>
              <a:t>）等儲存資料。而光碟片除了可儲存電腦資料、程式之外，也可儲存影音多媒體等。由於光碟技術的進步，使得電腦影音娛樂功能更加強大，人類生活也更豐富，也造成其他產業如錄影帶等之沒落 </a:t>
            </a:r>
          </a:p>
        </p:txBody>
      </p:sp>
      <p:pic>
        <p:nvPicPr>
          <p:cNvPr id="4" name="內容版面配置區 3">
            <a:hlinkClick r:id="rId2"/>
          </p:cNvPr>
          <p:cNvPicPr>
            <a:picLocks noGrp="1" noChangeAspect="1"/>
          </p:cNvPicPr>
          <p:nvPr>
            <p:ph sz="quarter" idx="2"/>
          </p:nvPr>
        </p:nvPicPr>
        <p:blipFill>
          <a:blip r:embed="rId3">
            <a:extLst>
              <a:ext uri="{28A0092B-C50C-407E-A947-70E740481C1C}">
                <a14:useLocalDpi xmlns:a14="http://schemas.microsoft.com/office/drawing/2010/main" val="0"/>
              </a:ext>
            </a:extLst>
          </a:blip>
          <a:stretch>
            <a:fillRect/>
          </a:stretch>
        </p:blipFill>
        <p:spPr>
          <a:xfrm>
            <a:off x="4739906" y="1600200"/>
            <a:ext cx="3855188" cy="2171700"/>
          </a:xfrm>
        </p:spPr>
      </p:pic>
      <p:pic>
        <p:nvPicPr>
          <p:cNvPr id="5" name="內容版面配置區 4">
            <a:hlinkClick r:id="rId4"/>
          </p:cNvPr>
          <p:cNvPicPr>
            <a:picLocks noGrp="1" noChangeAspect="1"/>
          </p:cNvPicPr>
          <p:nvPr>
            <p:ph sz="quarter" idx="3"/>
          </p:nvPr>
        </p:nvPicPr>
        <p:blipFill>
          <a:blip r:embed="rId5">
            <a:extLst>
              <a:ext uri="{28A0092B-C50C-407E-A947-70E740481C1C}">
                <a14:useLocalDpi xmlns:a14="http://schemas.microsoft.com/office/drawing/2010/main" val="0"/>
              </a:ext>
            </a:extLst>
          </a:blip>
          <a:stretch>
            <a:fillRect/>
          </a:stretch>
        </p:blipFill>
        <p:spPr>
          <a:xfrm>
            <a:off x="4739906" y="3924300"/>
            <a:ext cx="3855188" cy="2171700"/>
          </a:xfrm>
        </p:spPr>
      </p:pic>
    </p:spTree>
    <p:extLst>
      <p:ext uri="{BB962C8B-B14F-4D97-AF65-F5344CB8AC3E}">
        <p14:creationId xmlns:p14="http://schemas.microsoft.com/office/powerpoint/2010/main" val="25977018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defRPr/>
            </a:pPr>
            <a:r>
              <a:rPr lang="zh-TW" altLang="en-US" smtClean="0"/>
              <a:t>數位典藏</a:t>
            </a:r>
          </a:p>
        </p:txBody>
      </p:sp>
      <p:sp>
        <p:nvSpPr>
          <p:cNvPr id="10243" name="Rectangle 3"/>
          <p:cNvSpPr>
            <a:spLocks noGrp="1" noChangeArrowheads="1"/>
          </p:cNvSpPr>
          <p:nvPr>
            <p:ph sz="half" idx="1"/>
          </p:nvPr>
        </p:nvSpPr>
        <p:spPr/>
        <p:txBody>
          <a:bodyPr/>
          <a:lstStyle/>
          <a:p>
            <a:pPr eaLnBrk="1" hangingPunct="1">
              <a:defRPr/>
            </a:pPr>
            <a:r>
              <a:rPr lang="zh-TW" altLang="en-US" sz="2400" dirty="0" smtClean="0"/>
              <a:t>數位典藏</a:t>
            </a:r>
            <a:r>
              <a:rPr lang="en-US" altLang="zh-TW" sz="2400" dirty="0" smtClean="0"/>
              <a:t>(digital archive)</a:t>
            </a:r>
            <a:r>
              <a:rPr lang="zh-TW" altLang="en-US" sz="2400" dirty="0" smtClean="0"/>
              <a:t>是以數位方式拍攝、全文輸入、掃描等，以數位檔案的形式儲存</a:t>
            </a:r>
          </a:p>
          <a:p>
            <a:pPr eaLnBrk="1" hangingPunct="1">
              <a:defRPr/>
            </a:pPr>
            <a:r>
              <a:rPr lang="zh-TW" altLang="en-US" sz="2400" dirty="0" smtClean="0"/>
              <a:t>數位典藏中的重要工作為「資料的詮釋」，檔案除了儲存以外，必須加上檔案本身的內容、背景、屬性等介紹，為儲存的檔案增添更多價值，也達到真正典藏的目的 </a:t>
            </a:r>
          </a:p>
        </p:txBody>
      </p:sp>
      <p:pic>
        <p:nvPicPr>
          <p:cNvPr id="6" name="Picture 4" descr="Phantom 001_0001">
            <a:hlinkClick r:id="rId2"/>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219700" y="1600200"/>
            <a:ext cx="28956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 name="Picture 5" descr="Realm and Beauty 002_0001">
            <a:hlinkClick r:id="rId4"/>
          </p:cNvPr>
          <p:cNvPicPr>
            <a:picLocks noGrp="1" noChangeAspect="1" noChangeArrowheads="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5219700" y="3924300"/>
            <a:ext cx="28956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2746184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defRPr/>
            </a:pPr>
            <a:r>
              <a:rPr lang="zh-TW" altLang="en-US" sz="4000" dirty="0" smtClean="0">
                <a:solidFill>
                  <a:schemeClr val="tx1"/>
                </a:solidFill>
              </a:rPr>
              <a:t>數位典藏之</a:t>
            </a:r>
            <a:r>
              <a:rPr lang="zh-TW" altLang="en-US" sz="4000" dirty="0" smtClean="0">
                <a:solidFill>
                  <a:schemeClr val="tx1"/>
                </a:solidFill>
              </a:rPr>
              <a:t>例</a:t>
            </a:r>
            <a:r>
              <a:rPr lang="en-US" altLang="zh-TW" sz="4000" dirty="0" smtClean="0">
                <a:solidFill>
                  <a:schemeClr val="tx1"/>
                </a:solidFill>
              </a:rPr>
              <a:t>─</a:t>
            </a:r>
            <a:r>
              <a:rPr lang="en-US" altLang="zh-TW" sz="4000" dirty="0" smtClean="0">
                <a:solidFill>
                  <a:schemeClr val="tx1"/>
                </a:solidFill>
                <a:latin typeface="標楷體" pitchFamily="65" charset="-120"/>
                <a:ea typeface="標楷體" pitchFamily="65" charset="-120"/>
              </a:rPr>
              <a:t> </a:t>
            </a:r>
            <a:r>
              <a:rPr lang="en-US" altLang="zh-TW" sz="4000" dirty="0" smtClean="0">
                <a:solidFill>
                  <a:schemeClr val="tx1"/>
                </a:solidFill>
                <a:latin typeface="標楷體" pitchFamily="65" charset="-120"/>
                <a:ea typeface="標楷體" pitchFamily="65" charset="-120"/>
              </a:rPr>
              <a:t/>
            </a:r>
            <a:br>
              <a:rPr lang="en-US" altLang="zh-TW" sz="4000" dirty="0" smtClean="0">
                <a:solidFill>
                  <a:schemeClr val="tx1"/>
                </a:solidFill>
                <a:latin typeface="標楷體" pitchFamily="65" charset="-120"/>
                <a:ea typeface="標楷體" pitchFamily="65" charset="-120"/>
              </a:rPr>
            </a:br>
            <a:r>
              <a:rPr lang="zh-TW" altLang="en-US" sz="3200" dirty="0" smtClean="0">
                <a:solidFill>
                  <a:schemeClr val="tx1"/>
                </a:solidFill>
                <a:latin typeface="新細明體" charset="-120"/>
              </a:rPr>
              <a:t>結合音訊科技以辨識相似之音色</a:t>
            </a:r>
            <a:br>
              <a:rPr lang="zh-TW" altLang="en-US" sz="3200" dirty="0" smtClean="0">
                <a:solidFill>
                  <a:schemeClr val="tx1"/>
                </a:solidFill>
                <a:latin typeface="新細明體" charset="-120"/>
              </a:rPr>
            </a:br>
            <a:r>
              <a:rPr lang="zh-TW" altLang="en-US" sz="2400" dirty="0" smtClean="0">
                <a:solidFill>
                  <a:schemeClr val="tx1"/>
                </a:solidFill>
                <a:latin typeface="新細明體" charset="-120"/>
              </a:rPr>
              <a:t>費玉清與林俊逸演唱「天上人間」</a:t>
            </a:r>
          </a:p>
        </p:txBody>
      </p:sp>
      <p:pic>
        <p:nvPicPr>
          <p:cNvPr id="8195" name="Picture 3" descr="費玉清天上人間_0001">
            <a:hlinkClick r:id="rId2"/>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800100" y="2705100"/>
            <a:ext cx="3352800" cy="2286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196" name="Picture 4" descr="林俊逸天上人間 001_0001">
            <a:hlinkClick r:id="rId4"/>
          </p:cNvPr>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a:xfrm>
            <a:off x="4648200" y="2711450"/>
            <a:ext cx="4038600" cy="22717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1867517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defRPr/>
            </a:pPr>
            <a:r>
              <a:rPr lang="zh-TW" altLang="en-US" sz="3600" dirty="0" smtClean="0">
                <a:solidFill>
                  <a:schemeClr val="tx1"/>
                </a:solidFill>
              </a:rPr>
              <a:t>數位典藏之</a:t>
            </a:r>
            <a:r>
              <a:rPr lang="zh-TW" altLang="en-US" sz="3600" dirty="0" smtClean="0">
                <a:solidFill>
                  <a:schemeClr val="tx1"/>
                </a:solidFill>
              </a:rPr>
              <a:t>例</a:t>
            </a:r>
            <a:r>
              <a:rPr lang="en-US" altLang="zh-TW" sz="3600" dirty="0" smtClean="0">
                <a:solidFill>
                  <a:schemeClr val="tx1"/>
                </a:solidFill>
              </a:rPr>
              <a:t>─</a:t>
            </a:r>
            <a:r>
              <a:rPr lang="zh-TW" altLang="en-US" sz="3600" dirty="0" smtClean="0">
                <a:solidFill>
                  <a:schemeClr val="tx1"/>
                </a:solidFill>
                <a:latin typeface="新細明體" charset="-120"/>
              </a:rPr>
              <a:t>結合音訊科技以辨識</a:t>
            </a:r>
            <a:r>
              <a:rPr lang="zh-TW" altLang="en-US" sz="3600" dirty="0" smtClean="0">
                <a:solidFill>
                  <a:schemeClr val="tx1"/>
                </a:solidFill>
              </a:rPr>
              <a:t>不同時期的</a:t>
            </a:r>
            <a:r>
              <a:rPr lang="en-US" altLang="zh-TW" sz="3600" dirty="0" smtClean="0">
                <a:solidFill>
                  <a:schemeClr val="tx1"/>
                </a:solidFill>
              </a:rPr>
              <a:t>Roy Orbison</a:t>
            </a:r>
            <a:r>
              <a:rPr lang="zh-TW" altLang="en-US" sz="3600" dirty="0" smtClean="0">
                <a:solidFill>
                  <a:schemeClr val="tx1"/>
                </a:solidFill>
              </a:rPr>
              <a:t>演唱</a:t>
            </a:r>
            <a:r>
              <a:rPr lang="en-US" altLang="zh-TW" sz="3600" dirty="0" smtClean="0">
                <a:solidFill>
                  <a:schemeClr val="tx1"/>
                </a:solidFill>
              </a:rPr>
              <a:t>Pretty Woman</a:t>
            </a:r>
          </a:p>
        </p:txBody>
      </p:sp>
      <p:pic>
        <p:nvPicPr>
          <p:cNvPr id="9219" name="Picture 3" descr="Pretty Woman 008_0001">
            <a:hlinkClick r:id="rId2"/>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952500" y="2705100"/>
            <a:ext cx="3048000" cy="2286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220" name="Picture 5" descr="Roy Orbison - Pretty Woman 015_0001">
            <a:hlinkClick r:id="rId4"/>
          </p:cNvPr>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a:xfrm>
            <a:off x="5143500" y="2705100"/>
            <a:ext cx="3048000" cy="2286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9509359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defRPr/>
            </a:pPr>
            <a:r>
              <a:rPr lang="zh-TW" altLang="en-US" sz="2400" dirty="0" smtClean="0">
                <a:solidFill>
                  <a:schemeClr val="tx1"/>
                </a:solidFill>
              </a:rPr>
              <a:t>數位典藏之</a:t>
            </a:r>
            <a:r>
              <a:rPr lang="zh-TW" altLang="en-US" sz="2400" dirty="0" smtClean="0">
                <a:solidFill>
                  <a:schemeClr val="tx1"/>
                </a:solidFill>
              </a:rPr>
              <a:t>例</a:t>
            </a:r>
            <a:r>
              <a:rPr lang="en-US" altLang="zh-TW" sz="2400" dirty="0" smtClean="0">
                <a:solidFill>
                  <a:schemeClr val="tx1"/>
                </a:solidFill>
              </a:rPr>
              <a:t>─</a:t>
            </a:r>
            <a:r>
              <a:rPr lang="zh-TW" altLang="en-US" sz="2400" dirty="0" smtClean="0">
                <a:solidFill>
                  <a:schemeClr val="tx1"/>
                </a:solidFill>
                <a:latin typeface="新細明體" charset="-120"/>
              </a:rPr>
              <a:t>結合音訊科技以辨識</a:t>
            </a:r>
            <a:r>
              <a:rPr lang="zh-TW" altLang="en-US" sz="2400" dirty="0" smtClean="0">
                <a:solidFill>
                  <a:schemeClr val="tx1"/>
                </a:solidFill>
              </a:rPr>
              <a:t>不同男女演唱約翰史特勞斯歌劇「蝙蝠」中的</a:t>
            </a:r>
            <a:r>
              <a:rPr lang="de-DE" altLang="zh-TW" sz="2400" dirty="0" smtClean="0">
                <a:solidFill>
                  <a:schemeClr val="tx1"/>
                </a:solidFill>
              </a:rPr>
              <a:t>Ich lade gern mir Gaeste ein</a:t>
            </a:r>
            <a:endParaRPr lang="en-US" altLang="zh-TW" sz="2400" dirty="0" smtClean="0">
              <a:solidFill>
                <a:schemeClr val="tx1"/>
              </a:solidFill>
            </a:endParaRPr>
          </a:p>
        </p:txBody>
      </p:sp>
      <p:pic>
        <p:nvPicPr>
          <p:cNvPr id="10243" name="Picture 3" descr="Ich lade gern mir Gaeste ein 002_0001">
            <a:hlinkClick r:id="rId2"/>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909638" y="2724150"/>
            <a:ext cx="3132137" cy="22479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44" name="Picture 4" descr="Ich lade gern mir Gaeste ein 001 _1__0001">
            <a:hlinkClick r:id="rId4"/>
          </p:cNvPr>
          <p:cNvPicPr>
            <a:picLocks noGrp="1" noChangeAspect="1" noChangeArrowheads="1"/>
          </p:cNvPicPr>
          <p:nvPr>
            <p:ph sz="quarter" idx="2"/>
          </p:nvPr>
        </p:nvPicPr>
        <p:blipFill>
          <a:blip r:embed="rId5">
            <a:extLst>
              <a:ext uri="{28A0092B-C50C-407E-A947-70E740481C1C}">
                <a14:useLocalDpi xmlns:a14="http://schemas.microsoft.com/office/drawing/2010/main" val="0"/>
              </a:ext>
            </a:extLst>
          </a:blip>
          <a:srcRect/>
          <a:stretch>
            <a:fillRect/>
          </a:stretch>
        </p:blipFill>
        <p:spPr>
          <a:xfrm>
            <a:off x="5284788" y="1600200"/>
            <a:ext cx="2767012" cy="21669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45" name="Picture 5" descr="電影 001_0001">
            <a:hlinkClick r:id="rId6"/>
          </p:cNvPr>
          <p:cNvPicPr>
            <a:picLocks noGrp="1" noChangeAspect="1" noChangeArrowheads="1"/>
          </p:cNvPicPr>
          <p:nvPr>
            <p:ph sz="quarter" idx="3"/>
          </p:nvPr>
        </p:nvPicPr>
        <p:blipFill>
          <a:blip r:embed="rId7">
            <a:extLst>
              <a:ext uri="{28A0092B-C50C-407E-A947-70E740481C1C}">
                <a14:useLocalDpi xmlns:a14="http://schemas.microsoft.com/office/drawing/2010/main" val="0"/>
              </a:ext>
            </a:extLst>
          </a:blip>
          <a:srcRect/>
          <a:stretch>
            <a:fillRect/>
          </a:stretch>
        </p:blipFill>
        <p:spPr>
          <a:xfrm>
            <a:off x="5284788" y="3929063"/>
            <a:ext cx="2767012" cy="21669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386531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sz="quarter"/>
          </p:nvPr>
        </p:nvSpPr>
        <p:spPr/>
        <p:txBody>
          <a:bodyPr/>
          <a:lstStyle/>
          <a:p>
            <a:pPr eaLnBrk="1" hangingPunct="1">
              <a:defRPr/>
            </a:pPr>
            <a:r>
              <a:rPr lang="zh-TW" altLang="en-US" sz="3200" dirty="0" smtClean="0"/>
              <a:t>數位典藏之</a:t>
            </a:r>
            <a:r>
              <a:rPr lang="zh-TW" altLang="en-US" sz="3200" dirty="0" smtClean="0"/>
              <a:t>例</a:t>
            </a:r>
            <a:r>
              <a:rPr lang="en-US" altLang="zh-TW" sz="3200" dirty="0" smtClean="0"/>
              <a:t>─</a:t>
            </a:r>
            <a:r>
              <a:rPr lang="zh-TW" altLang="en-US" sz="3200" dirty="0" smtClean="0"/>
              <a:t>不同之團體</a:t>
            </a:r>
            <a:r>
              <a:rPr lang="en-US" altLang="zh-TW" sz="3200" dirty="0" smtClean="0"/>
              <a:t>(</a:t>
            </a:r>
            <a:r>
              <a:rPr lang="en-US" altLang="zh-TW" sz="3200" dirty="0" err="1" smtClean="0"/>
              <a:t>Vengaboys</a:t>
            </a:r>
            <a:r>
              <a:rPr lang="zh-TW" altLang="en-US" sz="3200" dirty="0" smtClean="0"/>
              <a:t>與溫拿五虎</a:t>
            </a:r>
            <a:r>
              <a:rPr lang="en-US" altLang="zh-TW" sz="3200" dirty="0" smtClean="0"/>
              <a:t>)</a:t>
            </a:r>
            <a:r>
              <a:rPr lang="zh-TW" altLang="en-US" sz="3200" dirty="0" smtClean="0"/>
              <a:t>演唱</a:t>
            </a:r>
            <a:r>
              <a:rPr lang="en-US" altLang="zh-TW" sz="3200" dirty="0" err="1" smtClean="0"/>
              <a:t>Shalalalala</a:t>
            </a:r>
            <a:r>
              <a:rPr lang="zh-TW" altLang="en-US" sz="3200" dirty="0" smtClean="0"/>
              <a:t>與不同的人</a:t>
            </a:r>
            <a:r>
              <a:rPr lang="en-US" altLang="zh-TW" sz="3200" dirty="0" smtClean="0"/>
              <a:t>(</a:t>
            </a:r>
            <a:r>
              <a:rPr lang="zh-TW" altLang="en-US" sz="3200" dirty="0" smtClean="0"/>
              <a:t>徐懷鈺與文英阿姨</a:t>
            </a:r>
            <a:r>
              <a:rPr lang="en-US" altLang="zh-TW" sz="3200" dirty="0" smtClean="0"/>
              <a:t>)</a:t>
            </a:r>
            <a:r>
              <a:rPr lang="zh-TW" altLang="en-US" sz="3200" dirty="0" smtClean="0"/>
              <a:t>演唱「怪獸」</a:t>
            </a:r>
          </a:p>
        </p:txBody>
      </p:sp>
      <p:pic>
        <p:nvPicPr>
          <p:cNvPr id="11267" name="Picture 3" descr="Vengaboys-Shalalala 005_0001">
            <a:hlinkClick r:id="rId2"/>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028700" y="1600200"/>
            <a:ext cx="28956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268" name="Picture 4" descr="Wyner-Shalalala 001_0001">
            <a:hlinkClick r:id="rId4"/>
          </p:cNvPr>
          <p:cNvPicPr>
            <a:picLocks noGrp="1" noChangeAspect="1" noChangeArrowheads="1"/>
          </p:cNvPicPr>
          <p:nvPr>
            <p:ph sz="quarter" idx="2"/>
          </p:nvPr>
        </p:nvPicPr>
        <p:blipFill>
          <a:blip r:embed="rId5">
            <a:extLst>
              <a:ext uri="{28A0092B-C50C-407E-A947-70E740481C1C}">
                <a14:useLocalDpi xmlns:a14="http://schemas.microsoft.com/office/drawing/2010/main" val="0"/>
              </a:ext>
            </a:extLst>
          </a:blip>
          <a:srcRect/>
          <a:stretch>
            <a:fillRect/>
          </a:stretch>
        </p:blipFill>
        <p:spPr>
          <a:xfrm>
            <a:off x="5219700" y="1600200"/>
            <a:ext cx="28956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269" name="Picture 5" descr="Monster-ShuWhyYu 008_0001">
            <a:hlinkClick r:id="rId6"/>
          </p:cNvPr>
          <p:cNvPicPr>
            <a:picLocks noGrp="1" noChangeAspect="1" noChangeArrowheads="1"/>
          </p:cNvPicPr>
          <p:nvPr>
            <p:ph sz="quarter" idx="3"/>
          </p:nvPr>
        </p:nvPicPr>
        <p:blipFill>
          <a:blip r:embed="rId7">
            <a:extLst>
              <a:ext uri="{28A0092B-C50C-407E-A947-70E740481C1C}">
                <a14:useLocalDpi xmlns:a14="http://schemas.microsoft.com/office/drawing/2010/main" val="0"/>
              </a:ext>
            </a:extLst>
          </a:blip>
          <a:srcRect/>
          <a:stretch>
            <a:fillRect/>
          </a:stretch>
        </p:blipFill>
        <p:spPr>
          <a:xfrm>
            <a:off x="1028700" y="3924300"/>
            <a:ext cx="28956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270" name="Picture 6" descr="Monster-WenYing 009_0001">
            <a:hlinkClick r:id="rId8"/>
          </p:cNvPr>
          <p:cNvPicPr>
            <a:picLocks noGrp="1" noChangeAspect="1" noChangeArrowheads="1"/>
          </p:cNvPicPr>
          <p:nvPr>
            <p:ph sz="quarter" idx="4"/>
          </p:nvPr>
        </p:nvPicPr>
        <p:blipFill>
          <a:blip r:embed="rId9">
            <a:extLst>
              <a:ext uri="{28A0092B-C50C-407E-A947-70E740481C1C}">
                <a14:useLocalDpi xmlns:a14="http://schemas.microsoft.com/office/drawing/2010/main" val="0"/>
              </a:ext>
            </a:extLst>
          </a:blip>
          <a:srcRect/>
          <a:stretch>
            <a:fillRect/>
          </a:stretch>
        </p:blipFill>
        <p:spPr>
          <a:xfrm>
            <a:off x="5219700" y="3924300"/>
            <a:ext cx="28956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8190710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defRPr/>
            </a:pPr>
            <a:r>
              <a:rPr lang="zh-TW" altLang="en-US" dirty="0" smtClean="0"/>
              <a:t>數位典藏之</a:t>
            </a:r>
            <a:r>
              <a:rPr lang="zh-TW" altLang="en-US" dirty="0" smtClean="0"/>
              <a:t>例</a:t>
            </a:r>
            <a:r>
              <a:rPr lang="en-US" altLang="zh-TW" dirty="0" smtClean="0"/>
              <a:t>─</a:t>
            </a:r>
            <a:r>
              <a:rPr lang="zh-TW" altLang="en-US" dirty="0" smtClean="0"/>
              <a:t>相同</a:t>
            </a:r>
            <a:r>
              <a:rPr lang="en-US" altLang="zh-TW" dirty="0" smtClean="0"/>
              <a:t>(</a:t>
            </a:r>
            <a:r>
              <a:rPr lang="zh-TW" altLang="en-US" dirty="0" smtClean="0"/>
              <a:t>似</a:t>
            </a:r>
            <a:r>
              <a:rPr lang="en-US" altLang="zh-TW" dirty="0" smtClean="0"/>
              <a:t>)</a:t>
            </a:r>
            <a:r>
              <a:rPr lang="zh-TW" altLang="en-US" dirty="0" smtClean="0"/>
              <a:t>旋律但不同歌曲之比較欣賞</a:t>
            </a:r>
          </a:p>
        </p:txBody>
      </p:sp>
      <p:pic>
        <p:nvPicPr>
          <p:cNvPr id="12291" name="Picture 3" descr="ABBA-Gimme Gimme 002_0001">
            <a:hlinkClick r:id="rId2"/>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860425" y="2597150"/>
            <a:ext cx="3227388" cy="25019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292" name="Picture 4" descr="GaoLingFeng_0001">
            <a:hlinkClick r:id="rId4"/>
          </p:cNvPr>
          <p:cNvPicPr>
            <a:picLocks noGrp="1" noChangeAspect="1" noChangeArrowheads="1"/>
          </p:cNvPicPr>
          <p:nvPr>
            <p:ph sz="quarter" idx="2"/>
          </p:nvPr>
        </p:nvPicPr>
        <p:blipFill>
          <a:blip r:embed="rId5">
            <a:extLst>
              <a:ext uri="{28A0092B-C50C-407E-A947-70E740481C1C}">
                <a14:useLocalDpi xmlns:a14="http://schemas.microsoft.com/office/drawing/2010/main" val="0"/>
              </a:ext>
            </a:extLst>
          </a:blip>
          <a:srcRect/>
          <a:stretch>
            <a:fillRect/>
          </a:stretch>
        </p:blipFill>
        <p:spPr>
          <a:xfrm>
            <a:off x="5592763" y="1600200"/>
            <a:ext cx="2155825" cy="21669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293" name="Picture 5" descr="Madonna - Hung Up 011_0001">
            <a:hlinkClick r:id="rId6"/>
          </p:cNvPr>
          <p:cNvPicPr>
            <a:picLocks noGrp="1" noChangeAspect="1" noChangeArrowheads="1"/>
          </p:cNvPicPr>
          <p:nvPr>
            <p:ph sz="quarter" idx="3"/>
          </p:nvPr>
        </p:nvPicPr>
        <p:blipFill>
          <a:blip r:embed="rId7">
            <a:extLst>
              <a:ext uri="{28A0092B-C50C-407E-A947-70E740481C1C}">
                <a14:useLocalDpi xmlns:a14="http://schemas.microsoft.com/office/drawing/2010/main" val="0"/>
              </a:ext>
            </a:extLst>
          </a:blip>
          <a:srcRect/>
          <a:stretch>
            <a:fillRect/>
          </a:stretch>
        </p:blipFill>
        <p:spPr>
          <a:xfrm>
            <a:off x="5283200" y="3954463"/>
            <a:ext cx="2773363" cy="21209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1237811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defRPr/>
            </a:pPr>
            <a:r>
              <a:rPr lang="zh-TW" altLang="en-US" sz="3600" dirty="0" smtClean="0"/>
              <a:t>數位典藏之</a:t>
            </a:r>
            <a:r>
              <a:rPr lang="zh-TW" altLang="en-US" sz="3600" dirty="0" smtClean="0"/>
              <a:t>例</a:t>
            </a:r>
            <a:r>
              <a:rPr lang="en-US" altLang="zh-TW" sz="3600" dirty="0" smtClean="0"/>
              <a:t>─</a:t>
            </a:r>
            <a:r>
              <a:rPr lang="zh-TW" altLang="en-US" sz="3600" dirty="0" smtClean="0"/>
              <a:t>不同的人</a:t>
            </a:r>
            <a:r>
              <a:rPr lang="en-US" altLang="zh-TW" sz="3600" dirty="0" smtClean="0"/>
              <a:t>(</a:t>
            </a:r>
            <a:r>
              <a:rPr lang="zh-TW" altLang="en-US" sz="3600" dirty="0" smtClean="0"/>
              <a:t>鄧麗君與倪敏然</a:t>
            </a:r>
            <a:r>
              <a:rPr lang="en-US" altLang="zh-TW" sz="3600" dirty="0" smtClean="0"/>
              <a:t>)</a:t>
            </a:r>
            <a:r>
              <a:rPr lang="zh-TW" altLang="en-US" sz="3600" dirty="0" smtClean="0"/>
              <a:t>演唱「愛情那裡來」及其搞笑版</a:t>
            </a:r>
          </a:p>
        </p:txBody>
      </p:sp>
      <p:pic>
        <p:nvPicPr>
          <p:cNvPr id="13315" name="Picture 3" descr="ShiawHeWanWan 003_0001">
            <a:hlinkClick r:id="rId2"/>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001713" y="2597150"/>
            <a:ext cx="2944812" cy="25019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316" name="Picture 4" descr="i925643">
            <a:hlinkClick r:id="rId4"/>
          </p:cNvPr>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a:xfrm>
            <a:off x="5083175" y="2198688"/>
            <a:ext cx="3173413" cy="3298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8900827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sz="quarter"/>
          </p:nvPr>
        </p:nvSpPr>
        <p:spPr/>
        <p:txBody>
          <a:bodyPr/>
          <a:lstStyle/>
          <a:p>
            <a:pPr eaLnBrk="1" hangingPunct="1">
              <a:defRPr/>
            </a:pPr>
            <a:r>
              <a:rPr lang="zh-TW" altLang="en-US" sz="3200" dirty="0" smtClean="0"/>
              <a:t>數位典藏之</a:t>
            </a:r>
            <a:r>
              <a:rPr lang="zh-TW" altLang="en-US" sz="3200" dirty="0" smtClean="0"/>
              <a:t>例</a:t>
            </a:r>
            <a:r>
              <a:rPr lang="en-US" altLang="zh-TW" sz="3200" dirty="0" smtClean="0"/>
              <a:t>─</a:t>
            </a:r>
            <a:r>
              <a:rPr lang="zh-TW" altLang="en-US" sz="3200" dirty="0" smtClean="0"/>
              <a:t>各式各樣版本的卡門</a:t>
            </a:r>
            <a:r>
              <a:rPr lang="en-US" altLang="zh-TW" sz="3200" dirty="0" smtClean="0"/>
              <a:t>(Maria Callas</a:t>
            </a:r>
            <a:r>
              <a:rPr lang="zh-TW" altLang="en-US" sz="3200" dirty="0" smtClean="0"/>
              <a:t>、葛蘭、文英阿姨、邰智原、阿妹、葉瑋庭等人</a:t>
            </a:r>
            <a:r>
              <a:rPr lang="en-US" altLang="zh-TW" sz="3200" dirty="0" smtClean="0"/>
              <a:t>)</a:t>
            </a:r>
            <a:r>
              <a:rPr lang="en-US" altLang="zh-TW" sz="4000" dirty="0" smtClean="0"/>
              <a:t> </a:t>
            </a:r>
          </a:p>
        </p:txBody>
      </p:sp>
      <p:pic>
        <p:nvPicPr>
          <p:cNvPr id="14339" name="Picture 3" descr="卡捷運著急趴 015 _1__0001">
            <a:hlinkClick r:id="rId2"/>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a:xfrm>
            <a:off x="3440113" y="3179763"/>
            <a:ext cx="2209800" cy="17113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340" name="Picture 4" descr="A-Mei - 卡門 017_0001">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3581400"/>
            <a:ext cx="1828800" cy="136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5" descr="Maria Callas -- CARMEN Prelude and Habanera by Bizet _1962__0001">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0600" y="1981200"/>
            <a:ext cx="2209800" cy="136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6" descr="Carmen - Bizet 001 _2__0001">
            <a:hlinkClick r:id="rId8"/>
          </p:cNvPr>
          <p:cNvPicPr>
            <a:picLocks noGrp="1" noChangeAspect="1" noChangeArrowheads="1"/>
          </p:cNvPicPr>
          <p:nvPr>
            <p:ph sz="quarter" idx="1"/>
          </p:nvPr>
        </p:nvPicPr>
        <p:blipFill>
          <a:blip r:embed="rId9">
            <a:extLst>
              <a:ext uri="{28A0092B-C50C-407E-A947-70E740481C1C}">
                <a14:useLocalDpi xmlns:a14="http://schemas.microsoft.com/office/drawing/2010/main" val="0"/>
              </a:ext>
            </a:extLst>
          </a:blip>
          <a:srcRect/>
          <a:stretch>
            <a:fillRect/>
          </a:stretch>
        </p:blipFill>
        <p:spPr>
          <a:xfrm>
            <a:off x="3429000" y="1676400"/>
            <a:ext cx="2181225" cy="13922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343" name="Picture 7" descr="Carme_GeLan_ 002_0001">
            <a:hlinkClick r:id="rId10"/>
          </p:cNvPr>
          <p:cNvPicPr>
            <a:picLocks noGrp="1" noChangeAspect="1" noChangeArrowheads="1"/>
          </p:cNvPicPr>
          <p:nvPr>
            <p:ph sz="quarter" idx="2"/>
          </p:nvPr>
        </p:nvPicPr>
        <p:blipFill>
          <a:blip r:embed="rId11">
            <a:extLst>
              <a:ext uri="{28A0092B-C50C-407E-A947-70E740481C1C}">
                <a14:useLocalDpi xmlns:a14="http://schemas.microsoft.com/office/drawing/2010/main" val="0"/>
              </a:ext>
            </a:extLst>
          </a:blip>
          <a:srcRect/>
          <a:stretch>
            <a:fillRect/>
          </a:stretch>
        </p:blipFill>
        <p:spPr>
          <a:xfrm>
            <a:off x="5862638" y="1600200"/>
            <a:ext cx="1854200" cy="1438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344" name="Picture 8" descr="文英阿姨 - 唉唷卡門 002_0001">
            <a:hlinkClick r:id="rId12"/>
          </p:cNvPr>
          <p:cNvPicPr>
            <a:picLocks noGrp="1" noChangeAspect="1" noChangeArrowheads="1"/>
          </p:cNvPicPr>
          <p:nvPr>
            <p:ph sz="quarter" idx="3"/>
          </p:nvPr>
        </p:nvPicPr>
        <p:blipFill>
          <a:blip r:embed="rId13">
            <a:extLst>
              <a:ext uri="{28A0092B-C50C-407E-A947-70E740481C1C}">
                <a14:useLocalDpi xmlns:a14="http://schemas.microsoft.com/office/drawing/2010/main" val="0"/>
              </a:ext>
            </a:extLst>
          </a:blip>
          <a:srcRect/>
          <a:stretch>
            <a:fillRect/>
          </a:stretch>
        </p:blipFill>
        <p:spPr>
          <a:xfrm>
            <a:off x="1219200" y="3733800"/>
            <a:ext cx="1443038" cy="2162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345" name="Picture 9" descr="卡門葉瑋庭 010_0001">
            <a:hlinkClick r:id="rId14"/>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505200" y="5181600"/>
            <a:ext cx="1981200"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42769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defRPr/>
            </a:pPr>
            <a:r>
              <a:rPr lang="zh-TW" altLang="en-US" sz="4000" dirty="0" smtClean="0"/>
              <a:t>數位典藏之</a:t>
            </a:r>
            <a:r>
              <a:rPr lang="zh-TW" altLang="en-US" sz="4000" dirty="0" smtClean="0"/>
              <a:t>例</a:t>
            </a:r>
            <a:r>
              <a:rPr lang="en-US" altLang="zh-TW" sz="4000" dirty="0" smtClean="0"/>
              <a:t>─</a:t>
            </a:r>
            <a:r>
              <a:rPr lang="zh-TW" altLang="en-US" sz="4000" dirty="0" smtClean="0"/>
              <a:t>醉拳</a:t>
            </a:r>
            <a:r>
              <a:rPr lang="en-US" altLang="zh-TW" sz="4000" dirty="0" smtClean="0"/>
              <a:t>(</a:t>
            </a:r>
            <a:r>
              <a:rPr lang="zh-TW" altLang="en-US" sz="4000" dirty="0" smtClean="0"/>
              <a:t>成龍：醉八仙</a:t>
            </a:r>
            <a:r>
              <a:rPr lang="en-US" altLang="zh-TW" sz="4000" dirty="0" smtClean="0"/>
              <a:t>)</a:t>
            </a:r>
          </a:p>
        </p:txBody>
      </p:sp>
      <p:sp>
        <p:nvSpPr>
          <p:cNvPr id="18435" name="Rectangle 3"/>
          <p:cNvSpPr>
            <a:spLocks noGrp="1" noChangeArrowheads="1"/>
          </p:cNvSpPr>
          <p:nvPr>
            <p:ph type="body" sz="half" idx="1"/>
          </p:nvPr>
        </p:nvSpPr>
        <p:spPr/>
        <p:txBody>
          <a:bodyPr/>
          <a:lstStyle/>
          <a:p>
            <a:pPr eaLnBrk="1" hangingPunct="1">
              <a:defRPr/>
            </a:pPr>
            <a:r>
              <a:rPr lang="zh-TW" altLang="en-US" sz="2400" b="1" smtClean="0"/>
              <a:t>呂洞賓─</a:t>
            </a:r>
            <a:r>
              <a:rPr lang="zh-TW" altLang="en-US" sz="2400" b="1" smtClean="0">
                <a:hlinkClick r:id="rId2"/>
              </a:rPr>
              <a:t>醉酒提壺力千鈞</a:t>
            </a:r>
            <a:r>
              <a:rPr lang="zh-TW" altLang="en-US" sz="2400" smtClean="0"/>
              <a:t> </a:t>
            </a:r>
          </a:p>
          <a:p>
            <a:pPr eaLnBrk="1" hangingPunct="1">
              <a:defRPr/>
            </a:pPr>
            <a:r>
              <a:rPr lang="zh-TW" altLang="en-US" sz="2400" b="1" smtClean="0"/>
              <a:t>鐵拐李─</a:t>
            </a:r>
            <a:r>
              <a:rPr lang="zh-TW" altLang="en-US" sz="2400" b="1" smtClean="0">
                <a:hlinkClick r:id="rId3"/>
              </a:rPr>
              <a:t>肘旋膝撞醉還真</a:t>
            </a:r>
            <a:r>
              <a:rPr lang="zh-TW" altLang="en-US" sz="2400" smtClean="0"/>
              <a:t> </a:t>
            </a:r>
          </a:p>
          <a:p>
            <a:pPr eaLnBrk="1" hangingPunct="1">
              <a:defRPr/>
            </a:pPr>
            <a:r>
              <a:rPr lang="zh-TW" altLang="en-US" sz="2400" b="1" smtClean="0"/>
              <a:t>漢鐘離─</a:t>
            </a:r>
            <a:r>
              <a:rPr lang="zh-TW" altLang="en-US" sz="2400" b="1" smtClean="0">
                <a:hlinkClick r:id="rId4"/>
              </a:rPr>
              <a:t>跌步抱埕兜心頂</a:t>
            </a:r>
            <a:r>
              <a:rPr lang="zh-TW" altLang="en-US" sz="2400" smtClean="0"/>
              <a:t> </a:t>
            </a:r>
          </a:p>
          <a:p>
            <a:pPr eaLnBrk="1" hangingPunct="1">
              <a:defRPr/>
            </a:pPr>
            <a:r>
              <a:rPr lang="zh-TW" altLang="en-US" sz="2400" b="1" smtClean="0"/>
              <a:t>藍采和─</a:t>
            </a:r>
            <a:r>
              <a:rPr lang="zh-TW" altLang="en-US" sz="2400" b="1" smtClean="0">
                <a:hlinkClick r:id="rId5"/>
              </a:rPr>
              <a:t>單提敬酒攔腰破</a:t>
            </a:r>
            <a:r>
              <a:rPr lang="zh-TW" altLang="en-US" sz="2400" smtClean="0"/>
              <a:t> </a:t>
            </a:r>
          </a:p>
          <a:p>
            <a:pPr eaLnBrk="1" hangingPunct="1">
              <a:defRPr/>
            </a:pPr>
            <a:r>
              <a:rPr lang="zh-TW" altLang="en-US" sz="2400" b="1" smtClean="0"/>
              <a:t>張果老─</a:t>
            </a:r>
            <a:r>
              <a:rPr lang="zh-TW" altLang="en-US" sz="2400" b="1" smtClean="0">
                <a:hlinkClick r:id="rId6"/>
              </a:rPr>
              <a:t>醉酒拋杯踢連環</a:t>
            </a:r>
            <a:r>
              <a:rPr lang="zh-TW" altLang="en-US" sz="2400" smtClean="0"/>
              <a:t> </a:t>
            </a:r>
          </a:p>
          <a:p>
            <a:pPr eaLnBrk="1" hangingPunct="1">
              <a:defRPr/>
            </a:pPr>
            <a:r>
              <a:rPr lang="zh-TW" altLang="en-US" sz="2400" smtClean="0"/>
              <a:t>曹國舅─</a:t>
            </a:r>
            <a:r>
              <a:rPr lang="zh-TW" altLang="en-US" sz="2400" smtClean="0">
                <a:hlinkClick r:id="rId7"/>
              </a:rPr>
              <a:t>仙人敬酒鎖喉扣</a:t>
            </a:r>
            <a:r>
              <a:rPr lang="zh-TW" altLang="en-US" sz="2400" smtClean="0"/>
              <a:t> </a:t>
            </a:r>
          </a:p>
          <a:p>
            <a:pPr eaLnBrk="1" hangingPunct="1">
              <a:defRPr/>
            </a:pPr>
            <a:r>
              <a:rPr lang="zh-TW" altLang="en-US" sz="2400" b="1" smtClean="0"/>
              <a:t>韓湘子─</a:t>
            </a:r>
            <a:r>
              <a:rPr lang="zh-TW" altLang="en-US" sz="2400" b="1" smtClean="0">
                <a:hlinkClick r:id="rId8"/>
              </a:rPr>
              <a:t>擒腕擊胸醉吹簫</a:t>
            </a:r>
            <a:r>
              <a:rPr lang="zh-TW" altLang="en-US" sz="2400" smtClean="0"/>
              <a:t> </a:t>
            </a:r>
          </a:p>
          <a:p>
            <a:pPr eaLnBrk="1" hangingPunct="1">
              <a:defRPr/>
            </a:pPr>
            <a:r>
              <a:rPr lang="zh-TW" altLang="en-US" sz="2400" b="1" smtClean="0"/>
              <a:t>何仙姑─彈腰獻酒醉盪步</a:t>
            </a:r>
            <a:r>
              <a:rPr lang="zh-TW" altLang="en-US" sz="2400" smtClean="0"/>
              <a:t> </a:t>
            </a:r>
          </a:p>
        </p:txBody>
      </p:sp>
      <p:pic>
        <p:nvPicPr>
          <p:cNvPr id="15364" name="Picture 4" descr="Drunken Master 001_0001">
            <a:hlinkClick r:id="rId9"/>
          </p:cNvPr>
          <p:cNvPicPr>
            <a:picLocks noGrp="1" noChangeAspect="1" noChangeArrowheads="1"/>
          </p:cNvPicPr>
          <p:nvPr>
            <p:ph sz="quarter" idx="2"/>
          </p:nvPr>
        </p:nvPicPr>
        <p:blipFill>
          <a:blip r:embed="rId10">
            <a:extLst>
              <a:ext uri="{28A0092B-C50C-407E-A947-70E740481C1C}">
                <a14:useLocalDpi xmlns:a14="http://schemas.microsoft.com/office/drawing/2010/main" val="0"/>
              </a:ext>
            </a:extLst>
          </a:blip>
          <a:srcRect/>
          <a:stretch>
            <a:fillRect/>
          </a:stretch>
        </p:blipFill>
        <p:spPr>
          <a:xfrm>
            <a:off x="5219700" y="1600200"/>
            <a:ext cx="28956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365" name="Picture 5" descr="Drunken Fist 001_0001">
            <a:hlinkClick r:id="rId11"/>
          </p:cNvPr>
          <p:cNvPicPr>
            <a:picLocks noGrp="1" noChangeAspect="1" noChangeArrowheads="1"/>
          </p:cNvPicPr>
          <p:nvPr>
            <p:ph sz="quarter" idx="3"/>
          </p:nvPr>
        </p:nvPicPr>
        <p:blipFill>
          <a:blip r:embed="rId12">
            <a:extLst>
              <a:ext uri="{28A0092B-C50C-407E-A947-70E740481C1C}">
                <a14:useLocalDpi xmlns:a14="http://schemas.microsoft.com/office/drawing/2010/main" val="0"/>
              </a:ext>
            </a:extLst>
          </a:blip>
          <a:srcRect/>
          <a:stretch>
            <a:fillRect/>
          </a:stretch>
        </p:blipFill>
        <p:spPr>
          <a:xfrm>
            <a:off x="5219700" y="3924300"/>
            <a:ext cx="28956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6076640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defRPr/>
            </a:pPr>
            <a:r>
              <a:rPr lang="zh-TW" altLang="en-US" smtClean="0"/>
              <a:t>積體電路（</a:t>
            </a:r>
            <a:r>
              <a:rPr lang="en-US" altLang="zh-TW" smtClean="0"/>
              <a:t>Integrated Circuit, IC</a:t>
            </a:r>
            <a:r>
              <a:rPr lang="zh-TW" altLang="en-US" smtClean="0"/>
              <a:t>） </a:t>
            </a:r>
          </a:p>
        </p:txBody>
      </p:sp>
      <p:sp>
        <p:nvSpPr>
          <p:cNvPr id="19459" name="Rectangle 3"/>
          <p:cNvSpPr>
            <a:spLocks noGrp="1" noChangeArrowheads="1"/>
          </p:cNvSpPr>
          <p:nvPr>
            <p:ph type="body" sz="half" idx="1"/>
          </p:nvPr>
        </p:nvSpPr>
        <p:spPr/>
        <p:txBody>
          <a:bodyPr/>
          <a:lstStyle/>
          <a:p>
            <a:pPr eaLnBrk="1" hangingPunct="1">
              <a:lnSpc>
                <a:spcPct val="80000"/>
              </a:lnSpc>
              <a:defRPr/>
            </a:pPr>
            <a:r>
              <a:rPr lang="zh-TW" altLang="en-US" sz="1800" smtClean="0"/>
              <a:t>將許多個電晶體、金屬線、電阻與電容器等電子元件所構成的電路做在一個晶片上，即成為積體電路。</a:t>
            </a:r>
            <a:r>
              <a:rPr lang="en-US" altLang="zh-TW" sz="1800" smtClean="0"/>
              <a:t>IC</a:t>
            </a:r>
            <a:r>
              <a:rPr lang="zh-TW" altLang="en-US" sz="1800" smtClean="0"/>
              <a:t>除了具有體積小、耗電較少的優點之外，「用壞即丟」亦是其優點之一，因可節省維修成本</a:t>
            </a:r>
          </a:p>
          <a:p>
            <a:pPr eaLnBrk="1" hangingPunct="1">
              <a:lnSpc>
                <a:spcPct val="80000"/>
              </a:lnSpc>
              <a:defRPr/>
            </a:pPr>
            <a:r>
              <a:rPr lang="zh-TW" altLang="en-US" sz="1800" smtClean="0"/>
              <a:t>由於積體電路的發明，使得現在的電子產品能變得「輕、薄、短、小」，但功能強大，例如</a:t>
            </a:r>
            <a:r>
              <a:rPr lang="en-US" altLang="zh-TW" sz="1800" smtClean="0"/>
              <a:t>1990</a:t>
            </a:r>
            <a:r>
              <a:rPr lang="zh-TW" altLang="en-US" sz="1800" smtClean="0"/>
              <a:t>年時的大哥大手機，其體積大而且笨重，且只能作為打電話之用，但是到了</a:t>
            </a:r>
            <a:r>
              <a:rPr lang="en-US" altLang="zh-TW" sz="1800" smtClean="0"/>
              <a:t>2000</a:t>
            </a:r>
            <a:r>
              <a:rPr lang="zh-TW" altLang="en-US" sz="1800" smtClean="0"/>
              <a:t>年時的大哥大手機，不但輕巧，且多了上網、照相、攝影等許多功能</a:t>
            </a:r>
          </a:p>
          <a:p>
            <a:pPr eaLnBrk="1" hangingPunct="1">
              <a:lnSpc>
                <a:spcPct val="80000"/>
              </a:lnSpc>
              <a:defRPr/>
            </a:pPr>
            <a:r>
              <a:rPr lang="zh-TW" altLang="en-US" sz="1800" smtClean="0"/>
              <a:t>積體電路的發展也衍生出微機電等相關科技，例如有人曾以微機電科技製造出使用微型馬達推動的小機器人，它可進入微血管中清除血栓等阻礙物 </a:t>
            </a:r>
          </a:p>
        </p:txBody>
      </p:sp>
      <p:pic>
        <p:nvPicPr>
          <p:cNvPr id="16388" name="Picture 4" descr="9-3"/>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4648200" y="1909763"/>
            <a:ext cx="4038600" cy="15525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6389" name="Picture 5"/>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4649788" y="4324350"/>
            <a:ext cx="4035425" cy="1371600"/>
          </a:xfrm>
          <a:noFill/>
        </p:spPr>
      </p:pic>
    </p:spTree>
    <p:extLst>
      <p:ext uri="{BB962C8B-B14F-4D97-AF65-F5344CB8AC3E}">
        <p14:creationId xmlns:p14="http://schemas.microsoft.com/office/powerpoint/2010/main" val="6986468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defRPr/>
            </a:pPr>
            <a:r>
              <a:rPr lang="zh-TW" altLang="en-US" smtClean="0"/>
              <a:t>積體電路的分類</a:t>
            </a:r>
          </a:p>
        </p:txBody>
      </p:sp>
      <p:sp>
        <p:nvSpPr>
          <p:cNvPr id="20483" name="Rectangle 3"/>
          <p:cNvSpPr>
            <a:spLocks noGrp="1" noChangeArrowheads="1"/>
          </p:cNvSpPr>
          <p:nvPr>
            <p:ph type="body" idx="1"/>
          </p:nvPr>
        </p:nvSpPr>
        <p:spPr/>
        <p:txBody>
          <a:bodyPr/>
          <a:lstStyle/>
          <a:p>
            <a:pPr eaLnBrk="1" hangingPunct="1">
              <a:lnSpc>
                <a:spcPct val="80000"/>
              </a:lnSpc>
              <a:defRPr/>
            </a:pPr>
            <a:r>
              <a:rPr lang="zh-TW" altLang="en-US" sz="2800" smtClean="0"/>
              <a:t>小型積體電路（</a:t>
            </a:r>
            <a:r>
              <a:rPr lang="en-US" altLang="zh-TW" sz="2800" smtClean="0"/>
              <a:t>SSI</a:t>
            </a:r>
            <a:r>
              <a:rPr lang="zh-TW" altLang="en-US" sz="2800" smtClean="0"/>
              <a:t>，一個晶片中僅有數個或數十個電晶體或其他電子元件）</a:t>
            </a:r>
          </a:p>
          <a:p>
            <a:pPr eaLnBrk="1" hangingPunct="1">
              <a:lnSpc>
                <a:spcPct val="80000"/>
              </a:lnSpc>
              <a:defRPr/>
            </a:pPr>
            <a:r>
              <a:rPr lang="zh-TW" altLang="en-US" sz="2800" smtClean="0"/>
              <a:t>中型積體電路（</a:t>
            </a:r>
            <a:r>
              <a:rPr lang="en-US" altLang="zh-TW" sz="2800" smtClean="0"/>
              <a:t>MSI</a:t>
            </a:r>
            <a:r>
              <a:rPr lang="zh-TW" altLang="en-US" sz="2800" smtClean="0"/>
              <a:t>，晶片中有數百個電子元件）</a:t>
            </a:r>
          </a:p>
          <a:p>
            <a:pPr eaLnBrk="1" hangingPunct="1">
              <a:lnSpc>
                <a:spcPct val="80000"/>
              </a:lnSpc>
              <a:defRPr/>
            </a:pPr>
            <a:r>
              <a:rPr lang="zh-TW" altLang="en-US" sz="2800" smtClean="0"/>
              <a:t>大型積體電路（</a:t>
            </a:r>
            <a:r>
              <a:rPr lang="en-US" altLang="zh-TW" sz="2800" smtClean="0"/>
              <a:t>LSI</a:t>
            </a:r>
            <a:r>
              <a:rPr lang="zh-TW" altLang="en-US" sz="2800" smtClean="0"/>
              <a:t>，晶片中有數千個電子元件）</a:t>
            </a:r>
          </a:p>
          <a:p>
            <a:pPr eaLnBrk="1" hangingPunct="1">
              <a:lnSpc>
                <a:spcPct val="80000"/>
              </a:lnSpc>
              <a:defRPr/>
            </a:pPr>
            <a:r>
              <a:rPr lang="zh-TW" altLang="en-US" sz="2800" smtClean="0"/>
              <a:t>超大型積體電路（</a:t>
            </a:r>
            <a:r>
              <a:rPr lang="en-US" altLang="zh-TW" sz="2800" smtClean="0"/>
              <a:t>VLSI</a:t>
            </a:r>
            <a:r>
              <a:rPr lang="zh-TW" altLang="en-US" sz="2800" smtClean="0"/>
              <a:t>，晶片中有數萬或數十萬個以上的電子元件）</a:t>
            </a:r>
          </a:p>
          <a:p>
            <a:pPr eaLnBrk="1" hangingPunct="1">
              <a:lnSpc>
                <a:spcPct val="80000"/>
              </a:lnSpc>
              <a:defRPr/>
            </a:pPr>
            <a:r>
              <a:rPr lang="zh-TW" altLang="en-US" sz="2800" smtClean="0"/>
              <a:t>極大型積體電路（</a:t>
            </a:r>
            <a:r>
              <a:rPr lang="en-US" altLang="zh-TW" sz="2800" smtClean="0"/>
              <a:t>ULSI</a:t>
            </a:r>
            <a:r>
              <a:rPr lang="zh-TW" altLang="en-US" sz="2800" smtClean="0"/>
              <a:t>，晶片中有數百萬個以上的電子元件）等</a:t>
            </a:r>
          </a:p>
        </p:txBody>
      </p:sp>
    </p:spTree>
    <p:extLst>
      <p:ext uri="{BB962C8B-B14F-4D97-AF65-F5344CB8AC3E}">
        <p14:creationId xmlns:p14="http://schemas.microsoft.com/office/powerpoint/2010/main" val="35672436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defRPr/>
            </a:pPr>
            <a:r>
              <a:rPr lang="zh-TW" altLang="en-US" smtClean="0"/>
              <a:t>摩爾定律（</a:t>
            </a:r>
            <a:r>
              <a:rPr lang="en-US" altLang="zh-TW" smtClean="0"/>
              <a:t>Moore</a:t>
            </a:r>
            <a:r>
              <a:rPr lang="en-US" altLang="zh-TW" smtClean="0">
                <a:latin typeface="Arial"/>
              </a:rPr>
              <a:t>’</a:t>
            </a:r>
            <a:r>
              <a:rPr lang="en-US" altLang="zh-TW" smtClean="0"/>
              <a:t>s Law</a:t>
            </a:r>
            <a:r>
              <a:rPr lang="zh-TW" altLang="en-US" smtClean="0"/>
              <a:t>） </a:t>
            </a:r>
          </a:p>
        </p:txBody>
      </p:sp>
      <p:sp>
        <p:nvSpPr>
          <p:cNvPr id="21507" name="Rectangle 3"/>
          <p:cNvSpPr>
            <a:spLocks noGrp="1" noChangeArrowheads="1"/>
          </p:cNvSpPr>
          <p:nvPr>
            <p:ph type="body" idx="1"/>
          </p:nvPr>
        </p:nvSpPr>
        <p:spPr/>
        <p:txBody>
          <a:bodyPr/>
          <a:lstStyle/>
          <a:p>
            <a:pPr eaLnBrk="1" hangingPunct="1">
              <a:lnSpc>
                <a:spcPct val="80000"/>
              </a:lnSpc>
              <a:defRPr/>
            </a:pPr>
            <a:r>
              <a:rPr lang="zh-TW" altLang="en-US" sz="2800" smtClean="0"/>
              <a:t>摩爾定律：「同樣大小的晶片，在相同的製造成本之下，每</a:t>
            </a:r>
            <a:r>
              <a:rPr lang="en-US" altLang="zh-TW" sz="2800" smtClean="0"/>
              <a:t>18</a:t>
            </a:r>
            <a:r>
              <a:rPr lang="zh-TW" altLang="en-US" sz="2800" smtClean="0"/>
              <a:t>個月可使得做在晶片上的電晶體數目加倍。」例如假設</a:t>
            </a:r>
            <a:r>
              <a:rPr lang="en-US" altLang="zh-TW" sz="2800" smtClean="0"/>
              <a:t>1965</a:t>
            </a:r>
            <a:r>
              <a:rPr lang="zh-TW" altLang="en-US" sz="2800" smtClean="0"/>
              <a:t>年時一顆晶片上可做</a:t>
            </a:r>
            <a:r>
              <a:rPr lang="en-US" altLang="zh-TW" sz="2800" smtClean="0"/>
              <a:t>100</a:t>
            </a:r>
            <a:r>
              <a:rPr lang="zh-TW" altLang="en-US" sz="2800" smtClean="0"/>
              <a:t>個電晶體，一年半後的技術便可做</a:t>
            </a:r>
            <a:r>
              <a:rPr lang="en-US" altLang="zh-TW" sz="2800" smtClean="0"/>
              <a:t>200</a:t>
            </a:r>
            <a:r>
              <a:rPr lang="zh-TW" altLang="en-US" sz="2800" smtClean="0"/>
              <a:t>個電晶體，再過一年半後的技術便可做</a:t>
            </a:r>
            <a:r>
              <a:rPr lang="en-US" altLang="zh-TW" sz="2800" smtClean="0"/>
              <a:t>400</a:t>
            </a:r>
            <a:r>
              <a:rPr lang="zh-TW" altLang="en-US" sz="2800" smtClean="0"/>
              <a:t>個電晶體，依此類推 </a:t>
            </a:r>
          </a:p>
          <a:p>
            <a:pPr eaLnBrk="1" hangingPunct="1">
              <a:lnSpc>
                <a:spcPct val="80000"/>
              </a:lnSpc>
              <a:defRPr/>
            </a:pPr>
            <a:r>
              <a:rPr lang="zh-TW" altLang="en-US" sz="2800" smtClean="0"/>
              <a:t>摩爾定律預言了半導體科技的進步情況，由於目前</a:t>
            </a:r>
            <a:r>
              <a:rPr lang="en-US" altLang="zh-TW" sz="2800" smtClean="0"/>
              <a:t>VLSI</a:t>
            </a:r>
            <a:r>
              <a:rPr lang="zh-TW" altLang="en-US" sz="2800" smtClean="0"/>
              <a:t>晶片上的電子元件，已可達到奈米（</a:t>
            </a:r>
            <a:r>
              <a:rPr lang="en-US" altLang="zh-TW" sz="2800" smtClean="0"/>
              <a:t>Nanometer, nm</a:t>
            </a:r>
            <a:r>
              <a:rPr lang="zh-TW" altLang="en-US" sz="2800" smtClean="0"/>
              <a:t>）尺寸大小，因此目前一顆指甲大小的晶片所包含的電子元件之數目，可用恆河沙數來形容  </a:t>
            </a:r>
          </a:p>
        </p:txBody>
      </p:sp>
    </p:spTree>
    <p:extLst>
      <p:ext uri="{BB962C8B-B14F-4D97-AF65-F5344CB8AC3E}">
        <p14:creationId xmlns:p14="http://schemas.microsoft.com/office/powerpoint/2010/main" val="24118288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defRPr/>
            </a:pPr>
            <a:r>
              <a:rPr lang="zh-TW" altLang="en-US" smtClean="0"/>
              <a:t>我國的半導體產業</a:t>
            </a:r>
          </a:p>
        </p:txBody>
      </p:sp>
      <p:sp>
        <p:nvSpPr>
          <p:cNvPr id="22531" name="Rectangle 3"/>
          <p:cNvSpPr>
            <a:spLocks noGrp="1" noChangeArrowheads="1"/>
          </p:cNvSpPr>
          <p:nvPr>
            <p:ph type="body" sz="half" idx="1"/>
          </p:nvPr>
        </p:nvSpPr>
        <p:spPr/>
        <p:txBody>
          <a:bodyPr/>
          <a:lstStyle/>
          <a:p>
            <a:pPr eaLnBrk="1" hangingPunct="1">
              <a:lnSpc>
                <a:spcPct val="80000"/>
              </a:lnSpc>
              <a:defRPr/>
            </a:pPr>
            <a:r>
              <a:rPr lang="zh-TW" altLang="en-US" sz="2000" smtClean="0"/>
              <a:t>我國在</a:t>
            </a:r>
            <a:r>
              <a:rPr lang="en-US" altLang="zh-TW" sz="2000" smtClean="0"/>
              <a:t>1970</a:t>
            </a:r>
            <a:r>
              <a:rPr lang="zh-TW" altLang="en-US" sz="2000" smtClean="0"/>
              <a:t>、</a:t>
            </a:r>
            <a:r>
              <a:rPr lang="en-US" altLang="zh-TW" sz="2000" smtClean="0"/>
              <a:t>80</a:t>
            </a:r>
            <a:r>
              <a:rPr lang="zh-TW" altLang="en-US" sz="2000" smtClean="0"/>
              <a:t>年代的主政者孫運璿、李國鼎等人率先提倡引進半導體產業</a:t>
            </a:r>
          </a:p>
          <a:p>
            <a:pPr eaLnBrk="1" hangingPunct="1">
              <a:lnSpc>
                <a:spcPct val="80000"/>
              </a:lnSpc>
              <a:defRPr/>
            </a:pPr>
            <a:r>
              <a:rPr lang="zh-TW" altLang="en-US" sz="2000" smtClean="0"/>
              <a:t>台積電與聯電兩個公司，自</a:t>
            </a:r>
            <a:r>
              <a:rPr lang="en-US" altLang="zh-TW" sz="2000" smtClean="0"/>
              <a:t>1980</a:t>
            </a:r>
            <a:r>
              <a:rPr lang="zh-TW" altLang="en-US" sz="2000" smtClean="0"/>
              <a:t>年代後期便成為台灣高科技產業的指標，而它們主要是以晶圓代工為主，擁有一流的製程技術，接受全世界各大電子公司的委託，代工生產</a:t>
            </a:r>
            <a:r>
              <a:rPr lang="en-US" altLang="zh-TW" sz="2000" smtClean="0"/>
              <a:t>IC</a:t>
            </a:r>
          </a:p>
          <a:p>
            <a:pPr eaLnBrk="1" hangingPunct="1">
              <a:lnSpc>
                <a:spcPct val="80000"/>
              </a:lnSpc>
              <a:defRPr/>
            </a:pPr>
            <a:r>
              <a:rPr lang="zh-TW" altLang="en-US" sz="2000" smtClean="0"/>
              <a:t>台積電的董事長張忠謀先生因為其事業經營有成，便成為台灣半導體教父</a:t>
            </a:r>
          </a:p>
          <a:p>
            <a:pPr eaLnBrk="1" hangingPunct="1">
              <a:lnSpc>
                <a:spcPct val="80000"/>
              </a:lnSpc>
              <a:defRPr/>
            </a:pPr>
            <a:r>
              <a:rPr lang="zh-TW" altLang="en-US" sz="2000" smtClean="0"/>
              <a:t>良品率（</a:t>
            </a:r>
            <a:r>
              <a:rPr lang="en-US" altLang="zh-TW" sz="2000" smtClean="0"/>
              <a:t>Yield Rate</a:t>
            </a:r>
            <a:r>
              <a:rPr lang="zh-TW" altLang="en-US" sz="2000" smtClean="0"/>
              <a:t>）：由於半導體晶片結構十分精密，所以生產出來的晶片之良品率必須超過</a:t>
            </a:r>
            <a:r>
              <a:rPr lang="en-US" altLang="zh-TW" sz="2000" smtClean="0"/>
              <a:t>40%</a:t>
            </a:r>
            <a:r>
              <a:rPr lang="zh-TW" altLang="en-US" sz="2000" smtClean="0"/>
              <a:t>，公司才會有利潤。目前台灣一般公司的良品率都超過</a:t>
            </a:r>
            <a:r>
              <a:rPr lang="en-US" altLang="zh-TW" sz="2000" smtClean="0"/>
              <a:t>90%</a:t>
            </a:r>
            <a:r>
              <a:rPr lang="zh-TW" altLang="en-US" sz="2000" smtClean="0"/>
              <a:t>，堪稱世界一流</a:t>
            </a:r>
          </a:p>
          <a:p>
            <a:pPr eaLnBrk="1" hangingPunct="1">
              <a:lnSpc>
                <a:spcPct val="80000"/>
              </a:lnSpc>
              <a:defRPr/>
            </a:pPr>
            <a:endParaRPr lang="en-US" altLang="zh-TW" sz="2000" smtClean="0"/>
          </a:p>
        </p:txBody>
      </p:sp>
      <p:pic>
        <p:nvPicPr>
          <p:cNvPr id="19460" name="Picture 4" descr="9-4"/>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5119688" y="2038350"/>
            <a:ext cx="3095625" cy="1295400"/>
          </a:xfrm>
        </p:spPr>
      </p:pic>
      <p:pic>
        <p:nvPicPr>
          <p:cNvPr id="7" name="內容版面配置區 5"/>
          <p:cNvPicPr>
            <a:picLocks noGrp="1" noChangeAspect="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099050" y="3924300"/>
            <a:ext cx="3136900" cy="2171700"/>
          </a:xfrm>
        </p:spPr>
      </p:pic>
    </p:spTree>
    <p:extLst>
      <p:ext uri="{BB962C8B-B14F-4D97-AF65-F5344CB8AC3E}">
        <p14:creationId xmlns:p14="http://schemas.microsoft.com/office/powerpoint/2010/main" val="13206575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defRPr/>
            </a:pPr>
            <a:r>
              <a:rPr lang="zh-TW" altLang="en-US" smtClean="0"/>
              <a:t>張忠謀定律 </a:t>
            </a:r>
          </a:p>
        </p:txBody>
      </p:sp>
      <p:sp>
        <p:nvSpPr>
          <p:cNvPr id="23555" name="Rectangle 3"/>
          <p:cNvSpPr>
            <a:spLocks noGrp="1" noChangeArrowheads="1"/>
          </p:cNvSpPr>
          <p:nvPr>
            <p:ph type="body" sz="half" idx="1"/>
          </p:nvPr>
        </p:nvSpPr>
        <p:spPr/>
        <p:txBody>
          <a:bodyPr/>
          <a:lstStyle/>
          <a:p>
            <a:pPr eaLnBrk="1" hangingPunct="1">
              <a:lnSpc>
                <a:spcPct val="90000"/>
              </a:lnSpc>
              <a:defRPr/>
            </a:pPr>
            <a:r>
              <a:rPr lang="zh-TW" altLang="en-US" sz="2000" dirty="0" smtClean="0"/>
              <a:t>自</a:t>
            </a:r>
            <a:r>
              <a:rPr lang="en-US" altLang="zh-TW" sz="2000" dirty="0" smtClean="0"/>
              <a:t>1952</a:t>
            </a:r>
            <a:r>
              <a:rPr lang="zh-TW" altLang="en-US" sz="2000" dirty="0" smtClean="0"/>
              <a:t>年以來，半導體產業每</a:t>
            </a:r>
            <a:r>
              <a:rPr lang="en-US" altLang="zh-TW" sz="2000" dirty="0" smtClean="0"/>
              <a:t>5</a:t>
            </a:r>
            <a:r>
              <a:rPr lang="zh-TW" altLang="en-US" sz="2000" dirty="0" smtClean="0"/>
              <a:t>年不景氣循環一次，而每個生產半導體的公司及國家必須經歷兩次不景氣的教訓才能存活 </a:t>
            </a:r>
          </a:p>
          <a:p>
            <a:pPr eaLnBrk="1" hangingPunct="1">
              <a:lnSpc>
                <a:spcPct val="90000"/>
              </a:lnSpc>
              <a:defRPr/>
            </a:pPr>
            <a:r>
              <a:rPr lang="zh-TW" altLang="en-US" sz="2000" dirty="0" smtClean="0"/>
              <a:t>例如有一位電機電子科系的畢業生去兩家半導體公司應徵，其中一家公司已經成立</a:t>
            </a:r>
            <a:r>
              <a:rPr lang="en-US" altLang="zh-TW" sz="2000" dirty="0" smtClean="0"/>
              <a:t>10</a:t>
            </a:r>
            <a:r>
              <a:rPr lang="zh-TW" altLang="en-US" sz="2000" dirty="0" smtClean="0"/>
              <a:t>多年以上，另外一家公司則成立不到</a:t>
            </a:r>
            <a:r>
              <a:rPr lang="en-US" altLang="zh-TW" sz="2000" dirty="0" smtClean="0"/>
              <a:t>10</a:t>
            </a:r>
            <a:r>
              <a:rPr lang="zh-TW" altLang="en-US" sz="2000" dirty="0" smtClean="0"/>
              <a:t>年。由於成立</a:t>
            </a:r>
            <a:r>
              <a:rPr lang="en-US" altLang="zh-TW" sz="2000" dirty="0" smtClean="0"/>
              <a:t>10</a:t>
            </a:r>
            <a:r>
              <a:rPr lang="zh-TW" altLang="en-US" sz="2000" dirty="0" smtClean="0"/>
              <a:t>多年以上的半導體公司已經經歷過至少兩次不景氣而仍然存活，因此如果這位畢業生去這家公司工作，便不太需要擔心公司未來會因為不景氣而倒閉；但是如果這位畢業生去另外一家成立不到</a:t>
            </a:r>
            <a:r>
              <a:rPr lang="en-US" altLang="zh-TW" sz="2000" dirty="0" smtClean="0"/>
              <a:t>10</a:t>
            </a:r>
            <a:r>
              <a:rPr lang="zh-TW" altLang="en-US" sz="2000" dirty="0" smtClean="0"/>
              <a:t>年的公司工作，則必須擔心公司可能會因為下一次不景氣的來臨而關門大吉 </a:t>
            </a:r>
          </a:p>
        </p:txBody>
      </p:sp>
      <p:pic>
        <p:nvPicPr>
          <p:cNvPr id="5" name="Picture 5" descr="nMOS fabrication 010_0001">
            <a:hlinkClick r:id="rId2"/>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143500" y="2705100"/>
            <a:ext cx="3048000" cy="2286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6524907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defRPr/>
            </a:pPr>
            <a:r>
              <a:rPr lang="zh-TW" altLang="en-US" smtClean="0"/>
              <a:t>積體電路設計</a:t>
            </a:r>
          </a:p>
        </p:txBody>
      </p:sp>
      <p:sp>
        <p:nvSpPr>
          <p:cNvPr id="24579" name="Rectangle 3"/>
          <p:cNvSpPr>
            <a:spLocks noGrp="1" noChangeArrowheads="1"/>
          </p:cNvSpPr>
          <p:nvPr>
            <p:ph type="body" sz="half" idx="1"/>
          </p:nvPr>
        </p:nvSpPr>
        <p:spPr/>
        <p:txBody>
          <a:bodyPr/>
          <a:lstStyle/>
          <a:p>
            <a:pPr eaLnBrk="1" hangingPunct="1">
              <a:lnSpc>
                <a:spcPct val="80000"/>
              </a:lnSpc>
              <a:defRPr/>
            </a:pPr>
            <a:r>
              <a:rPr lang="zh-TW" altLang="en-US" sz="1800" smtClean="0"/>
              <a:t>首先要根據功能上的需求，用電腦軟體繪出基本的電路架構圖，然後再逐步設計成最後的成品圖，並且還要使用電腦軟體來作模擬測試，以觀察其設計出來的晶片之功能是否正確</a:t>
            </a:r>
          </a:p>
          <a:p>
            <a:pPr eaLnBrk="1" hangingPunct="1">
              <a:lnSpc>
                <a:spcPct val="80000"/>
              </a:lnSpc>
              <a:defRPr/>
            </a:pPr>
            <a:r>
              <a:rPr lang="zh-TW" altLang="en-US" sz="1800" smtClean="0"/>
              <a:t>除了設計晶片的功能外，積體電路設計者還要決定晶片中各個電子元件之擺設位置（布局），以避免與他人所設計的晶片佈局相同，造成侵權行為，目前我國政府已經制定</a:t>
            </a:r>
            <a:r>
              <a:rPr lang="en-US" altLang="zh-TW" sz="1800" smtClean="0"/>
              <a:t>《</a:t>
            </a:r>
            <a:r>
              <a:rPr lang="zh-TW" altLang="en-US" sz="1800" smtClean="0"/>
              <a:t>積體電路佈局保護法</a:t>
            </a:r>
            <a:r>
              <a:rPr lang="en-US" altLang="zh-TW" sz="1800" smtClean="0"/>
              <a:t>》</a:t>
            </a:r>
            <a:r>
              <a:rPr lang="zh-TW" altLang="en-US" sz="1800" smtClean="0"/>
              <a:t>，使得積體電路可以申請佈局專利</a:t>
            </a:r>
          </a:p>
          <a:p>
            <a:pPr eaLnBrk="1" hangingPunct="1">
              <a:lnSpc>
                <a:spcPct val="80000"/>
              </a:lnSpc>
              <a:defRPr/>
            </a:pPr>
            <a:r>
              <a:rPr lang="zh-TW" altLang="en-US" sz="1800" smtClean="0"/>
              <a:t>台灣近年來已成為世界主要的積體電路設計中心，許多公司的設計訂單接不完，而這些公司的員工便成為所謂的電子新貴，享有極高的待遇與福利 </a:t>
            </a:r>
          </a:p>
        </p:txBody>
      </p:sp>
      <p:pic>
        <p:nvPicPr>
          <p:cNvPr id="21508" name="Picture 4" descr="9-5">
            <a:hlinkClick r:id="rId2"/>
          </p:cNvPr>
          <p:cNvPicPr>
            <a:picLocks noGrp="1" noChangeAspect="1" noChangeArrowheads="1"/>
          </p:cNvPicPr>
          <p:nvPr>
            <p:ph sz="quarter" idx="2"/>
          </p:nvPr>
        </p:nvPicPr>
        <p:blipFill>
          <a:blip r:embed="rId3" cstate="print">
            <a:extLst>
              <a:ext uri="{28A0092B-C50C-407E-A947-70E740481C1C}">
                <a14:useLocalDpi xmlns:a14="http://schemas.microsoft.com/office/drawing/2010/main" val="0"/>
              </a:ext>
            </a:extLst>
          </a:blip>
          <a:stretch>
            <a:fillRect/>
          </a:stretch>
        </p:blipFill>
        <p:spPr>
          <a:xfrm>
            <a:off x="5604023" y="1600200"/>
            <a:ext cx="2126953" cy="2171700"/>
          </a:xfrm>
          <a:noFill/>
        </p:spPr>
      </p:pic>
      <p:pic>
        <p:nvPicPr>
          <p:cNvPr id="1026" name="Picture 2"/>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bwMode="auto">
          <a:xfrm>
            <a:off x="5533545" y="3924968"/>
            <a:ext cx="2267909" cy="2170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44633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sz="quarter"/>
          </p:nvPr>
        </p:nvSpPr>
        <p:spPr/>
        <p:txBody>
          <a:bodyPr/>
          <a:lstStyle/>
          <a:p>
            <a:pPr eaLnBrk="1" hangingPunct="1">
              <a:defRPr/>
            </a:pPr>
            <a:r>
              <a:rPr lang="zh-TW" altLang="en-US" sz="3600" dirty="0" smtClean="0"/>
              <a:t>生醫晶片</a:t>
            </a:r>
            <a:endParaRPr lang="en-US" altLang="zh-TW" sz="3600" dirty="0" smtClean="0"/>
          </a:p>
        </p:txBody>
      </p:sp>
      <p:pic>
        <p:nvPicPr>
          <p:cNvPr id="22531" name="Picture 3" descr="20109285155311"/>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709738" y="1600200"/>
            <a:ext cx="1533525"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 name="內容版面配置區 2"/>
          <p:cNvPicPr>
            <a:picLocks noGrp="1" noChangeAspect="1"/>
          </p:cNvPicPr>
          <p:nvPr>
            <p:ph sz="quarter" idx="3"/>
          </p:nvPr>
        </p:nvPicPr>
        <p:blipFill>
          <a:blip r:embed="rId3" cstate="print">
            <a:extLst>
              <a:ext uri="{28A0092B-C50C-407E-A947-70E740481C1C}">
                <a14:useLocalDpi xmlns:a14="http://schemas.microsoft.com/office/drawing/2010/main" val="0"/>
              </a:ext>
            </a:extLst>
          </a:blip>
          <a:stretch>
            <a:fillRect/>
          </a:stretch>
        </p:blipFill>
        <p:spPr>
          <a:xfrm>
            <a:off x="1441905" y="3924300"/>
            <a:ext cx="2069189" cy="2171700"/>
          </a:xfrm>
        </p:spPr>
      </p:pic>
      <p:pic>
        <p:nvPicPr>
          <p:cNvPr id="9" name="內容版面配置區 3">
            <a:hlinkClick r:id="rId4"/>
          </p:cNvPr>
          <p:cNvPicPr>
            <a:picLocks noGrp="1" noChangeAspect="1"/>
          </p:cNvPicPr>
          <p:nvPr>
            <p:ph sz="quarter" idx="2"/>
          </p:nvPr>
        </p:nvPicPr>
        <p:blipFill>
          <a:blip r:embed="rId5">
            <a:extLst>
              <a:ext uri="{28A0092B-C50C-407E-A947-70E740481C1C}">
                <a14:useLocalDpi xmlns:a14="http://schemas.microsoft.com/office/drawing/2010/main" val="0"/>
              </a:ext>
            </a:extLst>
          </a:blip>
          <a:srcRect/>
          <a:stretch>
            <a:fillRect/>
          </a:stretch>
        </p:blipFill>
        <p:spPr>
          <a:xfrm>
            <a:off x="5167064" y="1772816"/>
            <a:ext cx="2929305" cy="1872208"/>
          </a:xfrm>
        </p:spPr>
      </p:pic>
      <p:pic>
        <p:nvPicPr>
          <p:cNvPr id="10" name="內容版面配置區 4">
            <a:hlinkClick r:id="rId6"/>
          </p:cNvPr>
          <p:cNvPicPr>
            <a:picLocks noGrp="1" noChangeAspect="1"/>
          </p:cNvPicPr>
          <p:nvPr>
            <p:ph sz="quarter" idx="4"/>
          </p:nvPr>
        </p:nvPicPr>
        <p:blipFill>
          <a:blip r:embed="rId7">
            <a:extLst>
              <a:ext uri="{28A0092B-C50C-407E-A947-70E740481C1C}">
                <a14:useLocalDpi xmlns:a14="http://schemas.microsoft.com/office/drawing/2010/main" val="0"/>
              </a:ext>
            </a:extLst>
          </a:blip>
          <a:srcRect/>
          <a:stretch>
            <a:fillRect/>
          </a:stretch>
        </p:blipFill>
        <p:spPr>
          <a:xfrm>
            <a:off x="5220072" y="3992853"/>
            <a:ext cx="2783640" cy="1956427"/>
          </a:xfrm>
        </p:spPr>
      </p:pic>
    </p:spTree>
    <p:extLst>
      <p:ext uri="{BB962C8B-B14F-4D97-AF65-F5344CB8AC3E}">
        <p14:creationId xmlns:p14="http://schemas.microsoft.com/office/powerpoint/2010/main" val="9127452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defRPr/>
            </a:pPr>
            <a:r>
              <a:rPr lang="zh-TW" altLang="en-US" sz="3200" smtClean="0"/>
              <a:t>資訊科技（</a:t>
            </a:r>
            <a:r>
              <a:rPr lang="en-US" altLang="zh-TW" sz="3200" smtClean="0"/>
              <a:t>Information Technology, IT</a:t>
            </a:r>
            <a:r>
              <a:rPr lang="zh-TW" altLang="en-US" sz="3200" smtClean="0"/>
              <a:t>）</a:t>
            </a:r>
          </a:p>
        </p:txBody>
      </p:sp>
      <p:sp>
        <p:nvSpPr>
          <p:cNvPr id="26627" name="Rectangle 3"/>
          <p:cNvSpPr>
            <a:spLocks noGrp="1" noChangeArrowheads="1"/>
          </p:cNvSpPr>
          <p:nvPr>
            <p:ph type="body" sz="half" idx="1"/>
          </p:nvPr>
        </p:nvSpPr>
        <p:spPr/>
        <p:txBody>
          <a:bodyPr/>
          <a:lstStyle/>
          <a:p>
            <a:pPr eaLnBrk="1" hangingPunct="1">
              <a:lnSpc>
                <a:spcPct val="80000"/>
              </a:lnSpc>
              <a:defRPr/>
            </a:pPr>
            <a:r>
              <a:rPr lang="zh-TW" altLang="en-US" sz="2000" dirty="0" smtClean="0"/>
              <a:t>資訊科學包含演算法分析、程式語言等；而開發新的電腦硬體設備和軟體程式，研發網際網路技術等便是屬於工程科技部分；至於運用電腦從事商務管理，便是屬於資訊管理部分</a:t>
            </a:r>
          </a:p>
          <a:p>
            <a:pPr eaLnBrk="1" hangingPunct="1">
              <a:lnSpc>
                <a:spcPct val="80000"/>
              </a:lnSpc>
              <a:defRPr/>
            </a:pPr>
            <a:r>
              <a:rPr lang="zh-TW" altLang="en-US" sz="2000" dirty="0" smtClean="0"/>
              <a:t>目前資訊科學研究的課題包括：演算法和計算複雜度理論、資料結構和</a:t>
            </a:r>
            <a:r>
              <a:rPr lang="zh-TW" altLang="en-US" sz="2000" dirty="0" smtClean="0">
                <a:hlinkClick r:id="rId2"/>
              </a:rPr>
              <a:t>資料庫</a:t>
            </a:r>
            <a:r>
              <a:rPr lang="zh-TW" altLang="en-US" sz="2000" dirty="0" smtClean="0"/>
              <a:t>、人工智慧、人機互動和人機界面等</a:t>
            </a:r>
          </a:p>
          <a:p>
            <a:pPr eaLnBrk="1" hangingPunct="1">
              <a:lnSpc>
                <a:spcPct val="80000"/>
              </a:lnSpc>
              <a:defRPr/>
            </a:pPr>
            <a:r>
              <a:rPr lang="zh-TW" altLang="en-US" sz="2000" dirty="0" smtClean="0"/>
              <a:t>現今資訊工程科技的研究著重於設定標準規格，以及嵌入式系統的研究等。而嵌入式的系統是指許多新的電子產品，都已將較複雜的程式指令預先置入其附屬的處理器中，使其具有類似電腦的功用，能自動執行較複雜的功能 </a:t>
            </a:r>
          </a:p>
        </p:txBody>
      </p:sp>
      <p:pic>
        <p:nvPicPr>
          <p:cNvPr id="6" name="內容版面配置區 3">
            <a:hlinkClick r:id="rId3"/>
          </p:cNvPr>
          <p:cNvPicPr>
            <a:picLocks noGrp="1" noChangeAspect="1"/>
          </p:cNvPicPr>
          <p:nvPr>
            <p:ph sz="quarter" idx="2"/>
          </p:nvPr>
        </p:nvPicPr>
        <p:blipFill>
          <a:blip r:embed="rId4">
            <a:extLst>
              <a:ext uri="{28A0092B-C50C-407E-A947-70E740481C1C}">
                <a14:useLocalDpi xmlns:a14="http://schemas.microsoft.com/office/drawing/2010/main" val="0"/>
              </a:ext>
            </a:extLst>
          </a:blip>
          <a:stretch>
            <a:fillRect/>
          </a:stretch>
        </p:blipFill>
        <p:spPr>
          <a:xfrm>
            <a:off x="5174456" y="1600200"/>
            <a:ext cx="2986087" cy="2171700"/>
          </a:xfrm>
        </p:spPr>
      </p:pic>
      <p:pic>
        <p:nvPicPr>
          <p:cNvPr id="7" name="內容版面配置區 6">
            <a:hlinkClick r:id="rId5"/>
          </p:cNvPr>
          <p:cNvPicPr>
            <a:picLocks noGrp="1" noChangeAspect="1"/>
          </p:cNvPicPr>
          <p:nvPr>
            <p:ph sz="quarter" idx="3"/>
          </p:nvPr>
        </p:nvPicPr>
        <p:blipFill>
          <a:blip r:embed="rId6">
            <a:extLst>
              <a:ext uri="{28A0092B-C50C-407E-A947-70E740481C1C}">
                <a14:useLocalDpi xmlns:a14="http://schemas.microsoft.com/office/drawing/2010/main" val="0"/>
              </a:ext>
            </a:extLst>
          </a:blip>
          <a:stretch>
            <a:fillRect/>
          </a:stretch>
        </p:blipFill>
        <p:spPr>
          <a:xfrm>
            <a:off x="4649585" y="4010544"/>
            <a:ext cx="4035829" cy="1999211"/>
          </a:xfrm>
        </p:spPr>
      </p:pic>
    </p:spTree>
    <p:extLst>
      <p:ext uri="{BB962C8B-B14F-4D97-AF65-F5344CB8AC3E}">
        <p14:creationId xmlns:p14="http://schemas.microsoft.com/office/powerpoint/2010/main" val="24705198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defRPr/>
            </a:pPr>
            <a:r>
              <a:rPr lang="zh-TW" altLang="en-US" smtClean="0"/>
              <a:t>電腦程式語言</a:t>
            </a:r>
          </a:p>
        </p:txBody>
      </p:sp>
      <p:sp>
        <p:nvSpPr>
          <p:cNvPr id="27651" name="Rectangle 3"/>
          <p:cNvSpPr>
            <a:spLocks noGrp="1" noChangeArrowheads="1"/>
          </p:cNvSpPr>
          <p:nvPr>
            <p:ph type="body" idx="1"/>
          </p:nvPr>
        </p:nvSpPr>
        <p:spPr/>
        <p:txBody>
          <a:bodyPr/>
          <a:lstStyle/>
          <a:p>
            <a:pPr eaLnBrk="1" hangingPunct="1">
              <a:lnSpc>
                <a:spcPct val="80000"/>
              </a:lnSpc>
              <a:defRPr/>
            </a:pPr>
            <a:r>
              <a:rPr lang="zh-TW" altLang="en-US" sz="2800" smtClean="0"/>
              <a:t>電腦程式語言是一組特殊指令，它必須符合程式的語法規則，並且指示電腦在不同情況下所應當採取的行動。目前已經有許多程式語言被開發出來。例如</a:t>
            </a:r>
            <a:r>
              <a:rPr lang="en-US" altLang="zh-TW" sz="2800" smtClean="0"/>
              <a:t>Fortran</a:t>
            </a:r>
            <a:r>
              <a:rPr lang="zh-TW" altLang="en-US" sz="2800" smtClean="0"/>
              <a:t>與</a:t>
            </a:r>
            <a:r>
              <a:rPr lang="en-US" altLang="zh-TW" sz="2800" smtClean="0"/>
              <a:t>Matlab</a:t>
            </a:r>
            <a:r>
              <a:rPr lang="zh-TW" altLang="en-US" sz="2800" smtClean="0"/>
              <a:t>專門用於科學與工程計算，</a:t>
            </a:r>
            <a:r>
              <a:rPr lang="en-US" altLang="zh-TW" sz="2800" smtClean="0"/>
              <a:t>HTML</a:t>
            </a:r>
            <a:r>
              <a:rPr lang="zh-TW" altLang="en-US" sz="2800" smtClean="0"/>
              <a:t>與</a:t>
            </a:r>
            <a:r>
              <a:rPr lang="en-US" altLang="zh-TW" sz="2800" smtClean="0"/>
              <a:t>PHP</a:t>
            </a:r>
            <a:r>
              <a:rPr lang="zh-TW" altLang="en-US" sz="2800" smtClean="0"/>
              <a:t>是專門用來顯示網頁的程式語言，而</a:t>
            </a:r>
            <a:r>
              <a:rPr lang="en-US" altLang="zh-TW" sz="2800" smtClean="0"/>
              <a:t>C</a:t>
            </a:r>
            <a:r>
              <a:rPr lang="zh-TW" altLang="en-US" sz="2800" smtClean="0"/>
              <a:t>語言則被主要用於作業系統和編譯器的開發</a:t>
            </a:r>
          </a:p>
          <a:p>
            <a:pPr eaLnBrk="1" hangingPunct="1">
              <a:lnSpc>
                <a:spcPct val="80000"/>
              </a:lnSpc>
              <a:defRPr/>
            </a:pPr>
            <a:r>
              <a:rPr lang="zh-TW" altLang="en-US" sz="2800" smtClean="0"/>
              <a:t>電腦程式語言需要被編譯（</a:t>
            </a:r>
            <a:r>
              <a:rPr lang="en-US" altLang="zh-TW" sz="2800" smtClean="0"/>
              <a:t>Compiled</a:t>
            </a:r>
            <a:r>
              <a:rPr lang="zh-TW" altLang="en-US" sz="2800" smtClean="0"/>
              <a:t>），才會變成電腦實際能懂的機器語言，而編譯的過程所需的軟體稱為編譯器（</a:t>
            </a:r>
            <a:r>
              <a:rPr lang="en-US" altLang="zh-TW" sz="2800" smtClean="0"/>
              <a:t>Compiler</a:t>
            </a:r>
            <a:r>
              <a:rPr lang="zh-TW" altLang="en-US" sz="2800" smtClean="0"/>
              <a:t>）。一個編譯器是將上述電腦程式語言所寫的程式文字（原始碼）轉換成機器語言的可執行檔案，再交由電腦的</a:t>
            </a:r>
            <a:r>
              <a:rPr lang="en-US" altLang="zh-TW" sz="2800" smtClean="0"/>
              <a:t>CPU</a:t>
            </a:r>
            <a:r>
              <a:rPr lang="zh-TW" altLang="en-US" sz="2800" smtClean="0"/>
              <a:t>直接執行</a:t>
            </a:r>
            <a:r>
              <a:rPr lang="zh-TW" altLang="en-US" sz="800" smtClean="0"/>
              <a:t> </a:t>
            </a:r>
          </a:p>
        </p:txBody>
      </p:sp>
    </p:spTree>
    <p:extLst>
      <p:ext uri="{BB962C8B-B14F-4D97-AF65-F5344CB8AC3E}">
        <p14:creationId xmlns:p14="http://schemas.microsoft.com/office/powerpoint/2010/main" val="14628999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defRPr/>
            </a:pPr>
            <a:r>
              <a:rPr lang="zh-TW" altLang="en-US" smtClean="0"/>
              <a:t>資料結構</a:t>
            </a:r>
          </a:p>
        </p:txBody>
      </p:sp>
      <p:sp>
        <p:nvSpPr>
          <p:cNvPr id="28675" name="Rectangle 3"/>
          <p:cNvSpPr>
            <a:spLocks noGrp="1" noChangeArrowheads="1"/>
          </p:cNvSpPr>
          <p:nvPr>
            <p:ph type="body" sz="half" idx="1"/>
          </p:nvPr>
        </p:nvSpPr>
        <p:spPr/>
        <p:txBody>
          <a:bodyPr/>
          <a:lstStyle/>
          <a:p>
            <a:pPr eaLnBrk="1" hangingPunct="1">
              <a:lnSpc>
                <a:spcPct val="80000"/>
              </a:lnSpc>
              <a:defRPr/>
            </a:pPr>
            <a:r>
              <a:rPr lang="zh-TW" altLang="en-US" sz="1800" dirty="0" smtClean="0"/>
              <a:t>資料結構是指電腦儲存、組織資料的特殊方式，其中樹狀結構便是一種資訊科學中常見的資料結構，它的結構像一棵樹一樣，可以分為根與子樹（樹枝）；而每一個子樹又可以有自己的子樹。舉例來說，當網友點選進入文化大學的網站首頁時，這個網站首頁便是根，在這個根下面聯結到許多單位如教務處、學務處、總務處等網站，而這些聯結出去的網站便是它的子樹。如果此時網友點選進入文化大學教務處的網站時，這個教務處網站之首頁便是根，它的下面還聯結到招生組、課務組等許多網站，這些聯結出去的網站便是教務處網站的子</a:t>
            </a:r>
            <a:r>
              <a:rPr lang="zh-TW" altLang="en-US" sz="1800" dirty="0" smtClean="0"/>
              <a:t>樹</a:t>
            </a:r>
            <a:endParaRPr lang="en-US" altLang="zh-TW" sz="1800" dirty="0" smtClean="0"/>
          </a:p>
          <a:p>
            <a:pPr eaLnBrk="1" hangingPunct="1">
              <a:lnSpc>
                <a:spcPct val="80000"/>
              </a:lnSpc>
              <a:defRPr/>
            </a:pPr>
            <a:r>
              <a:rPr lang="zh-TW" altLang="en-US" sz="1800" dirty="0"/>
              <a:t>資料結構的</a:t>
            </a:r>
            <a:r>
              <a:rPr lang="zh-TW" altLang="en-US" sz="1800" dirty="0" smtClean="0"/>
              <a:t>理論可以用在解決各種科學與工程問題上</a:t>
            </a:r>
            <a:endParaRPr lang="zh-TW" altLang="en-US" sz="1800" dirty="0" smtClean="0"/>
          </a:p>
        </p:txBody>
      </p:sp>
      <p:pic>
        <p:nvPicPr>
          <p:cNvPr id="25604" name="Picture 4" descr="9-6"/>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tretch>
            <a:fillRect/>
          </a:stretch>
        </p:blipFill>
        <p:spPr>
          <a:xfrm>
            <a:off x="5366466" y="1600200"/>
            <a:ext cx="2602067" cy="2171700"/>
          </a:xfrm>
        </p:spPr>
      </p:pic>
      <p:pic>
        <p:nvPicPr>
          <p:cNvPr id="6" name="內容版面配置區 2">
            <a:hlinkClick r:id="rId3"/>
          </p:cNvPr>
          <p:cNvPicPr>
            <a:picLocks noGrp="1" noChangeAspect="1"/>
          </p:cNvPicPr>
          <p:nvPr>
            <p:ph sz="quarter" idx="3"/>
          </p:nvPr>
        </p:nvPicPr>
        <p:blipFill>
          <a:blip r:embed="rId4">
            <a:extLst>
              <a:ext uri="{28A0092B-C50C-407E-A947-70E740481C1C}">
                <a14:useLocalDpi xmlns:a14="http://schemas.microsoft.com/office/drawing/2010/main" val="0"/>
              </a:ext>
            </a:extLst>
          </a:blip>
          <a:stretch>
            <a:fillRect/>
          </a:stretch>
        </p:blipFill>
        <p:spPr>
          <a:xfrm>
            <a:off x="5181600" y="3938587"/>
            <a:ext cx="2971800" cy="2143125"/>
          </a:xfrm>
        </p:spPr>
      </p:pic>
    </p:spTree>
    <p:extLst>
      <p:ext uri="{BB962C8B-B14F-4D97-AF65-F5344CB8AC3E}">
        <p14:creationId xmlns:p14="http://schemas.microsoft.com/office/powerpoint/2010/main" val="13656254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defRPr/>
            </a:pPr>
            <a:r>
              <a:rPr lang="zh-TW" altLang="en-US" smtClean="0"/>
              <a:t>圖形介面式的作業系統</a:t>
            </a:r>
          </a:p>
        </p:txBody>
      </p:sp>
      <p:sp>
        <p:nvSpPr>
          <p:cNvPr id="29699" name="Rectangle 3"/>
          <p:cNvSpPr>
            <a:spLocks noGrp="1" noChangeArrowheads="1"/>
          </p:cNvSpPr>
          <p:nvPr>
            <p:ph type="body" sz="half" idx="1"/>
          </p:nvPr>
        </p:nvSpPr>
        <p:spPr/>
        <p:txBody>
          <a:bodyPr/>
          <a:lstStyle/>
          <a:p>
            <a:pPr eaLnBrk="1" hangingPunct="1">
              <a:defRPr/>
            </a:pPr>
            <a:r>
              <a:rPr lang="zh-TW" altLang="en-US" sz="2000" smtClean="0"/>
              <a:t>早期的電腦軟體程式都使用鍵盤輸入，且需熟記一大堆複雜的指令才能操作</a:t>
            </a:r>
          </a:p>
          <a:p>
            <a:pPr eaLnBrk="1" hangingPunct="1">
              <a:defRPr/>
            </a:pPr>
            <a:r>
              <a:rPr lang="zh-TW" altLang="en-US" sz="2000" smtClean="0"/>
              <a:t>後來的電腦使用滑鼠與圖形介面式的作業系統，因此操作容易。而美國比爾蓋茲（</a:t>
            </a:r>
            <a:r>
              <a:rPr lang="en-US" altLang="zh-TW" sz="2000" smtClean="0"/>
              <a:t>Bill Gates</a:t>
            </a:r>
            <a:r>
              <a:rPr lang="zh-TW" altLang="en-US" sz="2000" smtClean="0"/>
              <a:t>）所創立的微軟（</a:t>
            </a:r>
            <a:r>
              <a:rPr lang="en-US" altLang="zh-TW" sz="2000" smtClean="0"/>
              <a:t>Microsoft</a:t>
            </a:r>
            <a:r>
              <a:rPr lang="zh-TW" altLang="en-US" sz="2000" smtClean="0"/>
              <a:t>）公司，因為具有全世界大部分的作業系統市場的占有率，所以成為全球最大的軟體公司，比爾蓋茲也因而變成世界數一數二的鉅富 </a:t>
            </a:r>
          </a:p>
        </p:txBody>
      </p:sp>
      <p:pic>
        <p:nvPicPr>
          <p:cNvPr id="26628" name="Picture 4" descr="8-secret-features-hidden-inside-windows-81"/>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4648200" y="2333625"/>
            <a:ext cx="4038600" cy="30289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299440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defRPr/>
            </a:pPr>
            <a:r>
              <a:rPr lang="zh-TW" altLang="en-US" smtClean="0"/>
              <a:t>幾項電腦資訊科技應用之介紹 </a:t>
            </a:r>
          </a:p>
        </p:txBody>
      </p:sp>
      <p:sp>
        <p:nvSpPr>
          <p:cNvPr id="30723" name="Rectangle 3"/>
          <p:cNvSpPr>
            <a:spLocks noGrp="1" noChangeArrowheads="1"/>
          </p:cNvSpPr>
          <p:nvPr>
            <p:ph type="body" sz="half" idx="1"/>
          </p:nvPr>
        </p:nvSpPr>
        <p:spPr/>
        <p:txBody>
          <a:bodyPr/>
          <a:lstStyle/>
          <a:p>
            <a:pPr eaLnBrk="1" hangingPunct="1">
              <a:lnSpc>
                <a:spcPct val="90000"/>
              </a:lnSpc>
              <a:defRPr/>
            </a:pPr>
            <a:r>
              <a:rPr lang="zh-TW" altLang="en-US" sz="2000" smtClean="0"/>
              <a:t>電腦動畫是</a:t>
            </a:r>
            <a:r>
              <a:rPr lang="zh-TW" altLang="en-US" sz="2000" smtClean="0">
                <a:hlinkClick r:id="rId2"/>
              </a:rPr>
              <a:t>電腦影音</a:t>
            </a:r>
            <a:r>
              <a:rPr lang="zh-TW" altLang="en-US" sz="2000" smtClean="0"/>
              <a:t>的主要軟體技術，而其進展相當迅速。例如</a:t>
            </a:r>
            <a:r>
              <a:rPr lang="en-US" altLang="zh-TW" sz="2000" smtClean="0"/>
              <a:t>1988</a:t>
            </a:r>
            <a:r>
              <a:rPr lang="zh-TW" altLang="en-US" sz="2000" smtClean="0"/>
              <a:t>年美國真人與卡通主演的電影</a:t>
            </a:r>
            <a:r>
              <a:rPr lang="en-US" altLang="zh-TW" sz="2000" smtClean="0"/>
              <a:t>《</a:t>
            </a:r>
            <a:r>
              <a:rPr lang="zh-TW" altLang="en-US" sz="2000" smtClean="0">
                <a:hlinkClick r:id="rId3"/>
              </a:rPr>
              <a:t>威探闖通關</a:t>
            </a:r>
            <a:r>
              <a:rPr lang="en-US" altLang="zh-TW" sz="2000" smtClean="0"/>
              <a:t>》</a:t>
            </a:r>
            <a:r>
              <a:rPr lang="zh-TW" altLang="en-US" sz="2000" smtClean="0"/>
              <a:t>，其卡通部分仍由人工畫出；但是到了</a:t>
            </a:r>
            <a:r>
              <a:rPr lang="en-US" altLang="zh-TW" sz="2000" smtClean="0"/>
              <a:t>1992</a:t>
            </a:r>
            <a:r>
              <a:rPr lang="zh-TW" altLang="en-US" sz="2000" smtClean="0"/>
              <a:t>年美國電影</a:t>
            </a:r>
            <a:r>
              <a:rPr lang="en-US" altLang="zh-TW" sz="2000" smtClean="0"/>
              <a:t>《</a:t>
            </a:r>
            <a:r>
              <a:rPr lang="zh-TW" altLang="en-US" sz="2000" smtClean="0">
                <a:hlinkClick r:id="rId4"/>
              </a:rPr>
              <a:t>侏羅紀公園</a:t>
            </a:r>
            <a:r>
              <a:rPr lang="en-US" altLang="zh-TW" sz="2000" smtClean="0"/>
              <a:t>》</a:t>
            </a:r>
            <a:r>
              <a:rPr lang="zh-TW" altLang="en-US" sz="2000" smtClean="0"/>
              <a:t>拍攝時，其恐龍部分已可用電腦動畫繪出，且栩栩如生；而台灣地區頗受歡迎的「</a:t>
            </a:r>
            <a:r>
              <a:rPr lang="zh-TW" altLang="en-US" sz="2000" smtClean="0">
                <a:hlinkClick r:id="rId5"/>
              </a:rPr>
              <a:t>霹靂布袋戲</a:t>
            </a:r>
            <a:r>
              <a:rPr lang="zh-TW" altLang="en-US" sz="2000" smtClean="0"/>
              <a:t>」，也常加入許多電腦動畫特效 </a:t>
            </a:r>
          </a:p>
        </p:txBody>
      </p:sp>
      <p:pic>
        <p:nvPicPr>
          <p:cNvPr id="27652" name="Picture 4" descr="p19">
            <a:hlinkClick r:id="rId3"/>
          </p:cNvPr>
          <p:cNvPicPr>
            <a:picLocks noGrp="1" noChangeAspect="1" noChangeArrowheads="1"/>
          </p:cNvPicPr>
          <p:nvPr>
            <p:ph sz="quarter" idx="2"/>
          </p:nvPr>
        </p:nvPicPr>
        <p:blipFill>
          <a:blip r:embed="rId6">
            <a:extLst>
              <a:ext uri="{28A0092B-C50C-407E-A947-70E740481C1C}">
                <a14:useLocalDpi xmlns:a14="http://schemas.microsoft.com/office/drawing/2010/main" val="0"/>
              </a:ext>
            </a:extLst>
          </a:blip>
          <a:srcRect/>
          <a:stretch>
            <a:fillRect/>
          </a:stretch>
        </p:blipFill>
        <p:spPr>
          <a:xfrm>
            <a:off x="4724400" y="1600200"/>
            <a:ext cx="3884613"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7653" name="Picture 5" descr="1024_3_2">
            <a:hlinkClick r:id="rId4"/>
          </p:cNvPr>
          <p:cNvPicPr>
            <a:picLocks noGrp="1" noChangeAspect="1" noChangeArrowheads="1"/>
          </p:cNvPicPr>
          <p:nvPr>
            <p:ph sz="quarter" idx="3"/>
          </p:nvPr>
        </p:nvPicPr>
        <p:blipFill>
          <a:blip r:embed="rId7">
            <a:extLst>
              <a:ext uri="{28A0092B-C50C-407E-A947-70E740481C1C}">
                <a14:useLocalDpi xmlns:a14="http://schemas.microsoft.com/office/drawing/2010/main" val="0"/>
              </a:ext>
            </a:extLst>
          </a:blip>
          <a:srcRect/>
          <a:stretch>
            <a:fillRect/>
          </a:stretch>
        </p:blipFill>
        <p:spPr>
          <a:xfrm>
            <a:off x="5219700" y="3924300"/>
            <a:ext cx="28956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7654" name="Picture 6" descr="pw00306">
            <a:hlinkClick r:id="rId5"/>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24000" y="4876800"/>
            <a:ext cx="2286000" cy="171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25385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685800" y="301625"/>
            <a:ext cx="8153400" cy="1462088"/>
          </a:xfrm>
        </p:spPr>
        <p:txBody>
          <a:bodyPr/>
          <a:lstStyle/>
          <a:p>
            <a:pPr eaLnBrk="1" hangingPunct="1">
              <a:defRPr/>
            </a:pPr>
            <a:r>
              <a:rPr lang="zh-TW" altLang="en-US" smtClean="0"/>
              <a:t>虛擬實境（</a:t>
            </a:r>
            <a:r>
              <a:rPr lang="en-US" altLang="zh-TW" smtClean="0"/>
              <a:t>Virtual Reality</a:t>
            </a:r>
            <a:r>
              <a:rPr lang="zh-TW" altLang="en-US" smtClean="0"/>
              <a:t>） </a:t>
            </a:r>
          </a:p>
        </p:txBody>
      </p:sp>
      <p:sp>
        <p:nvSpPr>
          <p:cNvPr id="31747" name="Rectangle 3"/>
          <p:cNvSpPr>
            <a:spLocks noGrp="1" noChangeArrowheads="1"/>
          </p:cNvSpPr>
          <p:nvPr>
            <p:ph type="body" idx="1"/>
          </p:nvPr>
        </p:nvSpPr>
        <p:spPr>
          <a:xfrm>
            <a:off x="1066800" y="1447800"/>
            <a:ext cx="7340600" cy="3894138"/>
          </a:xfrm>
        </p:spPr>
        <p:txBody>
          <a:bodyPr/>
          <a:lstStyle/>
          <a:p>
            <a:pPr eaLnBrk="1" hangingPunct="1">
              <a:lnSpc>
                <a:spcPct val="90000"/>
              </a:lnSpc>
              <a:defRPr/>
            </a:pPr>
            <a:r>
              <a:rPr lang="zh-TW" altLang="en-US" sz="2800" smtClean="0"/>
              <a:t>一種電腦影音互動式科技，早期的虛擬實境技術使用頭盔影像顯示器來顯示影像。它由感測器測知身體某部分位置的變化，將其輸入電腦後，再由電腦軟體產生相對應的影像變化，然後透過頭盔影像顯示器來顯示畫面。例如使用虛擬球棒訓練打擊、虛擬駕駛訓練、虛擬飛行訓練等</a:t>
            </a:r>
          </a:p>
        </p:txBody>
      </p:sp>
      <p:pic>
        <p:nvPicPr>
          <p:cNvPr id="28676" name="Picture 4" descr="9-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4419600"/>
            <a:ext cx="67056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77498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defRPr/>
            </a:pPr>
            <a:r>
              <a:rPr lang="en-US" altLang="zh-TW" sz="4000" dirty="0" smtClean="0"/>
              <a:t>Wii</a:t>
            </a:r>
            <a:r>
              <a:rPr lang="zh-TW" altLang="en-US" sz="4000" dirty="0" smtClean="0"/>
              <a:t>遊戲機與</a:t>
            </a:r>
            <a:r>
              <a:rPr lang="en-US" altLang="zh-TW" sz="4000" dirty="0" smtClean="0"/>
              <a:t>Xbox 360</a:t>
            </a:r>
            <a:r>
              <a:rPr lang="zh-TW" altLang="en-US" sz="4000" dirty="0" smtClean="0"/>
              <a:t>體感遊戲</a:t>
            </a:r>
            <a:r>
              <a:rPr lang="zh-TW" altLang="en-US" dirty="0" smtClean="0"/>
              <a:t> </a:t>
            </a:r>
          </a:p>
        </p:txBody>
      </p:sp>
      <p:sp>
        <p:nvSpPr>
          <p:cNvPr id="32771" name="Rectangle 3"/>
          <p:cNvSpPr>
            <a:spLocks noGrp="1" noChangeArrowheads="1"/>
          </p:cNvSpPr>
          <p:nvPr>
            <p:ph type="body" sz="half" idx="1"/>
          </p:nvPr>
        </p:nvSpPr>
        <p:spPr>
          <a:xfrm>
            <a:off x="457200" y="1600200"/>
            <a:ext cx="4032250" cy="4495800"/>
          </a:xfrm>
        </p:spPr>
        <p:txBody>
          <a:bodyPr/>
          <a:lstStyle/>
          <a:p>
            <a:pPr eaLnBrk="1" hangingPunct="1">
              <a:lnSpc>
                <a:spcPct val="80000"/>
              </a:lnSpc>
              <a:defRPr/>
            </a:pPr>
            <a:r>
              <a:rPr lang="en-US" altLang="zh-TW" sz="2000" smtClean="0"/>
              <a:t>Wii</a:t>
            </a:r>
            <a:r>
              <a:rPr lang="zh-TW" altLang="en-US" sz="2000" smtClean="0"/>
              <a:t>主機從</a:t>
            </a:r>
            <a:r>
              <a:rPr lang="en-US" altLang="zh-TW" sz="2000" smtClean="0"/>
              <a:t>2006</a:t>
            </a:r>
            <a:r>
              <a:rPr lang="zh-TW" altLang="en-US" sz="2000" smtClean="0"/>
              <a:t>年開始上市至</a:t>
            </a:r>
            <a:r>
              <a:rPr lang="en-US" altLang="zh-TW" sz="2000" smtClean="0"/>
              <a:t>2013</a:t>
            </a:r>
            <a:r>
              <a:rPr lang="zh-TW" altLang="en-US" sz="2000" smtClean="0"/>
              <a:t>年任天堂公司宣佈停產止，曾掀起一陣熱潮。 </a:t>
            </a:r>
            <a:r>
              <a:rPr lang="en-US" altLang="zh-TW" sz="2000" smtClean="0"/>
              <a:t>Wii</a:t>
            </a:r>
            <a:r>
              <a:rPr lang="zh-TW" altLang="en-US" sz="2000" smtClean="0"/>
              <a:t>使用的虛擬實境技術，已不需要使用頭盔顯示器，影像便可直接由電視或投影機輸出。以手握住</a:t>
            </a:r>
            <a:r>
              <a:rPr lang="en-US" altLang="zh-TW" sz="2000" smtClean="0"/>
              <a:t>Wii</a:t>
            </a:r>
            <a:r>
              <a:rPr lang="zh-TW" altLang="en-US" sz="2000" smtClean="0"/>
              <a:t>的無線控制器，就可以用來模擬槍支、方向盤、棒球之球棒、網球</a:t>
            </a:r>
            <a:r>
              <a:rPr lang="en-US" altLang="zh-TW" sz="2000" smtClean="0"/>
              <a:t>/</a:t>
            </a:r>
            <a:r>
              <a:rPr lang="zh-TW" altLang="en-US" sz="2000" smtClean="0"/>
              <a:t>桌球拍等物體，而螢幕畫面即會隨著控制器的位置而產生改變。</a:t>
            </a:r>
            <a:r>
              <a:rPr lang="en-US" altLang="zh-TW" sz="2000" smtClean="0"/>
              <a:t>Wii</a:t>
            </a:r>
            <a:r>
              <a:rPr lang="zh-TW" altLang="en-US" sz="2000" smtClean="0"/>
              <a:t>同時包含喇叭和震動裝置以提供各式各樣的效果，同時也可以連至網際網路接受訊息或更新檔案 </a:t>
            </a:r>
          </a:p>
          <a:p>
            <a:pPr eaLnBrk="1" hangingPunct="1">
              <a:lnSpc>
                <a:spcPct val="80000"/>
              </a:lnSpc>
              <a:defRPr/>
            </a:pPr>
            <a:r>
              <a:rPr lang="en-US" altLang="zh-TW" sz="2000" smtClean="0"/>
              <a:t>Xbox 360</a:t>
            </a:r>
            <a:r>
              <a:rPr lang="zh-TW" altLang="en-US" sz="2000" smtClean="0"/>
              <a:t>使用</a:t>
            </a:r>
            <a:r>
              <a:rPr lang="en-US" altLang="zh-TW" sz="2000" smtClean="0"/>
              <a:t>Microsoft</a:t>
            </a:r>
            <a:r>
              <a:rPr lang="zh-TW" altLang="en-US" sz="2000" smtClean="0"/>
              <a:t>公司的</a:t>
            </a:r>
            <a:r>
              <a:rPr lang="en-US" altLang="zh-TW" sz="2000" smtClean="0"/>
              <a:t>Kinect</a:t>
            </a:r>
            <a:r>
              <a:rPr lang="zh-TW" altLang="en-US" sz="2000" smtClean="0"/>
              <a:t>體感系統，已經不需要無線控制器，就可以直接由</a:t>
            </a:r>
            <a:r>
              <a:rPr lang="en-US" altLang="zh-TW" sz="2000" smtClean="0"/>
              <a:t>3D</a:t>
            </a:r>
            <a:r>
              <a:rPr lang="zh-TW" altLang="en-US" sz="2000" smtClean="0"/>
              <a:t>攝影機捕捉四肢與身體動作，進行控制與互動</a:t>
            </a:r>
          </a:p>
        </p:txBody>
      </p:sp>
      <p:pic>
        <p:nvPicPr>
          <p:cNvPr id="29700" name="Picture 4" descr="Wii_0001">
            <a:hlinkClick r:id="rId2"/>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268913" y="1600200"/>
            <a:ext cx="2798762" cy="21669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9701" name="Picture 5" descr="Body Sensing-Xbox 360 Kinect_1__0001">
            <a:hlinkClick r:id="rId4"/>
          </p:cNvPr>
          <p:cNvPicPr>
            <a:picLocks noGrp="1" noChangeAspect="1" noChangeArrowheads="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5268913" y="3929063"/>
            <a:ext cx="2798762" cy="21669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9723353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sz="quarter"/>
          </p:nvPr>
        </p:nvSpPr>
        <p:spPr/>
        <p:txBody>
          <a:bodyPr/>
          <a:lstStyle/>
          <a:p>
            <a:pPr eaLnBrk="1" hangingPunct="1">
              <a:defRPr/>
            </a:pPr>
            <a:r>
              <a:rPr lang="zh-TW" altLang="en-US" dirty="0" smtClean="0"/>
              <a:t>本校研發之體感技術</a:t>
            </a:r>
          </a:p>
        </p:txBody>
      </p:sp>
      <p:pic>
        <p:nvPicPr>
          <p:cNvPr id="30723" name="內容版面配置區 9"/>
          <p:cNvPicPr>
            <a:picLocks noGrp="1" noChangeAspect="1"/>
          </p:cNvPicPr>
          <p:nvPr>
            <p:ph sz="quarter" idx="1"/>
          </p:nvPr>
        </p:nvPicPr>
        <p:blipFill>
          <a:blip r:embed="rId2" cstate="print">
            <a:extLst>
              <a:ext uri="{28A0092B-C50C-407E-A947-70E740481C1C}">
                <a14:useLocalDpi xmlns:a14="http://schemas.microsoft.com/office/drawing/2010/main" val="0"/>
              </a:ext>
            </a:extLst>
          </a:blip>
          <a:srcRect/>
          <a:stretch>
            <a:fillRect/>
          </a:stretch>
        </p:blipFill>
        <p:spPr>
          <a:xfrm>
            <a:off x="1682750" y="1600200"/>
            <a:ext cx="1587500" cy="2171700"/>
          </a:xfrm>
        </p:spPr>
      </p:pic>
      <p:pic>
        <p:nvPicPr>
          <p:cNvPr id="30724" name="內容版面配置區 11">
            <a:hlinkClick r:id="rId3"/>
          </p:cNvPr>
          <p:cNvPicPr>
            <a:picLocks noGrp="1" noChangeAspect="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5219700" y="1600200"/>
            <a:ext cx="2895600" cy="2171700"/>
          </a:xfrm>
        </p:spPr>
      </p:pic>
      <p:pic>
        <p:nvPicPr>
          <p:cNvPr id="30725" name="內容版面配置區 10"/>
          <p:cNvPicPr>
            <a:picLocks noGrp="1" noChangeAspect="1"/>
          </p:cNvPicPr>
          <p:nvPr>
            <p:ph sz="quarter" idx="3"/>
          </p:nvPr>
        </p:nvPicPr>
        <p:blipFill>
          <a:blip r:embed="rId5" cstate="print">
            <a:extLst>
              <a:ext uri="{28A0092B-C50C-407E-A947-70E740481C1C}">
                <a14:useLocalDpi xmlns:a14="http://schemas.microsoft.com/office/drawing/2010/main" val="0"/>
              </a:ext>
            </a:extLst>
          </a:blip>
          <a:srcRect/>
          <a:stretch>
            <a:fillRect/>
          </a:stretch>
        </p:blipFill>
        <p:spPr>
          <a:xfrm>
            <a:off x="1743075" y="3924300"/>
            <a:ext cx="1466850" cy="2171700"/>
          </a:xfrm>
        </p:spPr>
      </p:pic>
      <p:pic>
        <p:nvPicPr>
          <p:cNvPr id="30726" name="內容版面配置區 12">
            <a:hlinkClick r:id="rId6"/>
          </p:cNvPr>
          <p:cNvPicPr>
            <a:picLocks noGrp="1" noChangeAspect="1"/>
          </p:cNvPicPr>
          <p:nvPr>
            <p:ph sz="quarter" idx="4"/>
          </p:nvPr>
        </p:nvPicPr>
        <p:blipFill>
          <a:blip r:embed="rId7">
            <a:extLst>
              <a:ext uri="{28A0092B-C50C-407E-A947-70E740481C1C}">
                <a14:useLocalDpi xmlns:a14="http://schemas.microsoft.com/office/drawing/2010/main" val="0"/>
              </a:ext>
            </a:extLst>
          </a:blip>
          <a:srcRect/>
          <a:stretch>
            <a:fillRect/>
          </a:stretch>
        </p:blipFill>
        <p:spPr>
          <a:xfrm>
            <a:off x="5219700" y="3924300"/>
            <a:ext cx="2895600" cy="2171700"/>
          </a:xfrm>
        </p:spPr>
      </p:pic>
    </p:spTree>
    <p:extLst>
      <p:ext uri="{BB962C8B-B14F-4D97-AF65-F5344CB8AC3E}">
        <p14:creationId xmlns:p14="http://schemas.microsoft.com/office/powerpoint/2010/main" val="199698927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defRPr/>
            </a:pPr>
            <a:r>
              <a:rPr lang="zh-TW" altLang="en-US" smtClean="0"/>
              <a:t>電腦在其他視聽娛樂上之應用</a:t>
            </a:r>
          </a:p>
        </p:txBody>
      </p:sp>
      <p:sp>
        <p:nvSpPr>
          <p:cNvPr id="33795" name="Rectangle 3"/>
          <p:cNvSpPr>
            <a:spLocks noGrp="1" noChangeArrowheads="1"/>
          </p:cNvSpPr>
          <p:nvPr>
            <p:ph type="body" sz="half" idx="1"/>
          </p:nvPr>
        </p:nvSpPr>
        <p:spPr/>
        <p:txBody>
          <a:bodyPr/>
          <a:lstStyle/>
          <a:p>
            <a:pPr eaLnBrk="1" hangingPunct="1">
              <a:lnSpc>
                <a:spcPct val="90000"/>
              </a:lnSpc>
              <a:defRPr/>
            </a:pPr>
            <a:r>
              <a:rPr lang="zh-TW" altLang="en-US" sz="1800" dirty="0" smtClean="0"/>
              <a:t>台大資工系張智星教授曾研發「哼唱式卡拉</a:t>
            </a:r>
            <a:r>
              <a:rPr lang="en-US" altLang="zh-TW" sz="1800" dirty="0" smtClean="0"/>
              <a:t>OK</a:t>
            </a:r>
            <a:r>
              <a:rPr lang="zh-TW" altLang="en-US" sz="1800" dirty="0" smtClean="0"/>
              <a:t>點歌系統</a:t>
            </a:r>
            <a:r>
              <a:rPr lang="en-US" altLang="zh-TW" sz="1800" dirty="0" smtClean="0">
                <a:latin typeface="Arial"/>
              </a:rPr>
              <a:t>—</a:t>
            </a:r>
            <a:r>
              <a:rPr lang="zh-TW" altLang="en-US" sz="1800" dirty="0" smtClean="0"/>
              <a:t>超級點歌王」，此系統只需哼唱一段旋律，電腦即可將歌曲找出來，完成點歌，不需查詢歌名與代號，對於不知道或忘記歌名的人特別有用。</a:t>
            </a:r>
            <a:r>
              <a:rPr lang="zh-TW" altLang="en-US" sz="1800" dirty="0"/>
              <a:t>而張</a:t>
            </a:r>
            <a:r>
              <a:rPr lang="zh-TW" altLang="en-US" sz="1800" dirty="0" smtClean="0"/>
              <a:t>教授的「音樂檢索系統」也可用來抓作曲抄襲或</a:t>
            </a:r>
            <a:r>
              <a:rPr lang="zh-TW" altLang="en-US" sz="1800" dirty="0" smtClean="0">
                <a:hlinkClick r:id="rId2"/>
              </a:rPr>
              <a:t>比較旋律之相似度</a:t>
            </a:r>
            <a:r>
              <a:rPr lang="zh-TW" altLang="en-US" sz="1800" dirty="0" smtClean="0"/>
              <a:t>。而現今智慧型手機中的</a:t>
            </a:r>
            <a:r>
              <a:rPr lang="en-US" altLang="zh-TW" sz="1800" dirty="0" err="1" smtClean="0"/>
              <a:t>SoundHound</a:t>
            </a:r>
            <a:r>
              <a:rPr lang="en-US" altLang="zh-TW" sz="1800" dirty="0" smtClean="0"/>
              <a:t> (</a:t>
            </a:r>
            <a:r>
              <a:rPr lang="zh-TW" altLang="en-US" sz="1800" dirty="0" smtClean="0"/>
              <a:t>支援 </a:t>
            </a:r>
            <a:r>
              <a:rPr lang="en-US" altLang="zh-TW" sz="1800" dirty="0"/>
              <a:t>iOS </a:t>
            </a:r>
            <a:r>
              <a:rPr lang="zh-TW" altLang="en-US" sz="1800" dirty="0"/>
              <a:t>和 </a:t>
            </a:r>
            <a:r>
              <a:rPr lang="en-US" altLang="zh-TW" sz="1800" dirty="0" smtClean="0"/>
              <a:t>Android)</a:t>
            </a:r>
            <a:r>
              <a:rPr lang="zh-TW" altLang="en-US" sz="1800" dirty="0" smtClean="0"/>
              <a:t>功能也類似，只要開啟</a:t>
            </a:r>
            <a:r>
              <a:rPr lang="zh-TW" altLang="en-US" sz="1800" dirty="0"/>
              <a:t>後對著音源，它就會從龐大的音樂資料庫中尋找最符合的結果，辨識正確率頗高，能夠找尋中文、粵語、日文或英文等歌曲。</a:t>
            </a:r>
            <a:endParaRPr lang="zh-TW" altLang="en-US" sz="1800" dirty="0" smtClean="0"/>
          </a:p>
          <a:p>
            <a:pPr eaLnBrk="1" hangingPunct="1">
              <a:lnSpc>
                <a:spcPct val="90000"/>
              </a:lnSpc>
              <a:defRPr/>
            </a:pPr>
            <a:r>
              <a:rPr lang="zh-TW" altLang="en-US" sz="1800" dirty="0" smtClean="0"/>
              <a:t>台大電機系鄭士康教授所研發之「音樂廳音效模擬系統」，此系統能夠模擬音樂廳中不同地區的座位所聽到的音響效果，可以用在音樂會電腦自動售票上，供聽眾選擇座位之用</a:t>
            </a:r>
          </a:p>
        </p:txBody>
      </p:sp>
      <p:pic>
        <p:nvPicPr>
          <p:cNvPr id="31748" name="Picture 4" descr="DSCF1583">
            <a:hlinkClick r:id="rId3"/>
          </p:cNvPr>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5219700" y="1600200"/>
            <a:ext cx="2895600" cy="2171700"/>
          </a:xfrm>
        </p:spPr>
      </p:pic>
      <p:pic>
        <p:nvPicPr>
          <p:cNvPr id="3" name="內容版面配置區 2">
            <a:hlinkClick r:id="rId5"/>
          </p:cNvPr>
          <p:cNvPicPr>
            <a:picLocks noGrp="1" noChangeAspect="1"/>
          </p:cNvPicPr>
          <p:nvPr>
            <p:ph sz="quarter" idx="3"/>
          </p:nvPr>
        </p:nvPicPr>
        <p:blipFill>
          <a:blip r:embed="rId6" cstate="print">
            <a:extLst>
              <a:ext uri="{28A0092B-C50C-407E-A947-70E740481C1C}">
                <a14:useLocalDpi xmlns:a14="http://schemas.microsoft.com/office/drawing/2010/main" val="0"/>
              </a:ext>
            </a:extLst>
          </a:blip>
          <a:stretch>
            <a:fillRect/>
          </a:stretch>
        </p:blipFill>
        <p:spPr>
          <a:xfrm>
            <a:off x="4737100" y="3924300"/>
            <a:ext cx="3860800" cy="2171700"/>
          </a:xfrm>
        </p:spPr>
      </p:pic>
    </p:spTree>
    <p:extLst>
      <p:ext uri="{BB962C8B-B14F-4D97-AF65-F5344CB8AC3E}">
        <p14:creationId xmlns:p14="http://schemas.microsoft.com/office/powerpoint/2010/main" val="4665640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defRPr/>
            </a:pPr>
            <a:r>
              <a:rPr lang="zh-TW" altLang="en-US" smtClean="0">
                <a:latin typeface="新細明體" charset="-120"/>
              </a:rPr>
              <a:t>通訊科技之演進</a:t>
            </a:r>
          </a:p>
        </p:txBody>
      </p:sp>
      <p:sp>
        <p:nvSpPr>
          <p:cNvPr id="34819" name="Rectangle 3"/>
          <p:cNvSpPr>
            <a:spLocks noGrp="1" noChangeArrowheads="1"/>
          </p:cNvSpPr>
          <p:nvPr>
            <p:ph type="body" sz="half" idx="1"/>
          </p:nvPr>
        </p:nvSpPr>
        <p:spPr/>
        <p:txBody>
          <a:bodyPr/>
          <a:lstStyle/>
          <a:p>
            <a:pPr eaLnBrk="1" hangingPunct="1">
              <a:lnSpc>
                <a:spcPct val="80000"/>
              </a:lnSpc>
              <a:defRPr/>
            </a:pPr>
            <a:r>
              <a:rPr lang="zh-TW" altLang="en-US" sz="1800" smtClean="0"/>
              <a:t>早期通訊的發展與應用是從電報、有線與無線電話開始；例如國父孫中山先生從事革命時，便常用電報聯絡同志，發動起義。中期通訊技術則包括廣播、電視、衛星通訊等；例如</a:t>
            </a:r>
            <a:r>
              <a:rPr lang="en-US" altLang="zh-TW" sz="1800" smtClean="0"/>
              <a:t>60</a:t>
            </a:r>
            <a:r>
              <a:rPr lang="zh-TW" altLang="en-US" sz="1800" smtClean="0"/>
              <a:t>、</a:t>
            </a:r>
            <a:r>
              <a:rPr lang="en-US" altLang="zh-TW" sz="1800" smtClean="0"/>
              <a:t>70</a:t>
            </a:r>
            <a:r>
              <a:rPr lang="zh-TW" altLang="en-US" sz="1800" smtClean="0"/>
              <a:t>年代，我國三級棒球隊在美國比賽，便是透過衛星實況轉播，掀起台灣棒球熱潮。同時，光纖（</a:t>
            </a:r>
            <a:r>
              <a:rPr lang="en-US" altLang="zh-TW" sz="1800" smtClean="0"/>
              <a:t>Optical Fiber</a:t>
            </a:r>
            <a:r>
              <a:rPr lang="zh-TW" altLang="en-US" sz="1800" smtClean="0"/>
              <a:t>）也開始用於長距離的通訊上。現在的通訊技術則包括網際網路、個人通訊、全球衛星定位系統（</a:t>
            </a:r>
            <a:r>
              <a:rPr lang="en-US" altLang="zh-TW" sz="1800" smtClean="0"/>
              <a:t>Global Positioning System, GPS</a:t>
            </a:r>
            <a:r>
              <a:rPr lang="zh-TW" altLang="en-US" sz="1800" smtClean="0"/>
              <a:t>）等 </a:t>
            </a:r>
          </a:p>
          <a:p>
            <a:pPr eaLnBrk="1" hangingPunct="1">
              <a:lnSpc>
                <a:spcPct val="80000"/>
              </a:lnSpc>
              <a:defRPr/>
            </a:pPr>
            <a:r>
              <a:rPr lang="zh-TW" altLang="en-US" sz="1800" smtClean="0"/>
              <a:t>類比（</a:t>
            </a:r>
            <a:r>
              <a:rPr lang="en-US" altLang="zh-TW" sz="1800" smtClean="0"/>
              <a:t>Analog</a:t>
            </a:r>
            <a:r>
              <a:rPr lang="zh-TW" altLang="en-US" sz="1800" smtClean="0"/>
              <a:t>）訊號：任意型態的訊號，凡是自然界產生的信號如人的聲音等都是類比信號。早期的通訊技術是使用類比信號 。數位（</a:t>
            </a:r>
            <a:r>
              <a:rPr lang="en-US" altLang="zh-TW" sz="1800" smtClean="0"/>
              <a:t>Digital</a:t>
            </a:r>
            <a:r>
              <a:rPr lang="zh-TW" altLang="en-US" sz="1800" smtClean="0"/>
              <a:t>）訊號：只包含</a:t>
            </a:r>
            <a:r>
              <a:rPr lang="en-US" altLang="zh-TW" sz="1800" smtClean="0"/>
              <a:t>0</a:t>
            </a:r>
            <a:r>
              <a:rPr lang="zh-TW" altLang="en-US" sz="1800" smtClean="0"/>
              <a:t>與</a:t>
            </a:r>
            <a:r>
              <a:rPr lang="en-US" altLang="zh-TW" sz="1800" smtClean="0"/>
              <a:t>1</a:t>
            </a:r>
            <a:r>
              <a:rPr lang="zh-TW" altLang="en-US" sz="1800" smtClean="0"/>
              <a:t>兩種狀態的訊號。現在的通訊技術大多使用數位信號，因此可用電腦處理，並可將廣播、電視、電腦網路合而為一</a:t>
            </a:r>
          </a:p>
          <a:p>
            <a:pPr eaLnBrk="1" hangingPunct="1">
              <a:lnSpc>
                <a:spcPct val="80000"/>
              </a:lnSpc>
              <a:defRPr/>
            </a:pPr>
            <a:endParaRPr lang="en-US" altLang="zh-TW" sz="1600" smtClean="0"/>
          </a:p>
        </p:txBody>
      </p:sp>
      <p:pic>
        <p:nvPicPr>
          <p:cNvPr id="32772" name="Picture 4" descr="analog"/>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5238750" y="1971675"/>
            <a:ext cx="2857500" cy="1428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2773" name="Picture 5" descr="未命名"/>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238750" y="4295775"/>
            <a:ext cx="2857500" cy="1428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76756353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defRPr/>
            </a:pPr>
            <a:r>
              <a:rPr lang="en-US" altLang="zh-TW" smtClean="0"/>
              <a:t>GPS</a:t>
            </a:r>
            <a:r>
              <a:rPr lang="zh-TW" altLang="en-US" smtClean="0"/>
              <a:t>應用</a:t>
            </a:r>
          </a:p>
        </p:txBody>
      </p:sp>
      <p:sp>
        <p:nvSpPr>
          <p:cNvPr id="35843" name="Rectangle 3"/>
          <p:cNvSpPr>
            <a:spLocks noGrp="1" noChangeArrowheads="1"/>
          </p:cNvSpPr>
          <p:nvPr>
            <p:ph type="body" sz="half" idx="1"/>
          </p:nvPr>
        </p:nvSpPr>
        <p:spPr/>
        <p:txBody>
          <a:bodyPr/>
          <a:lstStyle/>
          <a:p>
            <a:pPr eaLnBrk="1" hangingPunct="1">
              <a:defRPr/>
            </a:pPr>
            <a:r>
              <a:rPr lang="zh-TW" altLang="en-US" sz="2000" smtClean="0"/>
              <a:t>美國公司於</a:t>
            </a:r>
            <a:r>
              <a:rPr lang="en-US" altLang="zh-TW" sz="2000" smtClean="0"/>
              <a:t>1994</a:t>
            </a:r>
            <a:r>
              <a:rPr lang="zh-TW" altLang="en-US" sz="2000" smtClean="0"/>
              <a:t>年已在地球上空的軌道上布署</a:t>
            </a:r>
            <a:r>
              <a:rPr lang="en-US" altLang="zh-TW" sz="2000" smtClean="0"/>
              <a:t>24</a:t>
            </a:r>
            <a:r>
              <a:rPr lang="zh-TW" altLang="en-US" sz="2000" smtClean="0"/>
              <a:t>顆</a:t>
            </a:r>
            <a:r>
              <a:rPr lang="en-US" altLang="zh-TW" sz="2000" smtClean="0"/>
              <a:t>GPS</a:t>
            </a:r>
            <a:r>
              <a:rPr lang="zh-TW" altLang="en-US" sz="2000" smtClean="0"/>
              <a:t>衛星，任何人在地球上任何位置發出信號，都可透過其中的</a:t>
            </a:r>
            <a:r>
              <a:rPr lang="en-US" altLang="zh-TW" sz="2000" smtClean="0"/>
              <a:t>3</a:t>
            </a:r>
            <a:r>
              <a:rPr lang="zh-TW" altLang="en-US" sz="2000" smtClean="0"/>
              <a:t>顆</a:t>
            </a:r>
            <a:r>
              <a:rPr lang="en-US" altLang="zh-TW" sz="2000" smtClean="0"/>
              <a:t>GPS</a:t>
            </a:r>
            <a:r>
              <a:rPr lang="zh-TW" altLang="en-US" sz="2000" smtClean="0"/>
              <a:t>衛星接收，將其位置精確的定位。</a:t>
            </a:r>
            <a:r>
              <a:rPr lang="en-US" altLang="zh-TW" sz="2000" smtClean="0"/>
              <a:t>GPS</a:t>
            </a:r>
            <a:r>
              <a:rPr lang="zh-TW" altLang="en-US" sz="2000" smtClean="0"/>
              <a:t>可用在電子地圖、自動導航系統、治安維護等方面。例如開車到一個陌生城市尋找某家餐廳，如果車上裝有</a:t>
            </a:r>
            <a:r>
              <a:rPr lang="en-US" altLang="zh-TW" sz="2000" smtClean="0"/>
              <a:t>GPS</a:t>
            </a:r>
            <a:r>
              <a:rPr lang="zh-TW" altLang="en-US" sz="2000" smtClean="0"/>
              <a:t>自動導航系統與電子地圖或衛星照片的話，便能依照系統指示而迅速找到目的地 </a:t>
            </a:r>
          </a:p>
        </p:txBody>
      </p:sp>
      <p:pic>
        <p:nvPicPr>
          <p:cNvPr id="33796" name="Picture 4" descr="images"/>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5443538" y="1752600"/>
            <a:ext cx="2447925" cy="18669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3797" name="Picture 5" descr="supportaboutgps_24satellite"/>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559425" y="3924300"/>
            <a:ext cx="221615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99722408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defRPr/>
            </a:pPr>
            <a:r>
              <a:rPr lang="zh-TW" altLang="en-US" smtClean="0"/>
              <a:t>台南市五千分之一的電子地圖</a:t>
            </a:r>
          </a:p>
        </p:txBody>
      </p:sp>
      <p:pic>
        <p:nvPicPr>
          <p:cNvPr id="34819" name="Picture 3" descr="9-10"/>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057400" y="1524000"/>
            <a:ext cx="5334000" cy="4875213"/>
          </a:xfrm>
        </p:spPr>
      </p:pic>
    </p:spTree>
    <p:extLst>
      <p:ext uri="{BB962C8B-B14F-4D97-AF65-F5344CB8AC3E}">
        <p14:creationId xmlns:p14="http://schemas.microsoft.com/office/powerpoint/2010/main" val="97651374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defRPr/>
            </a:pPr>
            <a:r>
              <a:rPr lang="zh-TW" altLang="en-US" sz="3600" smtClean="0"/>
              <a:t>光纖通訊</a:t>
            </a:r>
            <a:r>
              <a:rPr lang="en-US" altLang="zh-TW" sz="3600" smtClean="0">
                <a:latin typeface="Times New Roman" pitchFamily="18" charset="0"/>
              </a:rPr>
              <a:t>(Optical Fiber Communication)</a:t>
            </a:r>
          </a:p>
        </p:txBody>
      </p:sp>
      <p:sp>
        <p:nvSpPr>
          <p:cNvPr id="37891" name="Rectangle 3"/>
          <p:cNvSpPr>
            <a:spLocks noGrp="1" noChangeArrowheads="1"/>
          </p:cNvSpPr>
          <p:nvPr>
            <p:ph type="body" sz="half" idx="1"/>
          </p:nvPr>
        </p:nvSpPr>
        <p:spPr/>
        <p:txBody>
          <a:bodyPr/>
          <a:lstStyle/>
          <a:p>
            <a:pPr eaLnBrk="1" hangingPunct="1">
              <a:lnSpc>
                <a:spcPct val="80000"/>
              </a:lnSpc>
              <a:defRPr/>
            </a:pPr>
            <a:r>
              <a:rPr lang="zh-TW" altLang="en-US" sz="1800" smtClean="0"/>
              <a:t>光纖是用玻璃纖維製成，其內層之核心</a:t>
            </a:r>
            <a:r>
              <a:rPr lang="en-US" altLang="zh-TW" sz="1800" smtClean="0">
                <a:latin typeface="Times New Roman" pitchFamily="18" charset="0"/>
              </a:rPr>
              <a:t>(Core)</a:t>
            </a:r>
            <a:r>
              <a:rPr lang="zh-TW" altLang="en-US" sz="1800" smtClean="0"/>
              <a:t>部份折射率較大，而外圍之披覆層</a:t>
            </a:r>
            <a:r>
              <a:rPr lang="en-US" altLang="zh-TW" sz="1800" smtClean="0">
                <a:latin typeface="Times New Roman" pitchFamily="18" charset="0"/>
              </a:rPr>
              <a:t>(Cladding)</a:t>
            </a:r>
            <a:r>
              <a:rPr lang="zh-TW" altLang="en-US" sz="1800" smtClean="0"/>
              <a:t>部份折射率較小，因此雷射光可在內外層之間形成全反射而導光</a:t>
            </a:r>
          </a:p>
          <a:p>
            <a:pPr eaLnBrk="1" hangingPunct="1">
              <a:lnSpc>
                <a:spcPct val="80000"/>
              </a:lnSpc>
              <a:defRPr/>
            </a:pPr>
            <a:r>
              <a:rPr lang="zh-TW" altLang="en-US" sz="1800" smtClean="0"/>
              <a:t>光纖與光纜─將許多根光纖綑在一起，外圍再包一層塑膠，便形成光纜</a:t>
            </a:r>
          </a:p>
          <a:p>
            <a:pPr eaLnBrk="1" hangingPunct="1">
              <a:lnSpc>
                <a:spcPct val="80000"/>
              </a:lnSpc>
              <a:defRPr/>
            </a:pPr>
            <a:r>
              <a:rPr lang="zh-TW" altLang="en-US" sz="1800" smtClean="0"/>
              <a:t>目前光纖通訊主要是使用波長在</a:t>
            </a:r>
            <a:r>
              <a:rPr lang="en-US" altLang="zh-TW" sz="1800" smtClean="0">
                <a:latin typeface="Times New Roman" pitchFamily="18" charset="0"/>
              </a:rPr>
              <a:t>1320nm</a:t>
            </a:r>
            <a:r>
              <a:rPr lang="zh-TW" altLang="en-US" sz="1800" smtClean="0">
                <a:latin typeface="Times New Roman" pitchFamily="18" charset="0"/>
              </a:rPr>
              <a:t>附近與</a:t>
            </a:r>
            <a:r>
              <a:rPr lang="en-US" altLang="zh-TW" sz="1800" smtClean="0">
                <a:latin typeface="Times New Roman" pitchFamily="18" charset="0"/>
              </a:rPr>
              <a:t>1550nm</a:t>
            </a:r>
            <a:r>
              <a:rPr lang="zh-TW" altLang="en-US" sz="1800" smtClean="0">
                <a:latin typeface="Times New Roman" pitchFamily="18" charset="0"/>
              </a:rPr>
              <a:t>左右</a:t>
            </a:r>
            <a:r>
              <a:rPr lang="zh-TW" altLang="en-US" sz="1800" smtClean="0"/>
              <a:t>的雷射光</a:t>
            </a:r>
          </a:p>
          <a:p>
            <a:pPr eaLnBrk="1" hangingPunct="1">
              <a:lnSpc>
                <a:spcPct val="80000"/>
              </a:lnSpc>
              <a:defRPr/>
            </a:pPr>
            <a:r>
              <a:rPr lang="zh-TW" altLang="en-US" sz="1800" smtClean="0">
                <a:latin typeface="Times New Roman" pitchFamily="18" charset="0"/>
              </a:rPr>
              <a:t>光纖通訊的傳輸頻寬，可達到微波通訊的十萬倍以上，更達到傳統低頻電纜通訊十億倍以上，因此每單位時間能傳送較多的資訊</a:t>
            </a:r>
          </a:p>
          <a:p>
            <a:pPr eaLnBrk="1" hangingPunct="1">
              <a:lnSpc>
                <a:spcPct val="80000"/>
              </a:lnSpc>
              <a:defRPr/>
            </a:pPr>
            <a:r>
              <a:rPr lang="zh-TW" altLang="en-US" sz="1800" smtClean="0">
                <a:latin typeface="Times New Roman" pitchFamily="18" charset="0"/>
              </a:rPr>
              <a:t>光纖通訊可傳送較遠的距離，而微波通訊之訊號會隨著距離增加而快速衰減</a:t>
            </a:r>
            <a:endParaRPr lang="zh-TW" altLang="en-US" sz="1800" smtClean="0"/>
          </a:p>
          <a:p>
            <a:pPr eaLnBrk="1" hangingPunct="1">
              <a:lnSpc>
                <a:spcPct val="80000"/>
              </a:lnSpc>
              <a:defRPr/>
            </a:pPr>
            <a:r>
              <a:rPr lang="zh-TW" altLang="en-US" sz="1800" smtClean="0">
                <a:latin typeface="Times New Roman" pitchFamily="18" charset="0"/>
              </a:rPr>
              <a:t>光纖通訊較能避免訊號被干擾，且</a:t>
            </a:r>
            <a:r>
              <a:rPr lang="zh-TW" altLang="en-US" sz="1800" smtClean="0"/>
              <a:t>保密性高</a:t>
            </a:r>
          </a:p>
          <a:p>
            <a:pPr eaLnBrk="1" hangingPunct="1">
              <a:lnSpc>
                <a:spcPct val="80000"/>
              </a:lnSpc>
              <a:defRPr/>
            </a:pPr>
            <a:endParaRPr lang="en-US" altLang="zh-TW" sz="1800" smtClean="0"/>
          </a:p>
        </p:txBody>
      </p:sp>
      <p:pic>
        <p:nvPicPr>
          <p:cNvPr id="35844" name="Picture 4" descr="未命名 - 2"/>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4648200" y="1625600"/>
            <a:ext cx="4038600" cy="21209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5845" name="Picture 5" descr="未命名"/>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092700" y="3924300"/>
            <a:ext cx="3148013"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9583773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defRPr/>
            </a:pPr>
            <a:r>
              <a:rPr lang="zh-TW" altLang="en-US" smtClean="0">
                <a:latin typeface="Times New Roman" pitchFamily="18" charset="0"/>
              </a:rPr>
              <a:t>「</a:t>
            </a:r>
            <a:r>
              <a:rPr lang="zh-TW" altLang="en-US" b="0" smtClean="0">
                <a:latin typeface="Times New Roman" pitchFamily="18" charset="0"/>
              </a:rPr>
              <a:t>光纖通訊之父</a:t>
            </a:r>
            <a:r>
              <a:rPr lang="zh-TW" altLang="en-US" smtClean="0">
                <a:latin typeface="Times New Roman" pitchFamily="18" charset="0"/>
              </a:rPr>
              <a:t>」─高錕</a:t>
            </a:r>
          </a:p>
        </p:txBody>
      </p:sp>
      <p:sp>
        <p:nvSpPr>
          <p:cNvPr id="38915" name="Rectangle 3"/>
          <p:cNvSpPr>
            <a:spLocks noGrp="1" noChangeArrowheads="1"/>
          </p:cNvSpPr>
          <p:nvPr>
            <p:ph type="body" sz="half" idx="1"/>
          </p:nvPr>
        </p:nvSpPr>
        <p:spPr/>
        <p:txBody>
          <a:bodyPr/>
          <a:lstStyle/>
          <a:p>
            <a:pPr eaLnBrk="1" hangingPunct="1">
              <a:defRPr/>
            </a:pPr>
            <a:r>
              <a:rPr lang="zh-TW" altLang="en-US" sz="2000" smtClean="0">
                <a:latin typeface="Times New Roman" pitchFamily="18" charset="0"/>
              </a:rPr>
              <a:t>高錕博士生於上海，其後移居香港。他在英國取得倫敦大學博士學位，歷任歐美多家著名電訊機構的重要職位及香港中文大學校長。早年使用玻璃纖維傳送光訊號時，能量損失很大，而高錕雖不是發明光纖之人，但是他在</a:t>
            </a:r>
            <a:r>
              <a:rPr lang="en-US" altLang="zh-TW" sz="2000" smtClean="0">
                <a:latin typeface="Times New Roman" pitchFamily="18" charset="0"/>
              </a:rPr>
              <a:t>1966</a:t>
            </a:r>
            <a:r>
              <a:rPr lang="zh-TW" altLang="en-US" sz="2000" smtClean="0">
                <a:latin typeface="Times New Roman" pitchFamily="18" charset="0"/>
              </a:rPr>
              <a:t>年提出如何消除光纖中</a:t>
            </a:r>
            <a:r>
              <a:rPr lang="en-US" altLang="zh-TW" sz="2000" smtClean="0">
                <a:latin typeface="Times New Roman" pitchFamily="18" charset="0"/>
              </a:rPr>
              <a:t>OH</a:t>
            </a:r>
            <a:r>
              <a:rPr lang="zh-TW" altLang="en-US" sz="2000" smtClean="0">
                <a:latin typeface="Times New Roman" pitchFamily="18" charset="0"/>
              </a:rPr>
              <a:t>離子的方法，使得光傳輸時能量損耗降至最低，從此光纖通訊便成為可行，所以高錕被譽為「光纖通訊之父」，他於</a:t>
            </a:r>
            <a:r>
              <a:rPr lang="en-US" altLang="zh-TW" sz="2000" smtClean="0">
                <a:latin typeface="Times New Roman" pitchFamily="18" charset="0"/>
              </a:rPr>
              <a:t>2009</a:t>
            </a:r>
            <a:r>
              <a:rPr lang="zh-TW" altLang="en-US" sz="2000" smtClean="0">
                <a:latin typeface="Times New Roman" pitchFamily="18" charset="0"/>
              </a:rPr>
              <a:t>年獲得諾貝爾物理獎</a:t>
            </a:r>
            <a:r>
              <a:rPr lang="zh-TW" altLang="en-US" sz="2000" smtClean="0"/>
              <a:t> </a:t>
            </a:r>
          </a:p>
        </p:txBody>
      </p:sp>
      <p:pic>
        <p:nvPicPr>
          <p:cNvPr id="36868" name="Picture 4" descr="未命名 - 3"/>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586413" y="2209800"/>
            <a:ext cx="2162175" cy="3276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16889417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defRPr/>
            </a:pPr>
            <a:r>
              <a:rPr lang="zh-TW" altLang="en-US" sz="4000" smtClean="0">
                <a:latin typeface="Times New Roman" pitchFamily="18" charset="0"/>
              </a:rPr>
              <a:t>光纖通訊所用的零組件 </a:t>
            </a:r>
            <a:r>
              <a:rPr lang="en-US" altLang="zh-TW" sz="4000" smtClean="0">
                <a:latin typeface="Times New Roman" pitchFamily="18" charset="0"/>
              </a:rPr>
              <a:t>(</a:t>
            </a:r>
            <a:r>
              <a:rPr lang="zh-TW" altLang="en-US" sz="4000" smtClean="0">
                <a:latin typeface="Times New Roman" pitchFamily="18" charset="0"/>
              </a:rPr>
              <a:t>財團法人儀器科技中心施至柔博士提供</a:t>
            </a:r>
            <a:r>
              <a:rPr lang="en-US" altLang="zh-TW" sz="4000" smtClean="0">
                <a:latin typeface="Times New Roman" pitchFamily="18" charset="0"/>
              </a:rPr>
              <a:t>)</a:t>
            </a:r>
          </a:p>
        </p:txBody>
      </p:sp>
      <p:pic>
        <p:nvPicPr>
          <p:cNvPr id="37891" name="Picture 3" descr="未命名 - 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676400" y="1960563"/>
            <a:ext cx="5486400" cy="4575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37289829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defRPr/>
            </a:pPr>
            <a:r>
              <a:rPr lang="zh-TW" altLang="en-US" smtClean="0">
                <a:latin typeface="Times New Roman" pitchFamily="18" charset="0"/>
              </a:rPr>
              <a:t>光纖在</a:t>
            </a:r>
            <a:r>
              <a:rPr lang="zh-TW" altLang="en-US" smtClean="0"/>
              <a:t>醫療用內視鏡中的應用</a:t>
            </a:r>
          </a:p>
        </p:txBody>
      </p:sp>
      <p:sp>
        <p:nvSpPr>
          <p:cNvPr id="40963" name="Rectangle 3"/>
          <p:cNvSpPr>
            <a:spLocks noGrp="1" noChangeArrowheads="1"/>
          </p:cNvSpPr>
          <p:nvPr>
            <p:ph type="body" sz="half" idx="1"/>
          </p:nvPr>
        </p:nvSpPr>
        <p:spPr/>
        <p:txBody>
          <a:bodyPr/>
          <a:lstStyle/>
          <a:p>
            <a:pPr eaLnBrk="1" hangingPunct="1">
              <a:defRPr/>
            </a:pPr>
            <a:r>
              <a:rPr lang="zh-TW" altLang="en-US" sz="2400" smtClean="0"/>
              <a:t>各種醫療用內視鏡如胃鏡、大腸鏡等，都使用</a:t>
            </a:r>
            <a:r>
              <a:rPr lang="zh-TW" altLang="en-US" sz="2400" smtClean="0">
                <a:latin typeface="Times New Roman" pitchFamily="18" charset="0"/>
              </a:rPr>
              <a:t>光纖傳輸訊號</a:t>
            </a:r>
          </a:p>
          <a:p>
            <a:pPr eaLnBrk="1" hangingPunct="1">
              <a:defRPr/>
            </a:pPr>
            <a:r>
              <a:rPr lang="zh-TW" altLang="en-US" sz="2400" smtClean="0"/>
              <a:t>內視鏡的基本結構─以胃鏡為例</a:t>
            </a:r>
            <a:r>
              <a:rPr lang="en-US" altLang="zh-TW" sz="2400" smtClean="0">
                <a:latin typeface="Times New Roman" pitchFamily="18" charset="0"/>
              </a:rPr>
              <a:t>(</a:t>
            </a:r>
            <a:r>
              <a:rPr lang="zh-TW" altLang="en-US" sz="2400" smtClean="0">
                <a:latin typeface="Times New Roman" pitchFamily="18" charset="0"/>
              </a:rPr>
              <a:t>左圖</a:t>
            </a:r>
            <a:r>
              <a:rPr lang="en-US" altLang="zh-TW" sz="2400" smtClean="0">
                <a:latin typeface="Times New Roman" pitchFamily="18" charset="0"/>
              </a:rPr>
              <a:t>) </a:t>
            </a:r>
            <a:r>
              <a:rPr lang="zh-TW" altLang="en-US" sz="2400" smtClean="0"/>
              <a:t>，前端為一個迷你攝影機，而所拍攝到的胃內部影像</a:t>
            </a:r>
            <a:r>
              <a:rPr lang="zh-TW" altLang="en-US" sz="2400" smtClean="0">
                <a:latin typeface="Times New Roman" pitchFamily="18" charset="0"/>
              </a:rPr>
              <a:t>訊號透過光纖傳送到外部螢幕上</a:t>
            </a:r>
            <a:r>
              <a:rPr lang="en-US" altLang="zh-TW" sz="2400" smtClean="0">
                <a:latin typeface="Times New Roman" pitchFamily="18" charset="0"/>
              </a:rPr>
              <a:t>(</a:t>
            </a:r>
            <a:r>
              <a:rPr lang="zh-TW" altLang="en-US" sz="2400" smtClean="0">
                <a:latin typeface="Times New Roman" pitchFamily="18" charset="0"/>
              </a:rPr>
              <a:t>右圖</a:t>
            </a:r>
            <a:r>
              <a:rPr lang="en-US" altLang="zh-TW" sz="2400" smtClean="0">
                <a:latin typeface="Times New Roman" pitchFamily="18" charset="0"/>
              </a:rPr>
              <a:t>)</a:t>
            </a:r>
          </a:p>
        </p:txBody>
      </p:sp>
      <p:pic>
        <p:nvPicPr>
          <p:cNvPr id="38916" name="Picture 4" descr="untitled"/>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5360988" y="1600200"/>
            <a:ext cx="2611437"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8917" name="Picture 5" descr="untitled1"/>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181600" y="4079875"/>
            <a:ext cx="2895600" cy="2143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9641805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defRPr/>
            </a:pPr>
            <a:r>
              <a:rPr lang="zh-TW" altLang="en-US" b="0" smtClean="0">
                <a:latin typeface="Times New Roman" pitchFamily="18" charset="0"/>
              </a:rPr>
              <a:t>光纖感測器</a:t>
            </a:r>
          </a:p>
        </p:txBody>
      </p:sp>
      <p:sp>
        <p:nvSpPr>
          <p:cNvPr id="41987" name="Rectangle 3"/>
          <p:cNvSpPr>
            <a:spLocks noGrp="1" noChangeArrowheads="1"/>
          </p:cNvSpPr>
          <p:nvPr>
            <p:ph type="body" sz="half" idx="1"/>
          </p:nvPr>
        </p:nvSpPr>
        <p:spPr/>
        <p:txBody>
          <a:bodyPr/>
          <a:lstStyle/>
          <a:p>
            <a:pPr eaLnBrk="1" hangingPunct="1">
              <a:defRPr/>
            </a:pPr>
            <a:r>
              <a:rPr lang="zh-TW" altLang="en-US" sz="2000" smtClean="0">
                <a:latin typeface="Times New Roman" pitchFamily="18" charset="0"/>
              </a:rPr>
              <a:t>光纖還可用作感測器。因為光纖的折射率，會隨著微小溫度、壓力、位移等改變而發生變化，這改變會導致光在傳輸時，產生速度、相位、極化方向</a:t>
            </a:r>
            <a:r>
              <a:rPr lang="en-US" altLang="zh-TW" sz="2000" smtClean="0">
                <a:latin typeface="Times New Roman" pitchFamily="18" charset="0"/>
              </a:rPr>
              <a:t>(Polarization Direction) </a:t>
            </a:r>
            <a:r>
              <a:rPr lang="zh-TW" altLang="en-US" sz="2000" smtClean="0">
                <a:latin typeface="Times New Roman" pitchFamily="18" charset="0"/>
              </a:rPr>
              <a:t>等特性的改變，而這些改變被偵測出來後，便可推知溫度、壓力、位移等之變化量</a:t>
            </a:r>
          </a:p>
          <a:p>
            <a:pPr eaLnBrk="1" hangingPunct="1">
              <a:defRPr/>
            </a:pPr>
            <a:r>
              <a:rPr lang="zh-TW" altLang="en-US" sz="2000" smtClean="0">
                <a:solidFill>
                  <a:srgbClr val="3DF412"/>
                </a:solidFill>
                <a:latin typeface="Times New Roman" pitchFamily="18" charset="0"/>
              </a:rPr>
              <a:t>光纖橋樑接縫感測器</a:t>
            </a:r>
            <a:r>
              <a:rPr lang="zh-TW" altLang="en-US" sz="2000" smtClean="0">
                <a:latin typeface="Times New Roman" pitchFamily="18" charset="0"/>
              </a:rPr>
              <a:t>─可偵測橋樑接縫是否變大，當接縫大到超過臨界值時，便會發出警訊，通知人員檢修，以避免斷橋事件發生 </a:t>
            </a:r>
            <a:r>
              <a:rPr lang="en-US" altLang="zh-TW" sz="2000" smtClean="0">
                <a:latin typeface="Times New Roman" pitchFamily="18" charset="0"/>
              </a:rPr>
              <a:t>(</a:t>
            </a:r>
            <a:r>
              <a:rPr lang="zh-TW" altLang="en-US" sz="2000" smtClean="0">
                <a:latin typeface="Times New Roman" pitchFamily="18" charset="0"/>
              </a:rPr>
              <a:t>逢甲光電所劉文豐教授提供</a:t>
            </a:r>
            <a:r>
              <a:rPr lang="en-US" altLang="zh-TW" sz="2000" smtClean="0">
                <a:latin typeface="Times New Roman" pitchFamily="18" charset="0"/>
              </a:rPr>
              <a:t>)</a:t>
            </a:r>
          </a:p>
        </p:txBody>
      </p:sp>
      <p:pic>
        <p:nvPicPr>
          <p:cNvPr id="39940" name="Picture 4" descr="光纖測彎計用於橋梁伸縮縫監測縫隙是否變大"/>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762500" y="2417763"/>
            <a:ext cx="3810000" cy="285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25527762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defRPr/>
            </a:pPr>
            <a:r>
              <a:rPr lang="zh-TW" altLang="en-US" smtClean="0"/>
              <a:t>網際網路 </a:t>
            </a:r>
          </a:p>
        </p:txBody>
      </p:sp>
      <p:sp>
        <p:nvSpPr>
          <p:cNvPr id="43011" name="Rectangle 3"/>
          <p:cNvSpPr>
            <a:spLocks noGrp="1" noChangeArrowheads="1"/>
          </p:cNvSpPr>
          <p:nvPr>
            <p:ph type="body" idx="1"/>
          </p:nvPr>
        </p:nvSpPr>
        <p:spPr/>
        <p:txBody>
          <a:bodyPr/>
          <a:lstStyle/>
          <a:p>
            <a:pPr eaLnBrk="1" hangingPunct="1">
              <a:lnSpc>
                <a:spcPct val="90000"/>
              </a:lnSpc>
              <a:defRPr/>
            </a:pPr>
            <a:r>
              <a:rPr lang="zh-TW" altLang="en-US" sz="2800" smtClean="0"/>
              <a:t>結合電腦與通訊科技，將許多電腦連接，透過使用者與電腦網路上的伺服器（</a:t>
            </a:r>
            <a:r>
              <a:rPr lang="en-US" altLang="zh-TW" sz="2800" smtClean="0"/>
              <a:t>Server</a:t>
            </a:r>
            <a:r>
              <a:rPr lang="zh-TW" altLang="en-US" sz="2800" smtClean="0"/>
              <a:t>）之間的互動，使用者便可自行搜尋、存取所要的資訊、影像畫面等 </a:t>
            </a:r>
          </a:p>
          <a:p>
            <a:pPr eaLnBrk="1" hangingPunct="1">
              <a:lnSpc>
                <a:spcPct val="90000"/>
              </a:lnSpc>
              <a:defRPr/>
            </a:pPr>
            <a:r>
              <a:rPr lang="zh-TW" altLang="en-US" sz="2800" smtClean="0"/>
              <a:t>伺服器是指專門連結在電腦網路上的網站用電腦，上面存有網頁的內容，可供人瀏覽或存取資料之用</a:t>
            </a:r>
          </a:p>
          <a:p>
            <a:pPr eaLnBrk="1" hangingPunct="1">
              <a:lnSpc>
                <a:spcPct val="90000"/>
              </a:lnSpc>
              <a:defRPr/>
            </a:pPr>
            <a:r>
              <a:rPr lang="zh-TW" altLang="en-US" sz="2800" smtClean="0"/>
              <a:t>目前世界著名的網路搜尋引擎如</a:t>
            </a:r>
            <a:r>
              <a:rPr lang="en-US" altLang="zh-TW" sz="2800" smtClean="0"/>
              <a:t>Google</a:t>
            </a:r>
            <a:r>
              <a:rPr lang="zh-TW" altLang="en-US" sz="2800" smtClean="0"/>
              <a:t>、</a:t>
            </a:r>
            <a:r>
              <a:rPr lang="en-US" altLang="zh-TW" sz="2800" smtClean="0"/>
              <a:t>Yahoo</a:t>
            </a:r>
            <a:r>
              <a:rPr lang="zh-TW" altLang="en-US" sz="2800" smtClean="0"/>
              <a:t>！等，都提供強大的網路搜尋功能，使得上網尋找資料變得很容易 </a:t>
            </a:r>
          </a:p>
        </p:txBody>
      </p:sp>
    </p:spTree>
    <p:extLst>
      <p:ext uri="{BB962C8B-B14F-4D97-AF65-F5344CB8AC3E}">
        <p14:creationId xmlns:p14="http://schemas.microsoft.com/office/powerpoint/2010/main" val="341067299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defRPr/>
            </a:pPr>
            <a:r>
              <a:rPr lang="zh-TW" altLang="en-US" dirty="0" smtClean="0"/>
              <a:t>維基百科</a:t>
            </a:r>
            <a:r>
              <a:rPr lang="en-US" altLang="zh-TW" dirty="0" smtClean="0"/>
              <a:t>(Wikipedia)</a:t>
            </a:r>
            <a:r>
              <a:rPr lang="zh-TW" altLang="en-US" dirty="0" smtClean="0"/>
              <a:t>、</a:t>
            </a:r>
            <a:r>
              <a:rPr lang="en-US" altLang="zh-TW" dirty="0" smtClean="0"/>
              <a:t>Skype</a:t>
            </a:r>
            <a:r>
              <a:rPr lang="zh-TW" altLang="en-US" dirty="0"/>
              <a:t>、</a:t>
            </a:r>
            <a:r>
              <a:rPr lang="en-US" altLang="zh-TW" dirty="0" smtClean="0"/>
              <a:t> </a:t>
            </a:r>
            <a:r>
              <a:rPr lang="en-US" altLang="zh-TW" dirty="0"/>
              <a:t>YouTube</a:t>
            </a:r>
            <a:r>
              <a:rPr lang="zh-TW" altLang="en-US" dirty="0"/>
              <a:t>與</a:t>
            </a:r>
            <a:r>
              <a:rPr lang="en-US" altLang="zh-TW" dirty="0"/>
              <a:t>Facebook </a:t>
            </a:r>
            <a:endParaRPr lang="en-US" altLang="zh-TW" dirty="0" smtClean="0"/>
          </a:p>
        </p:txBody>
      </p:sp>
      <p:sp>
        <p:nvSpPr>
          <p:cNvPr id="44035" name="Rectangle 3"/>
          <p:cNvSpPr>
            <a:spLocks noGrp="1" noChangeArrowheads="1"/>
          </p:cNvSpPr>
          <p:nvPr>
            <p:ph type="body" sz="half" idx="1"/>
          </p:nvPr>
        </p:nvSpPr>
        <p:spPr/>
        <p:txBody>
          <a:bodyPr/>
          <a:lstStyle/>
          <a:p>
            <a:pPr eaLnBrk="1" hangingPunct="1">
              <a:lnSpc>
                <a:spcPct val="80000"/>
              </a:lnSpc>
              <a:defRPr/>
            </a:pPr>
            <a:r>
              <a:rPr lang="zh-TW" altLang="en-US" sz="1400" dirty="0" smtClean="0"/>
              <a:t>維基百科自</a:t>
            </a:r>
            <a:r>
              <a:rPr lang="en-US" altLang="zh-TW" sz="1400" dirty="0" smtClean="0"/>
              <a:t>2001</a:t>
            </a:r>
            <a:r>
              <a:rPr lang="zh-TW" altLang="en-US" sz="1400" dirty="0" smtClean="0"/>
              <a:t>年</a:t>
            </a:r>
            <a:r>
              <a:rPr lang="en-US" altLang="zh-TW" sz="1400" dirty="0" smtClean="0"/>
              <a:t>1</a:t>
            </a:r>
            <a:r>
              <a:rPr lang="zh-TW" altLang="en-US" sz="1400" dirty="0" smtClean="0"/>
              <a:t>月</a:t>
            </a:r>
            <a:r>
              <a:rPr lang="en-US" altLang="zh-TW" sz="1400" dirty="0" smtClean="0"/>
              <a:t>15</a:t>
            </a:r>
            <a:r>
              <a:rPr lang="zh-TW" altLang="en-US" sz="1400" dirty="0" smtClean="0"/>
              <a:t>日成立，中文維基百科則於</a:t>
            </a:r>
            <a:r>
              <a:rPr lang="en-US" altLang="zh-TW" sz="1400" dirty="0" smtClean="0"/>
              <a:t>2002</a:t>
            </a:r>
            <a:r>
              <a:rPr lang="zh-TW" altLang="en-US" sz="1400" dirty="0" smtClean="0"/>
              <a:t>年</a:t>
            </a:r>
            <a:r>
              <a:rPr lang="en-US" altLang="zh-TW" sz="1400" dirty="0" smtClean="0"/>
              <a:t>10</a:t>
            </a:r>
            <a:r>
              <a:rPr lang="zh-TW" altLang="en-US" sz="1400" dirty="0" smtClean="0"/>
              <a:t>月</a:t>
            </a:r>
            <a:r>
              <a:rPr lang="en-US" altLang="zh-TW" sz="1400" dirty="0" smtClean="0"/>
              <a:t>24</a:t>
            </a:r>
            <a:r>
              <a:rPr lang="zh-TW" altLang="en-US" sz="1400" dirty="0" smtClean="0"/>
              <a:t>日正式成立，由維基媒體基金會負責維持，維基百科是一部用不同語言所寫成的網路百科全書，可供人上網查詢各種知識。它大部分的網頁內容都是由網友自行撰寫和修改，雖然有人對維基百科內容的正確性有疑義，但如果所列出的來源可以被審察及確認，則其內容仍然會受到多數人的肯定。</a:t>
            </a:r>
            <a:endParaRPr lang="en-US" altLang="zh-TW" sz="1400" dirty="0" smtClean="0"/>
          </a:p>
          <a:p>
            <a:pPr eaLnBrk="1" hangingPunct="1">
              <a:lnSpc>
                <a:spcPct val="80000"/>
              </a:lnSpc>
              <a:defRPr/>
            </a:pPr>
            <a:r>
              <a:rPr lang="en-US" altLang="zh-TW" sz="1400" dirty="0" smtClean="0"/>
              <a:t>Skype</a:t>
            </a:r>
            <a:r>
              <a:rPr lang="zh-TW" altLang="en-US" sz="1400" dirty="0" smtClean="0"/>
              <a:t>則是近年來新發展出來之支援語音通訊的即時通訊軟體，它採用點對點</a:t>
            </a:r>
            <a:r>
              <a:rPr lang="en-US" altLang="zh-TW" sz="1400" dirty="0" smtClean="0"/>
              <a:t>(Peer-to-peer</a:t>
            </a:r>
            <a:r>
              <a:rPr lang="zh-TW" altLang="en-US" sz="1400" dirty="0" smtClean="0"/>
              <a:t>，</a:t>
            </a:r>
            <a:r>
              <a:rPr lang="en-US" altLang="zh-TW" sz="1400" dirty="0" smtClean="0"/>
              <a:t>P2P)</a:t>
            </a:r>
            <a:r>
              <a:rPr lang="zh-TW" altLang="en-US" sz="1400" dirty="0" smtClean="0"/>
              <a:t>的技術與其他用戶連接，吾人可以使用電腦網路進行高清晰度的語音聊天，當網路順暢時，音質甚至於有可能超過普通電話</a:t>
            </a:r>
            <a:endParaRPr lang="en-US" altLang="zh-TW" sz="1400" dirty="0" smtClean="0"/>
          </a:p>
          <a:p>
            <a:pPr eaLnBrk="1" hangingPunct="1">
              <a:lnSpc>
                <a:spcPct val="80000"/>
              </a:lnSpc>
              <a:defRPr/>
            </a:pPr>
            <a:r>
              <a:rPr lang="en-US" altLang="zh-TW" sz="1400" dirty="0"/>
              <a:t>YouTube</a:t>
            </a:r>
            <a:r>
              <a:rPr lang="zh-TW" altLang="en-US" sz="1400" dirty="0"/>
              <a:t>是一個可供網友上傳以分享視訊短片的網站，成立於</a:t>
            </a:r>
            <a:r>
              <a:rPr lang="en-US" altLang="zh-TW" sz="1400" dirty="0"/>
              <a:t>2005</a:t>
            </a:r>
            <a:r>
              <a:rPr lang="zh-TW" altLang="en-US" sz="1400" dirty="0"/>
              <a:t>年</a:t>
            </a:r>
            <a:r>
              <a:rPr lang="en-US" altLang="zh-TW" sz="1400" dirty="0"/>
              <a:t>2</a:t>
            </a:r>
            <a:r>
              <a:rPr lang="zh-TW" altLang="en-US" sz="1400" dirty="0"/>
              <a:t>月，是由台灣出生的華裔陳士駿與賀利（</a:t>
            </a:r>
            <a:r>
              <a:rPr lang="en-US" altLang="zh-TW" sz="1400" dirty="0"/>
              <a:t>Hurley</a:t>
            </a:r>
            <a:r>
              <a:rPr lang="zh-TW" altLang="en-US" sz="1400" dirty="0"/>
              <a:t>）、卡林姆（</a:t>
            </a:r>
            <a:r>
              <a:rPr lang="en-US" altLang="zh-TW" sz="1400" dirty="0" err="1"/>
              <a:t>Karim</a:t>
            </a:r>
            <a:r>
              <a:rPr lang="zh-TW" altLang="en-US" sz="1400" dirty="0"/>
              <a:t>）等</a:t>
            </a:r>
            <a:r>
              <a:rPr lang="en-US" altLang="zh-TW" sz="1400" dirty="0"/>
              <a:t>3</a:t>
            </a:r>
            <a:r>
              <a:rPr lang="zh-TW" altLang="en-US" sz="1400" dirty="0"/>
              <a:t>人所創辦。到了</a:t>
            </a:r>
            <a:r>
              <a:rPr lang="en-US" altLang="zh-TW" sz="1400" dirty="0"/>
              <a:t>2006</a:t>
            </a:r>
            <a:r>
              <a:rPr lang="zh-TW" altLang="en-US" sz="1400" dirty="0"/>
              <a:t>年，</a:t>
            </a:r>
            <a:r>
              <a:rPr lang="en-US" altLang="zh-TW" sz="1400" dirty="0"/>
              <a:t>YouTube</a:t>
            </a:r>
            <a:r>
              <a:rPr lang="zh-TW" altLang="en-US" sz="1400" dirty="0"/>
              <a:t>已有了超過</a:t>
            </a:r>
            <a:r>
              <a:rPr lang="en-US" altLang="zh-TW" sz="1400" dirty="0"/>
              <a:t>4000</a:t>
            </a:r>
            <a:r>
              <a:rPr lang="zh-TW" altLang="en-US" sz="1400" dirty="0"/>
              <a:t>萬支視訊短片，每天吸引</a:t>
            </a:r>
            <a:r>
              <a:rPr lang="en-US" altLang="zh-TW" sz="1400" dirty="0"/>
              <a:t>600</a:t>
            </a:r>
            <a:r>
              <a:rPr lang="zh-TW" altLang="en-US" sz="1400" dirty="0"/>
              <a:t>萬人瀏覽</a:t>
            </a:r>
          </a:p>
          <a:p>
            <a:pPr eaLnBrk="1" hangingPunct="1">
              <a:lnSpc>
                <a:spcPct val="80000"/>
              </a:lnSpc>
              <a:defRPr/>
            </a:pPr>
            <a:r>
              <a:rPr lang="en-US" altLang="zh-TW" sz="1400" dirty="0"/>
              <a:t>Facebook</a:t>
            </a:r>
            <a:r>
              <a:rPr lang="zh-TW" altLang="en-US" sz="1400" dirty="0"/>
              <a:t>是一個社群網路服務網站，最初的目的是給予一些美國的大學新鮮人在開始註冊的時候，能相互認識。它於</a:t>
            </a:r>
            <a:r>
              <a:rPr lang="en-US" altLang="zh-TW" sz="1400" dirty="0"/>
              <a:t>2004</a:t>
            </a:r>
            <a:r>
              <a:rPr lang="zh-TW" altLang="en-US" sz="1400" dirty="0"/>
              <a:t>年</a:t>
            </a:r>
            <a:r>
              <a:rPr lang="en-US" altLang="zh-TW" sz="1400" dirty="0"/>
              <a:t>2</a:t>
            </a:r>
            <a:r>
              <a:rPr lang="zh-TW" altLang="en-US" sz="1400" dirty="0"/>
              <a:t>月</a:t>
            </a:r>
            <a:r>
              <a:rPr lang="en-US" altLang="zh-TW" sz="1400" dirty="0"/>
              <a:t>4</a:t>
            </a:r>
            <a:r>
              <a:rPr lang="zh-TW" altLang="en-US" sz="1400" dirty="0"/>
              <a:t>日</a:t>
            </a:r>
            <a:r>
              <a:rPr lang="en-US" altLang="zh-TW" sz="1400" dirty="0"/>
              <a:t>15</a:t>
            </a:r>
            <a:r>
              <a:rPr lang="zh-TW" altLang="en-US" sz="1400" dirty="0"/>
              <a:t>日由</a:t>
            </a:r>
            <a:r>
              <a:rPr lang="en-US" altLang="zh-TW" sz="1400" dirty="0"/>
              <a:t>Mark </a:t>
            </a:r>
            <a:r>
              <a:rPr lang="en-US" altLang="zh-TW" sz="1400" dirty="0" err="1"/>
              <a:t>Zuckerberg</a:t>
            </a:r>
            <a:r>
              <a:rPr lang="zh-TW" altLang="en-US" sz="1400" dirty="0"/>
              <a:t>與他的哈佛大學室友們</a:t>
            </a:r>
            <a:r>
              <a:rPr lang="en-US" altLang="zh-TW" sz="1400" dirty="0" smtClean="0"/>
              <a:t>(Eduardo </a:t>
            </a:r>
            <a:r>
              <a:rPr lang="en-US" altLang="zh-TW" sz="1400" dirty="0" err="1"/>
              <a:t>Saverin</a:t>
            </a:r>
            <a:r>
              <a:rPr lang="en-US" altLang="zh-TW" sz="1400" dirty="0"/>
              <a:t>, Andrew McCollum, Dustin </a:t>
            </a:r>
            <a:r>
              <a:rPr lang="en-US" altLang="zh-TW" sz="1400" dirty="0" err="1"/>
              <a:t>Moskovitz</a:t>
            </a:r>
            <a:r>
              <a:rPr lang="en-US" altLang="zh-TW" sz="1400" dirty="0"/>
              <a:t> and Chris Hughes</a:t>
            </a:r>
            <a:r>
              <a:rPr lang="zh-TW" altLang="en-US" sz="1400" dirty="0"/>
              <a:t>）所創立。會員最初限制於哈佛的學生，但目前已擴及到任何以</a:t>
            </a:r>
            <a:r>
              <a:rPr lang="en-US" altLang="zh-TW" sz="1400" dirty="0"/>
              <a:t>13</a:t>
            </a:r>
            <a:r>
              <a:rPr lang="zh-TW" altLang="en-US" sz="1400" dirty="0"/>
              <a:t>歲及以上的成人</a:t>
            </a:r>
            <a:r>
              <a:rPr lang="zh-TW" altLang="en-US" sz="1400" dirty="0" smtClean="0"/>
              <a:t>。</a:t>
            </a:r>
          </a:p>
        </p:txBody>
      </p:sp>
      <p:pic>
        <p:nvPicPr>
          <p:cNvPr id="41988" name="Picture 4"/>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9788" y="2333625"/>
            <a:ext cx="4035425" cy="3028950"/>
          </a:xfrm>
          <a:noFill/>
        </p:spPr>
      </p:pic>
    </p:spTree>
    <p:extLst>
      <p:ext uri="{BB962C8B-B14F-4D97-AF65-F5344CB8AC3E}">
        <p14:creationId xmlns:p14="http://schemas.microsoft.com/office/powerpoint/2010/main" val="261833550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defRPr/>
            </a:pPr>
            <a:r>
              <a:rPr lang="zh-TW" altLang="en-US" smtClean="0"/>
              <a:t>電波與手機科技之發展 </a:t>
            </a:r>
          </a:p>
        </p:txBody>
      </p:sp>
      <p:sp>
        <p:nvSpPr>
          <p:cNvPr id="46083" name="Rectangle 3"/>
          <p:cNvSpPr>
            <a:spLocks noGrp="1" noChangeArrowheads="1"/>
          </p:cNvSpPr>
          <p:nvPr>
            <p:ph type="body" idx="1"/>
          </p:nvPr>
        </p:nvSpPr>
        <p:spPr/>
        <p:txBody>
          <a:bodyPr/>
          <a:lstStyle/>
          <a:p>
            <a:pPr eaLnBrk="1" hangingPunct="1">
              <a:lnSpc>
                <a:spcPct val="80000"/>
              </a:lnSpc>
              <a:defRPr/>
            </a:pPr>
            <a:r>
              <a:rPr lang="en-US" altLang="zh-TW" sz="2800" smtClean="0"/>
              <a:t>1887</a:t>
            </a:r>
            <a:r>
              <a:rPr lang="zh-TW" altLang="en-US" sz="2800" smtClean="0"/>
              <a:t>年，德國科學家赫茲（</a:t>
            </a:r>
            <a:r>
              <a:rPr lang="en-US" altLang="zh-TW" sz="2800" smtClean="0"/>
              <a:t>Hertz</a:t>
            </a:r>
            <a:r>
              <a:rPr lang="zh-TW" altLang="en-US" sz="2800" smtClean="0"/>
              <a:t>）即利用感應線圈做成之天線証明電磁波的存在，驗證了馬克斯威爾（</a:t>
            </a:r>
            <a:r>
              <a:rPr lang="en-US" altLang="zh-TW" sz="2800" smtClean="0"/>
              <a:t>Maxwell</a:t>
            </a:r>
            <a:r>
              <a:rPr lang="zh-TW" altLang="en-US" sz="2800" smtClean="0"/>
              <a:t>）之電磁波理論</a:t>
            </a:r>
          </a:p>
          <a:p>
            <a:pPr eaLnBrk="1" hangingPunct="1">
              <a:lnSpc>
                <a:spcPct val="80000"/>
              </a:lnSpc>
              <a:defRPr/>
            </a:pPr>
            <a:r>
              <a:rPr lang="en-US" altLang="zh-TW" sz="2800" smtClean="0"/>
              <a:t>1894</a:t>
            </a:r>
            <a:r>
              <a:rPr lang="zh-TW" altLang="en-US" sz="2800" smtClean="0"/>
              <a:t>年，義大利科學家馬可尼（</a:t>
            </a:r>
            <a:r>
              <a:rPr lang="en-US" altLang="zh-TW" sz="2800" smtClean="0"/>
              <a:t>Marconi</a:t>
            </a:r>
            <a:r>
              <a:rPr lang="zh-TW" altLang="en-US" sz="2800" smtClean="0"/>
              <a:t>）製作出全世界第一台無線電通訊器</a:t>
            </a:r>
          </a:p>
          <a:p>
            <a:pPr eaLnBrk="1" hangingPunct="1">
              <a:lnSpc>
                <a:spcPct val="80000"/>
              </a:lnSpc>
              <a:defRPr/>
            </a:pPr>
            <a:r>
              <a:rPr lang="zh-TW" altLang="en-US" sz="2800" smtClean="0"/>
              <a:t>早期：無線電波大多只用在電報、通訊、廣播、電視、雷達等方面</a:t>
            </a:r>
          </a:p>
          <a:p>
            <a:pPr eaLnBrk="1" hangingPunct="1">
              <a:lnSpc>
                <a:spcPct val="80000"/>
              </a:lnSpc>
              <a:defRPr/>
            </a:pPr>
            <a:r>
              <a:rPr lang="zh-TW" altLang="en-US" sz="2800" smtClean="0"/>
              <a:t>中期：無線電波常用在衛星通訊、遙控、遙測、微波加熱烹調等方面</a:t>
            </a:r>
          </a:p>
          <a:p>
            <a:pPr eaLnBrk="1" hangingPunct="1">
              <a:lnSpc>
                <a:spcPct val="80000"/>
              </a:lnSpc>
              <a:defRPr/>
            </a:pPr>
            <a:r>
              <a:rPr lang="zh-TW" altLang="en-US" sz="2800" smtClean="0"/>
              <a:t>現在：電磁波除了用在個人通訊上，亦可用在無線上網、藍芽（</a:t>
            </a:r>
            <a:r>
              <a:rPr lang="en-US" altLang="zh-TW" sz="2800" smtClean="0"/>
              <a:t>Bluetooth</a:t>
            </a:r>
            <a:r>
              <a:rPr lang="zh-TW" altLang="en-US" sz="2800" smtClean="0"/>
              <a:t>）技術、醫療診斷及治療疾病等方面 </a:t>
            </a:r>
          </a:p>
        </p:txBody>
      </p:sp>
    </p:spTree>
    <p:extLst>
      <p:ext uri="{BB962C8B-B14F-4D97-AF65-F5344CB8AC3E}">
        <p14:creationId xmlns:p14="http://schemas.microsoft.com/office/powerpoint/2010/main" val="108934235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defRPr/>
            </a:pPr>
            <a:r>
              <a:rPr lang="zh-TW" altLang="en-US" smtClean="0"/>
              <a:t>電波與手機科技之發展</a:t>
            </a:r>
            <a:r>
              <a:rPr lang="en-US" altLang="zh-TW" smtClean="0"/>
              <a:t>(</a:t>
            </a:r>
            <a:r>
              <a:rPr lang="zh-TW" altLang="en-US" smtClean="0"/>
              <a:t>續</a:t>
            </a:r>
            <a:r>
              <a:rPr lang="en-US" altLang="zh-TW" smtClean="0"/>
              <a:t>)</a:t>
            </a:r>
          </a:p>
        </p:txBody>
      </p:sp>
      <p:sp>
        <p:nvSpPr>
          <p:cNvPr id="47107" name="Rectangle 3"/>
          <p:cNvSpPr>
            <a:spLocks noGrp="1" noChangeArrowheads="1"/>
          </p:cNvSpPr>
          <p:nvPr>
            <p:ph type="body" sz="half" idx="1"/>
          </p:nvPr>
        </p:nvSpPr>
        <p:spPr/>
        <p:txBody>
          <a:bodyPr/>
          <a:lstStyle/>
          <a:p>
            <a:pPr eaLnBrk="1" hangingPunct="1">
              <a:lnSpc>
                <a:spcPct val="90000"/>
              </a:lnSpc>
              <a:defRPr/>
            </a:pPr>
            <a:r>
              <a:rPr lang="zh-TW" altLang="en-US" sz="2400" smtClean="0"/>
              <a:t>天線是接收與發射電磁波的基本元件，其技術的進步十分驚人。以</a:t>
            </a:r>
            <a:r>
              <a:rPr lang="en-US" altLang="zh-TW" sz="2400" smtClean="0"/>
              <a:t>1980</a:t>
            </a:r>
            <a:r>
              <a:rPr lang="zh-TW" altLang="en-US" sz="2400" smtClean="0"/>
              <a:t>年代安裝於當時台大電機二館樓頂的碟型天線為例</a:t>
            </a:r>
            <a:r>
              <a:rPr lang="en-US" altLang="zh-TW" sz="2400" smtClean="0"/>
              <a:t>(</a:t>
            </a:r>
            <a:r>
              <a:rPr lang="zh-TW" altLang="en-US" sz="2400" smtClean="0"/>
              <a:t>上圖</a:t>
            </a:r>
            <a:r>
              <a:rPr lang="en-US" altLang="zh-TW" sz="2400" smtClean="0"/>
              <a:t>)</a:t>
            </a:r>
            <a:r>
              <a:rPr lang="zh-TW" altLang="en-US" sz="2400" smtClean="0"/>
              <a:t>，其體積大，安裝麻煩。但是</a:t>
            </a:r>
            <a:r>
              <a:rPr lang="en-US" altLang="zh-TW" sz="2400" smtClean="0"/>
              <a:t>1990</a:t>
            </a:r>
            <a:r>
              <a:rPr lang="zh-TW" altLang="en-US" sz="2400" smtClean="0"/>
              <a:t>年代中期我國陳一鋒博士在就讀研究所期間所設計之梳狀微帶天線</a:t>
            </a:r>
            <a:r>
              <a:rPr lang="en-US" altLang="zh-TW" sz="2400" smtClean="0"/>
              <a:t>(</a:t>
            </a:r>
            <a:r>
              <a:rPr lang="zh-TW" altLang="en-US" sz="2400" smtClean="0"/>
              <a:t>下圖</a:t>
            </a:r>
            <a:r>
              <a:rPr lang="en-US" altLang="zh-TW" sz="2400" smtClean="0"/>
              <a:t>) </a:t>
            </a:r>
            <a:r>
              <a:rPr lang="zh-TW" altLang="en-US" sz="2400" smtClean="0"/>
              <a:t>，只有幾公分的長度，即可取代上述的碟型天線</a:t>
            </a:r>
            <a:r>
              <a:rPr lang="zh-TW" altLang="en-US" smtClean="0"/>
              <a:t> </a:t>
            </a:r>
          </a:p>
        </p:txBody>
      </p:sp>
      <p:pic>
        <p:nvPicPr>
          <p:cNvPr id="44036" name="Picture 4" descr="9-13"/>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4648200" y="1724025"/>
            <a:ext cx="4038600" cy="1922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4037" name="Picture 5" descr="9-14"/>
          <p:cNvPicPr>
            <a:picLocks noGrp="1" noChangeAspect="1" noChangeArrowheads="1"/>
          </p:cNvPicPr>
          <p:nvPr>
            <p:ph sz="quarter" idx="3"/>
          </p:nvPr>
        </p:nvPicPr>
        <p:blipFill>
          <a:blip r:embed="rId3" cstate="print">
            <a:extLst>
              <a:ext uri="{28A0092B-C50C-407E-A947-70E740481C1C}">
                <a14:useLocalDpi xmlns:a14="http://schemas.microsoft.com/office/drawing/2010/main" val="0"/>
              </a:ext>
            </a:extLst>
          </a:blip>
          <a:srcRect/>
          <a:stretch>
            <a:fillRect/>
          </a:stretch>
        </p:blipFill>
        <p:spPr>
          <a:xfrm>
            <a:off x="4648200" y="4008438"/>
            <a:ext cx="4038600" cy="20034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68265279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defRPr/>
            </a:pPr>
            <a:r>
              <a:rPr lang="zh-TW" altLang="en-US" smtClean="0"/>
              <a:t>電波與手機科技之發展</a:t>
            </a:r>
            <a:r>
              <a:rPr lang="en-US" altLang="zh-TW" smtClean="0"/>
              <a:t>(</a:t>
            </a:r>
            <a:r>
              <a:rPr lang="zh-TW" altLang="en-US" smtClean="0"/>
              <a:t>續</a:t>
            </a:r>
            <a:r>
              <a:rPr lang="en-US" altLang="zh-TW" smtClean="0"/>
              <a:t>)</a:t>
            </a:r>
          </a:p>
        </p:txBody>
      </p:sp>
      <p:sp>
        <p:nvSpPr>
          <p:cNvPr id="48131" name="Rectangle 3"/>
          <p:cNvSpPr>
            <a:spLocks noGrp="1" noChangeArrowheads="1"/>
          </p:cNvSpPr>
          <p:nvPr>
            <p:ph type="body" sz="half" idx="1"/>
          </p:nvPr>
        </p:nvSpPr>
        <p:spPr/>
        <p:txBody>
          <a:bodyPr/>
          <a:lstStyle/>
          <a:p>
            <a:pPr eaLnBrk="1" hangingPunct="1">
              <a:defRPr/>
            </a:pPr>
            <a:r>
              <a:rPr lang="en-US" altLang="zh-TW" sz="2000" smtClean="0"/>
              <a:t>2005</a:t>
            </a:r>
            <a:r>
              <a:rPr lang="zh-TW" altLang="en-US" sz="2000" smtClean="0"/>
              <a:t>年台大電機系王暉教授</a:t>
            </a:r>
            <a:r>
              <a:rPr lang="en-US" altLang="zh-TW" sz="2000" smtClean="0"/>
              <a:t>(IEEE Fellow)</a:t>
            </a:r>
            <a:r>
              <a:rPr lang="zh-TW" altLang="en-US" sz="2000" smtClean="0"/>
              <a:t>所領導的研究團隊，成功地研發出一種毫米波（頻率為</a:t>
            </a:r>
            <a:r>
              <a:rPr lang="en-US" altLang="zh-TW" sz="2000" smtClean="0"/>
              <a:t>30</a:t>
            </a:r>
            <a:r>
              <a:rPr lang="en-US" altLang="zh-TW" sz="2000" smtClean="0">
                <a:latin typeface="Arial"/>
              </a:rPr>
              <a:t>—</a:t>
            </a:r>
            <a:r>
              <a:rPr lang="en-US" altLang="zh-TW" sz="2000" smtClean="0"/>
              <a:t>300GHz</a:t>
            </a:r>
            <a:r>
              <a:rPr lang="zh-TW" altLang="en-US" sz="2000" smtClean="0"/>
              <a:t>）積體電路技術，可將當時原有的傳輸速率大幅提高</a:t>
            </a:r>
            <a:r>
              <a:rPr lang="en-US" altLang="zh-TW" sz="2000" smtClean="0"/>
              <a:t>20</a:t>
            </a:r>
            <a:r>
              <a:rPr lang="zh-TW" altLang="en-US" sz="2000" smtClean="0"/>
              <a:t>倍，為領先世界的研究成果</a:t>
            </a:r>
          </a:p>
          <a:p>
            <a:pPr eaLnBrk="1" hangingPunct="1">
              <a:defRPr/>
            </a:pPr>
            <a:r>
              <a:rPr lang="zh-TW" altLang="en-US" sz="2000" smtClean="0"/>
              <a:t>毫米波的技術若與傳統微波（頻率為</a:t>
            </a:r>
            <a:r>
              <a:rPr lang="en-US" altLang="zh-TW" sz="2000" smtClean="0"/>
              <a:t>0.3</a:t>
            </a:r>
            <a:r>
              <a:rPr lang="en-US" altLang="zh-TW" sz="2000" smtClean="0">
                <a:latin typeface="Arial"/>
              </a:rPr>
              <a:t>—</a:t>
            </a:r>
            <a:r>
              <a:rPr lang="en-US" altLang="zh-TW" sz="2000" smtClean="0"/>
              <a:t>30GHz</a:t>
            </a:r>
            <a:r>
              <a:rPr lang="zh-TW" altLang="en-US" sz="2000" smtClean="0"/>
              <a:t>）相比較，具備有天線增益較高、頻寬較大、電路尺寸較小等優點，另與紅外線及可見光相比，毫米波在惡劣天候中衰減較小，所以此項研發成果可說是一個非常重大突破 </a:t>
            </a:r>
          </a:p>
        </p:txBody>
      </p:sp>
      <p:pic>
        <p:nvPicPr>
          <p:cNvPr id="45060" name="Picture 4" descr="DSC_0007"/>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8200" y="2506663"/>
            <a:ext cx="4038600" cy="26828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51370303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pPr eaLnBrk="1" hangingPunct="1">
              <a:defRPr/>
            </a:pPr>
            <a:r>
              <a:rPr lang="zh-TW" altLang="en-US" sz="3600" smtClean="0">
                <a:solidFill>
                  <a:schemeClr val="tx1"/>
                </a:solidFill>
                <a:latin typeface="Times New Roman" pitchFamily="18" charset="0"/>
                <a:ea typeface="標楷體" pitchFamily="65" charset="-120"/>
              </a:rPr>
              <a:t>絕大多數人所不知的跳頻技術發明者</a:t>
            </a:r>
            <a:br>
              <a:rPr lang="zh-TW" altLang="en-US" sz="3600" smtClean="0">
                <a:solidFill>
                  <a:schemeClr val="tx1"/>
                </a:solidFill>
                <a:latin typeface="Times New Roman" pitchFamily="18" charset="0"/>
                <a:ea typeface="標楷體" pitchFamily="65" charset="-120"/>
              </a:rPr>
            </a:br>
            <a:r>
              <a:rPr lang="zh-TW" altLang="en-US" sz="2800" smtClean="0">
                <a:solidFill>
                  <a:schemeClr val="tx1"/>
                </a:solidFill>
                <a:latin typeface="Times New Roman" pitchFamily="18" charset="0"/>
                <a:ea typeface="標楷體" pitchFamily="65" charset="-120"/>
              </a:rPr>
              <a:t>─美國女星</a:t>
            </a:r>
            <a:r>
              <a:rPr lang="en-US" altLang="zh-TW" sz="2800" smtClean="0">
                <a:solidFill>
                  <a:schemeClr val="tx1"/>
                </a:solidFill>
                <a:latin typeface="Times New Roman" pitchFamily="18" charset="0"/>
                <a:ea typeface="標楷體" pitchFamily="65" charset="-120"/>
              </a:rPr>
              <a:t>Hedy Lamarr(</a:t>
            </a:r>
            <a:r>
              <a:rPr lang="zh-TW" altLang="en-US" sz="2800" smtClean="0">
                <a:solidFill>
                  <a:schemeClr val="tx1"/>
                </a:solidFill>
                <a:latin typeface="Times New Roman" pitchFamily="18" charset="0"/>
                <a:ea typeface="標楷體" pitchFamily="65" charset="-120"/>
              </a:rPr>
              <a:t>手機通訊之母</a:t>
            </a:r>
            <a:r>
              <a:rPr lang="en-US" altLang="zh-TW" sz="2800" smtClean="0">
                <a:solidFill>
                  <a:schemeClr val="tx1"/>
                </a:solidFill>
                <a:latin typeface="Times New Roman" pitchFamily="18" charset="0"/>
                <a:ea typeface="標楷體" pitchFamily="65" charset="-120"/>
              </a:rPr>
              <a:t>)</a:t>
            </a:r>
          </a:p>
        </p:txBody>
      </p:sp>
      <p:pic>
        <p:nvPicPr>
          <p:cNvPr id="46083" name="Picture 3" descr="papent">
            <a:hlinkClick r:id="rId2"/>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48200" y="2071688"/>
            <a:ext cx="4038600" cy="3552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6084" name="Picture 4" descr="Hedy Lamaar_0001">
            <a:hlinkClick r:id="rId4"/>
          </p:cNvPr>
          <p:cNvPicPr>
            <a:picLocks noGrp="1" noChangeAspect="1" noChangeArrowheads="1"/>
          </p:cNvPicPr>
          <p:nvPr>
            <p:ph sz="half" idx="1"/>
          </p:nvPr>
        </p:nvPicPr>
        <p:blipFill>
          <a:blip r:embed="rId5">
            <a:extLst>
              <a:ext uri="{28A0092B-C50C-407E-A947-70E740481C1C}">
                <a14:useLocalDpi xmlns:a14="http://schemas.microsoft.com/office/drawing/2010/main" val="0"/>
              </a:ext>
            </a:extLst>
          </a:blip>
          <a:srcRect/>
          <a:stretch>
            <a:fillRect/>
          </a:stretch>
        </p:blipFill>
        <p:spPr>
          <a:xfrm>
            <a:off x="457200" y="2333625"/>
            <a:ext cx="4038600" cy="30289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30069861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defRPr/>
            </a:pPr>
            <a:r>
              <a:rPr lang="zh-TW" altLang="en-US" smtClean="0"/>
              <a:t>個人無線通訊 </a:t>
            </a:r>
          </a:p>
        </p:txBody>
      </p:sp>
      <p:sp>
        <p:nvSpPr>
          <p:cNvPr id="49155" name="Rectangle 3"/>
          <p:cNvSpPr>
            <a:spLocks noGrp="1" noChangeArrowheads="1"/>
          </p:cNvSpPr>
          <p:nvPr>
            <p:ph type="body" idx="1"/>
          </p:nvPr>
        </p:nvSpPr>
        <p:spPr/>
        <p:txBody>
          <a:bodyPr/>
          <a:lstStyle/>
          <a:p>
            <a:pPr eaLnBrk="1" hangingPunct="1">
              <a:lnSpc>
                <a:spcPct val="80000"/>
              </a:lnSpc>
              <a:defRPr/>
            </a:pPr>
            <a:r>
              <a:rPr lang="zh-TW" altLang="en-US" sz="2400" smtClean="0"/>
              <a:t>個人無線通訊使得人們不論身在何處，都能使用電話手機與其他人聯絡</a:t>
            </a:r>
          </a:p>
          <a:p>
            <a:pPr eaLnBrk="1" hangingPunct="1">
              <a:lnSpc>
                <a:spcPct val="80000"/>
              </a:lnSpc>
              <a:defRPr/>
            </a:pPr>
            <a:r>
              <a:rPr lang="zh-TW" altLang="en-US" sz="2400" smtClean="0"/>
              <a:t>手機是可任意移動的電話機，它會定期發射電磁波給附近的基地台以確定它的位置，好讓別人可以將電話訊號傳給它</a:t>
            </a:r>
          </a:p>
          <a:p>
            <a:pPr eaLnBrk="1" hangingPunct="1">
              <a:lnSpc>
                <a:spcPct val="80000"/>
              </a:lnSpc>
              <a:defRPr/>
            </a:pPr>
            <a:r>
              <a:rPr lang="en-US" altLang="zh-TW" sz="2400" smtClean="0"/>
              <a:t>2006</a:t>
            </a:r>
            <a:r>
              <a:rPr lang="zh-TW" altLang="en-US" sz="2400" smtClean="0"/>
              <a:t>年蘋果公司所推出的</a:t>
            </a:r>
            <a:r>
              <a:rPr lang="en-US" altLang="zh-TW" sz="2400" smtClean="0"/>
              <a:t>iPhone</a:t>
            </a:r>
            <a:r>
              <a:rPr lang="zh-TW" altLang="en-US" sz="2400" smtClean="0"/>
              <a:t>手機，除了使用新式的互動式觸控螢幕外，還可以透過蘋果公司的</a:t>
            </a:r>
            <a:r>
              <a:rPr lang="en-US" altLang="zh-TW" sz="2400" smtClean="0"/>
              <a:t>Safari Web</a:t>
            </a:r>
            <a:r>
              <a:rPr lang="zh-TW" altLang="en-US" sz="2400" smtClean="0"/>
              <a:t>瀏覽器，連結到</a:t>
            </a:r>
            <a:r>
              <a:rPr lang="en-US" altLang="zh-TW" sz="2400" smtClean="0"/>
              <a:t>Google</a:t>
            </a:r>
            <a:r>
              <a:rPr lang="zh-TW" altLang="en-US" sz="2400" smtClean="0"/>
              <a:t>的</a:t>
            </a:r>
            <a:r>
              <a:rPr lang="en-US" altLang="zh-TW" sz="2400" smtClean="0"/>
              <a:t>Picasa</a:t>
            </a:r>
            <a:r>
              <a:rPr lang="zh-TW" altLang="en-US" sz="2400" smtClean="0"/>
              <a:t>相片服務網站，只要使用者登錄上</a:t>
            </a:r>
            <a:r>
              <a:rPr lang="en-US" altLang="zh-TW" sz="2400" smtClean="0"/>
              <a:t>Picasa</a:t>
            </a:r>
            <a:r>
              <a:rPr lang="zh-TW" altLang="en-US" sz="2400" smtClean="0"/>
              <a:t>，就能看到自己的照片 </a:t>
            </a:r>
          </a:p>
          <a:p>
            <a:pPr eaLnBrk="1" hangingPunct="1">
              <a:lnSpc>
                <a:spcPct val="80000"/>
              </a:lnSpc>
              <a:defRPr/>
            </a:pPr>
            <a:r>
              <a:rPr lang="en-US" altLang="zh-TW" sz="2400" smtClean="0"/>
              <a:t>2008</a:t>
            </a:r>
            <a:r>
              <a:rPr lang="zh-TW" altLang="en-US" sz="2400" smtClean="0"/>
              <a:t>年以色列所開發出的當時全世界最小的手機</a:t>
            </a:r>
            <a:r>
              <a:rPr lang="en-US" altLang="zh-TW" sz="2400" smtClean="0"/>
              <a:t>MODU</a:t>
            </a:r>
            <a:r>
              <a:rPr lang="zh-TW" altLang="en-US" sz="2400" smtClean="0"/>
              <a:t>，它只有信用卡的</a:t>
            </a:r>
            <a:r>
              <a:rPr lang="en-US" altLang="zh-TW" sz="2400" smtClean="0"/>
              <a:t>2/3</a:t>
            </a:r>
            <a:r>
              <a:rPr lang="zh-TW" altLang="en-US" sz="2400" smtClean="0"/>
              <a:t>大，重量為</a:t>
            </a:r>
            <a:r>
              <a:rPr lang="en-US" altLang="zh-TW" sz="2400" smtClean="0"/>
              <a:t>40</a:t>
            </a:r>
            <a:r>
              <a:rPr lang="zh-TW" altLang="en-US" sz="2400" smtClean="0"/>
              <a:t>公克。它有多種外殼，甚至包括護腕型，可使得人們在激烈運動時也不怕漏接電話。除了一般功能外，</a:t>
            </a:r>
            <a:r>
              <a:rPr lang="en-US" altLang="zh-TW" sz="2400" smtClean="0"/>
              <a:t>MODU</a:t>
            </a:r>
            <a:r>
              <a:rPr lang="zh-TW" altLang="en-US" sz="2400" smtClean="0"/>
              <a:t>還有</a:t>
            </a:r>
            <a:r>
              <a:rPr lang="en-US" altLang="zh-TW" sz="2400" smtClean="0"/>
              <a:t>GPS</a:t>
            </a:r>
            <a:r>
              <a:rPr lang="zh-TW" altLang="en-US" sz="2400" smtClean="0"/>
              <a:t>功能 </a:t>
            </a:r>
          </a:p>
        </p:txBody>
      </p:sp>
    </p:spTree>
    <p:extLst>
      <p:ext uri="{BB962C8B-B14F-4D97-AF65-F5344CB8AC3E}">
        <p14:creationId xmlns:p14="http://schemas.microsoft.com/office/powerpoint/2010/main" val="34225063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defRPr/>
            </a:pPr>
            <a:r>
              <a:rPr lang="zh-TW" altLang="en-US" sz="3200" dirty="0" smtClean="0"/>
              <a:t>無線遙控系統與</a:t>
            </a:r>
            <a:r>
              <a:rPr lang="en-US" altLang="zh-TW" sz="3200" dirty="0" err="1"/>
              <a:t>Zigbee</a:t>
            </a:r>
            <a:r>
              <a:rPr lang="zh-TW" altLang="en-US" sz="3200" dirty="0"/>
              <a:t>無線感測系統</a:t>
            </a:r>
            <a:br>
              <a:rPr lang="zh-TW" altLang="en-US" sz="3200" dirty="0"/>
            </a:br>
            <a:r>
              <a:rPr lang="en-US" altLang="zh-TW" sz="3200" dirty="0"/>
              <a:t>(</a:t>
            </a:r>
            <a:r>
              <a:rPr lang="zh-TW" altLang="en-US" sz="3200" dirty="0"/>
              <a:t>文大電機系同學趙奕昕、鄭紹朋</a:t>
            </a:r>
            <a:r>
              <a:rPr lang="en-US" altLang="zh-TW" sz="3200" dirty="0"/>
              <a:t>)</a:t>
            </a:r>
            <a:r>
              <a:rPr lang="zh-TW" altLang="en-US" sz="3200" dirty="0" smtClean="0"/>
              <a:t> </a:t>
            </a:r>
          </a:p>
        </p:txBody>
      </p:sp>
      <p:sp>
        <p:nvSpPr>
          <p:cNvPr id="50179" name="Rectangle 3"/>
          <p:cNvSpPr>
            <a:spLocks noGrp="1" noChangeArrowheads="1"/>
          </p:cNvSpPr>
          <p:nvPr>
            <p:ph type="body" sz="half" idx="1"/>
          </p:nvPr>
        </p:nvSpPr>
        <p:spPr/>
        <p:txBody>
          <a:bodyPr/>
          <a:lstStyle/>
          <a:p>
            <a:pPr eaLnBrk="1" hangingPunct="1">
              <a:lnSpc>
                <a:spcPct val="80000"/>
              </a:lnSpc>
              <a:defRPr/>
            </a:pPr>
            <a:r>
              <a:rPr lang="zh-TW" altLang="en-US" sz="2000" dirty="0" smtClean="0"/>
              <a:t>利用遙控器發出電磁波來操控玩具、電器或電腦設備，由於每個按鍵所發出的電磁波頻率不一樣，因此會使得被操控者產生不同的功能，例如選擇不同的電視頻道，控制音量大小等</a:t>
            </a:r>
          </a:p>
          <a:p>
            <a:pPr eaLnBrk="1" hangingPunct="1">
              <a:lnSpc>
                <a:spcPct val="80000"/>
              </a:lnSpc>
              <a:defRPr/>
            </a:pPr>
            <a:r>
              <a:rPr lang="zh-TW" altLang="en-US" sz="2000" dirty="0" smtClean="0"/>
              <a:t>最早的電視無線遙控器是</a:t>
            </a:r>
            <a:r>
              <a:rPr lang="en-US" altLang="zh-TW" sz="2000" dirty="0" smtClean="0"/>
              <a:t>1956</a:t>
            </a:r>
            <a:r>
              <a:rPr lang="zh-TW" altLang="en-US" sz="2000" dirty="0" smtClean="0"/>
              <a:t>年美國增你智（</a:t>
            </a:r>
            <a:r>
              <a:rPr lang="en-US" altLang="zh-TW" sz="2000" dirty="0" smtClean="0"/>
              <a:t>Zenith</a:t>
            </a:r>
            <a:r>
              <a:rPr lang="zh-TW" altLang="en-US" sz="2000" dirty="0" smtClean="0"/>
              <a:t>）電器公司發展出來的，到了</a:t>
            </a:r>
            <a:r>
              <a:rPr lang="en-US" altLang="zh-TW" sz="2000" dirty="0" smtClean="0"/>
              <a:t>1980</a:t>
            </a:r>
            <a:r>
              <a:rPr lang="zh-TW" altLang="en-US" sz="2000" dirty="0" smtClean="0"/>
              <a:t>年代末期，藍芽無線傳輸方式被開發出來，無線遙控科技便廣泛地被使用在家庭自動化系統，例如現在已經可以用手機控制家中熱水瓶何時應該加熱燒開水，甚至於控制家中攝影機以監控幼童是否因為頑皮發生危險等 </a:t>
            </a:r>
          </a:p>
        </p:txBody>
      </p:sp>
      <p:pic>
        <p:nvPicPr>
          <p:cNvPr id="48132" name="Picture 3" descr="Room318-curtain-light 001_0001">
            <a:hlinkClick r:id="rId2"/>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219700" y="1600200"/>
            <a:ext cx="28956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8133" name="Picture 4" descr="DaYi-318 Solar-Zigbee System Test_0001">
            <a:hlinkClick r:id="rId4"/>
          </p:cNvPr>
          <p:cNvPicPr>
            <a:picLocks noGrp="1" noChangeAspect="1" noChangeArrowheads="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5038725" y="3924300"/>
            <a:ext cx="325755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45113741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defRPr/>
            </a:pPr>
            <a:r>
              <a:rPr lang="zh-TW" altLang="en-US" smtClean="0"/>
              <a:t>訊號處理技術之發展</a:t>
            </a:r>
          </a:p>
        </p:txBody>
      </p:sp>
      <p:sp>
        <p:nvSpPr>
          <p:cNvPr id="52227" name="Rectangle 3"/>
          <p:cNvSpPr>
            <a:spLocks noGrp="1" noChangeArrowheads="1"/>
          </p:cNvSpPr>
          <p:nvPr>
            <p:ph type="body" idx="1"/>
          </p:nvPr>
        </p:nvSpPr>
        <p:spPr/>
        <p:txBody>
          <a:bodyPr/>
          <a:lstStyle/>
          <a:p>
            <a:pPr eaLnBrk="1" hangingPunct="1">
              <a:lnSpc>
                <a:spcPct val="80000"/>
              </a:lnSpc>
              <a:defRPr/>
            </a:pPr>
            <a:r>
              <a:rPr lang="zh-TW" altLang="en-US" sz="2800" smtClean="0"/>
              <a:t>訊號處理技術是從通訊科技所衍生出來的科技，它可應用在影像、動畫、語音、音樂等方面。</a:t>
            </a:r>
          </a:p>
          <a:p>
            <a:pPr eaLnBrk="1" hangingPunct="1">
              <a:lnSpc>
                <a:spcPct val="80000"/>
              </a:lnSpc>
              <a:defRPr/>
            </a:pPr>
            <a:r>
              <a:rPr lang="zh-TW" altLang="en-US" sz="2800" smtClean="0"/>
              <a:t>早期的訊號處理技術主要是處理聲音之訊號，例如調幅（</a:t>
            </a:r>
            <a:r>
              <a:rPr lang="en-US" altLang="zh-TW" sz="2800" smtClean="0"/>
              <a:t>AM</a:t>
            </a:r>
            <a:r>
              <a:rPr lang="zh-TW" altLang="en-US" sz="2800" smtClean="0"/>
              <a:t>）與調頻（</a:t>
            </a:r>
            <a:r>
              <a:rPr lang="en-US" altLang="zh-TW" sz="2800" smtClean="0"/>
              <a:t>FM</a:t>
            </a:r>
            <a:r>
              <a:rPr lang="zh-TW" altLang="en-US" sz="2800" smtClean="0"/>
              <a:t>）廣播電台將聲音調變成適合無線電波傳播的形式傳送出去，到了收音機接收時，再將原來的聲音訊號解調回來，而傳播過程所產生之各式各樣的雜音或失真現象則必須加以消除。一般而言，調頻方式處理聲音訊號的品質比較好，因此專門播放音樂節目的廣播頻道大都是調頻電台，但是調幅電台的設備成本較為便宜 </a:t>
            </a:r>
          </a:p>
        </p:txBody>
      </p:sp>
    </p:spTree>
    <p:extLst>
      <p:ext uri="{BB962C8B-B14F-4D97-AF65-F5344CB8AC3E}">
        <p14:creationId xmlns:p14="http://schemas.microsoft.com/office/powerpoint/2010/main" val="348774128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defRPr/>
            </a:pPr>
            <a:r>
              <a:rPr lang="zh-TW" altLang="en-US" smtClean="0"/>
              <a:t>早期影像訊號處理之例</a:t>
            </a:r>
          </a:p>
        </p:txBody>
      </p:sp>
      <p:sp>
        <p:nvSpPr>
          <p:cNvPr id="53251" name="Rectangle 3"/>
          <p:cNvSpPr>
            <a:spLocks noGrp="1" noChangeArrowheads="1"/>
          </p:cNvSpPr>
          <p:nvPr>
            <p:ph type="body" sz="half" idx="1"/>
          </p:nvPr>
        </p:nvSpPr>
        <p:spPr/>
        <p:txBody>
          <a:bodyPr/>
          <a:lstStyle/>
          <a:p>
            <a:pPr eaLnBrk="1" hangingPunct="1">
              <a:lnSpc>
                <a:spcPct val="90000"/>
              </a:lnSpc>
              <a:defRPr/>
            </a:pPr>
            <a:r>
              <a:rPr lang="zh-TW" altLang="en-US" sz="2400" dirty="0" smtClean="0"/>
              <a:t>電視氣象報告中的衛星雲圖：電視播出時，才將衛星雲圖剪接在藍色的背景布幕上，所以氣象播報人員在錄影現場只能看到藍色背景，卻看不到衛星雲圖，因此他們必須受過專業訓練，才不會將手指錯位置</a:t>
            </a:r>
            <a:endParaRPr lang="en-US" altLang="zh-TW" sz="2400" dirty="0" smtClean="0"/>
          </a:p>
          <a:p>
            <a:pPr eaLnBrk="1" hangingPunct="1">
              <a:lnSpc>
                <a:spcPct val="90000"/>
              </a:lnSpc>
              <a:defRPr/>
            </a:pPr>
            <a:r>
              <a:rPr lang="zh-TW" altLang="en-US" sz="2400" dirty="0"/>
              <a:t>鎖碼、打馬賽克（</a:t>
            </a:r>
            <a:r>
              <a:rPr lang="en-US" altLang="zh-TW" sz="2400" dirty="0"/>
              <a:t>Mosaic</a:t>
            </a:r>
            <a:r>
              <a:rPr lang="zh-TW" altLang="en-US" sz="2400" dirty="0"/>
              <a:t>）、影像剪輯與合成等，也都是影像處理的技術</a:t>
            </a:r>
          </a:p>
          <a:p>
            <a:pPr eaLnBrk="1" hangingPunct="1">
              <a:lnSpc>
                <a:spcPct val="90000"/>
              </a:lnSpc>
              <a:defRPr/>
            </a:pPr>
            <a:endParaRPr lang="zh-TW" altLang="en-US" dirty="0" smtClean="0"/>
          </a:p>
        </p:txBody>
      </p:sp>
      <p:pic>
        <p:nvPicPr>
          <p:cNvPr id="50180" name="Picture 4" descr="http://www.ettoday.com/newspic/841/i841261.jpg"/>
          <p:cNvPicPr>
            <a:picLocks noGrp="1" noChangeAspect="1" noChangeArrowheads="1"/>
          </p:cNvPicPr>
          <p:nvPr>
            <p:ph sz="quarter" idx="2"/>
          </p:nvPr>
        </p:nvPicPr>
        <p:blipFill>
          <a:blip r:embed="rId2" r:link="rId3">
            <a:extLst>
              <a:ext uri="{28A0092B-C50C-407E-A947-70E740481C1C}">
                <a14:useLocalDpi xmlns:a14="http://schemas.microsoft.com/office/drawing/2010/main" val="0"/>
              </a:ext>
            </a:extLst>
          </a:blip>
          <a:srcRect/>
          <a:stretch>
            <a:fillRect/>
          </a:stretch>
        </p:blipFill>
        <p:spPr>
          <a:xfrm>
            <a:off x="5270500" y="1625600"/>
            <a:ext cx="2794000" cy="21209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0181" name="Picture 4" descr="tut_mosaicAI_02"/>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6705600" y="4764088"/>
            <a:ext cx="2133600" cy="12795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0182"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5800" y="4800600"/>
            <a:ext cx="2114550" cy="1266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745815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sz="quarter"/>
          </p:nvPr>
        </p:nvSpPr>
        <p:spPr/>
        <p:txBody>
          <a:bodyPr/>
          <a:lstStyle/>
          <a:p>
            <a:pPr eaLnBrk="1" hangingPunct="1"/>
            <a:r>
              <a:rPr lang="zh-TW" altLang="en-US" sz="3600" b="0" smtClean="0">
                <a:solidFill>
                  <a:schemeClr val="tx1"/>
                </a:solidFill>
                <a:effectLst/>
                <a:latin typeface="Times New Roman" pitchFamily="18" charset="0"/>
                <a:ea typeface="標楷體" pitchFamily="65" charset="-120"/>
              </a:rPr>
              <a:t>不太出名的數位影像處理模特兒─</a:t>
            </a:r>
            <a:r>
              <a:rPr lang="en-US" altLang="zh-TW" sz="3600" b="0" smtClean="0">
                <a:solidFill>
                  <a:schemeClr val="tx1"/>
                </a:solidFill>
                <a:effectLst/>
                <a:latin typeface="Times New Roman" pitchFamily="18" charset="0"/>
                <a:ea typeface="標楷體" pitchFamily="65" charset="-120"/>
              </a:rPr>
              <a:t>Playboy</a:t>
            </a:r>
            <a:r>
              <a:rPr lang="zh-TW" altLang="en-US" sz="3600" b="0" smtClean="0">
                <a:solidFill>
                  <a:schemeClr val="tx1"/>
                </a:solidFill>
                <a:effectLst/>
                <a:latin typeface="Times New Roman" pitchFamily="18" charset="0"/>
                <a:ea typeface="標楷體" pitchFamily="65" charset="-120"/>
              </a:rPr>
              <a:t>中的小模</a:t>
            </a:r>
            <a:r>
              <a:rPr lang="en-US" altLang="zh-TW" sz="3600" b="0" smtClean="0">
                <a:solidFill>
                  <a:schemeClr val="tx1"/>
                </a:solidFill>
                <a:effectLst/>
                <a:latin typeface="Times New Roman" pitchFamily="18" charset="0"/>
                <a:ea typeface="標楷體" pitchFamily="65" charset="-120"/>
              </a:rPr>
              <a:t>Lena</a:t>
            </a:r>
          </a:p>
        </p:txBody>
      </p:sp>
      <p:pic>
        <p:nvPicPr>
          <p:cNvPr id="51203" name="Picture 3" descr="303687_463403037023068_169835646_n"/>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814388" y="1609725"/>
            <a:ext cx="3324225" cy="2152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1204" name="Picture 4" descr="lena_logo"/>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638800" y="1676400"/>
            <a:ext cx="1905000" cy="1905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1205" name="Picture 5" descr="lena256_sacdh"/>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1390650" y="3924300"/>
            <a:ext cx="21717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1206" name="Picture 6" descr="lena"/>
          <p:cNvPicPr>
            <a:picLocks noGrp="1" noChangeAspect="1" noChangeArrowheads="1"/>
          </p:cNvPicPr>
          <p:nvPr>
            <p:ph sz="quarter" idx="4"/>
          </p:nvPr>
        </p:nvPicPr>
        <p:blipFill>
          <a:blip r:embed="rId5">
            <a:extLst>
              <a:ext uri="{28A0092B-C50C-407E-A947-70E740481C1C}">
                <a14:useLocalDpi xmlns:a14="http://schemas.microsoft.com/office/drawing/2010/main" val="0"/>
              </a:ext>
            </a:extLst>
          </a:blip>
          <a:srcRect/>
          <a:stretch>
            <a:fillRect/>
          </a:stretch>
        </p:blipFill>
        <p:spPr>
          <a:xfrm>
            <a:off x="5581650" y="3924300"/>
            <a:ext cx="21717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90478849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sz="quarter"/>
          </p:nvPr>
        </p:nvSpPr>
        <p:spPr/>
        <p:txBody>
          <a:bodyPr/>
          <a:lstStyle/>
          <a:p>
            <a:pPr eaLnBrk="1" hangingPunct="1"/>
            <a:r>
              <a:rPr lang="zh-TW" altLang="en-US" sz="3600" smtClean="0">
                <a:solidFill>
                  <a:schemeClr val="tx1"/>
                </a:solidFill>
                <a:effectLst/>
                <a:ea typeface="標楷體" pitchFamily="65" charset="-120"/>
              </a:rPr>
              <a:t>數位影像處理應用之例─數位浮水印</a:t>
            </a:r>
          </a:p>
        </p:txBody>
      </p:sp>
      <p:pic>
        <p:nvPicPr>
          <p:cNvPr id="52227" name="Picture 3" descr="未命名"/>
          <p:cNvPicPr>
            <a:picLocks noGrp="1"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1381125" y="3924300"/>
            <a:ext cx="219075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2228" name="Picture 4" descr="未命名"/>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4938713" y="1600200"/>
            <a:ext cx="3455987"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2229" name="Picture 5" descr="未命名"/>
          <p:cNvPicPr>
            <a:picLocks noGrp="1" noChangeAspect="1" noChangeArrowheads="1"/>
          </p:cNvPicPr>
          <p:nvPr>
            <p:ph sz="quarter" idx="4"/>
          </p:nvPr>
        </p:nvPicPr>
        <p:blipFill>
          <a:blip r:embed="rId4">
            <a:extLst>
              <a:ext uri="{28A0092B-C50C-407E-A947-70E740481C1C}">
                <a14:useLocalDpi xmlns:a14="http://schemas.microsoft.com/office/drawing/2010/main" val="0"/>
              </a:ext>
            </a:extLst>
          </a:blip>
          <a:srcRect/>
          <a:stretch>
            <a:fillRect/>
          </a:stretch>
        </p:blipFill>
        <p:spPr>
          <a:xfrm>
            <a:off x="4937125" y="3924300"/>
            <a:ext cx="346075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2230" name="Picture 6" descr="未命名"/>
          <p:cNvPicPr>
            <a:picLocks noGrp="1" noChangeAspect="1" noChangeArrowheads="1"/>
          </p:cNvPicPr>
          <p:nvPr>
            <p:ph sz="quarter" idx="1"/>
          </p:nvPr>
        </p:nvPicPr>
        <p:blipFill>
          <a:blip r:embed="rId5">
            <a:extLst>
              <a:ext uri="{28A0092B-C50C-407E-A947-70E740481C1C}">
                <a14:useLocalDpi xmlns:a14="http://schemas.microsoft.com/office/drawing/2010/main" val="0"/>
              </a:ext>
            </a:extLst>
          </a:blip>
          <a:srcRect/>
          <a:stretch>
            <a:fillRect/>
          </a:stretch>
        </p:blipFill>
        <p:spPr>
          <a:xfrm>
            <a:off x="1390650" y="1600200"/>
            <a:ext cx="21717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51634013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eaLnBrk="1" hangingPunct="1">
              <a:defRPr/>
            </a:pPr>
            <a:r>
              <a:rPr lang="zh-TW" altLang="en-US" dirty="0" smtClean="0"/>
              <a:t>影像濃縮技術</a:t>
            </a:r>
          </a:p>
        </p:txBody>
      </p:sp>
      <p:pic>
        <p:nvPicPr>
          <p:cNvPr id="53251" name="內容版面配置區 7">
            <a:hlinkClick r:id="rId2"/>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204913" y="1604963"/>
            <a:ext cx="6734175" cy="4486275"/>
          </a:xfrm>
        </p:spPr>
      </p:pic>
    </p:spTree>
    <p:extLst>
      <p:ext uri="{BB962C8B-B14F-4D97-AF65-F5344CB8AC3E}">
        <p14:creationId xmlns:p14="http://schemas.microsoft.com/office/powerpoint/2010/main" val="315106941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sz="quarter"/>
          </p:nvPr>
        </p:nvSpPr>
        <p:spPr/>
        <p:txBody>
          <a:bodyPr/>
          <a:lstStyle/>
          <a:p>
            <a:pPr eaLnBrk="1" hangingPunct="1">
              <a:defRPr/>
            </a:pPr>
            <a:r>
              <a:rPr lang="zh-TW" altLang="en-US" sz="4000" smtClean="0"/>
              <a:t>卡拉</a:t>
            </a:r>
            <a:r>
              <a:rPr lang="en-US" altLang="zh-TW" sz="4000" smtClean="0"/>
              <a:t>OK</a:t>
            </a:r>
            <a:r>
              <a:rPr lang="zh-TW" altLang="en-US" sz="4000" smtClean="0"/>
              <a:t>伴唱機─將聲音訊號與影像訊號結合的消費性電子產品</a:t>
            </a:r>
          </a:p>
        </p:txBody>
      </p:sp>
      <p:pic>
        <p:nvPicPr>
          <p:cNvPr id="54275" name="Picture 3" descr="VisitingJuYingTai 008_0001">
            <a:hlinkClick r:id="rId2"/>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268913" y="1600200"/>
            <a:ext cx="2798762" cy="21669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4276" name="Picture 4" descr="Knock three times _the best_ 003_0001">
            <a:hlinkClick r:id="rId4"/>
          </p:cNvPr>
          <p:cNvPicPr>
            <a:picLocks noGrp="1" noChangeAspect="1" noChangeArrowheads="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1295400" y="4343400"/>
            <a:ext cx="2663825" cy="1981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4277" name="Picture 5" descr="untitled">
            <a:hlinkClick r:id="rId6"/>
          </p:cNvPr>
          <p:cNvPicPr>
            <a:picLocks noGrp="1" noChangeAspect="1" noChangeArrowheads="1"/>
          </p:cNvPicPr>
          <p:nvPr>
            <p:ph sz="quarter" idx="4"/>
          </p:nvPr>
        </p:nvPicPr>
        <p:blipFill>
          <a:blip r:embed="rId7">
            <a:extLst>
              <a:ext uri="{28A0092B-C50C-407E-A947-70E740481C1C}">
                <a14:useLocalDpi xmlns:a14="http://schemas.microsoft.com/office/drawing/2010/main" val="0"/>
              </a:ext>
            </a:extLst>
          </a:blip>
          <a:srcRect/>
          <a:stretch>
            <a:fillRect/>
          </a:stretch>
        </p:blipFill>
        <p:spPr>
          <a:xfrm>
            <a:off x="5562600" y="4419600"/>
            <a:ext cx="1873250" cy="1981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4278" name="Picture 6" descr="未命名 - 1">
            <a:hlinkClick r:id="rId8"/>
          </p:cNvPr>
          <p:cNvPicPr>
            <a:picLocks noGrp="1" noChangeAspect="1" noChangeArrowheads="1"/>
          </p:cNvPicPr>
          <p:nvPr>
            <p:ph sz="quarter" idx="1"/>
          </p:nvPr>
        </p:nvPicPr>
        <p:blipFill>
          <a:blip r:embed="rId9">
            <a:extLst>
              <a:ext uri="{28A0092B-C50C-407E-A947-70E740481C1C}">
                <a14:useLocalDpi xmlns:a14="http://schemas.microsoft.com/office/drawing/2010/main" val="0"/>
              </a:ext>
            </a:extLst>
          </a:blip>
          <a:srcRect/>
          <a:stretch>
            <a:fillRect/>
          </a:stretch>
        </p:blipFill>
        <p:spPr>
          <a:xfrm>
            <a:off x="844550" y="1600200"/>
            <a:ext cx="3259138" cy="21669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81768388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defRPr/>
            </a:pPr>
            <a:r>
              <a:rPr lang="zh-TW" altLang="en-US" sz="3600" smtClean="0"/>
              <a:t>文化大學數位影像處理技術的應用之例</a:t>
            </a:r>
          </a:p>
        </p:txBody>
      </p:sp>
      <p:sp>
        <p:nvSpPr>
          <p:cNvPr id="59395" name="Rectangle 3"/>
          <p:cNvSpPr>
            <a:spLocks noGrp="1" noChangeArrowheads="1"/>
          </p:cNvSpPr>
          <p:nvPr>
            <p:ph type="body" sz="half" idx="1"/>
          </p:nvPr>
        </p:nvSpPr>
        <p:spPr/>
        <p:txBody>
          <a:bodyPr/>
          <a:lstStyle/>
          <a:p>
            <a:pPr eaLnBrk="1" hangingPunct="1">
              <a:defRPr/>
            </a:pPr>
            <a:r>
              <a:rPr lang="en-US" altLang="zh-TW" sz="2400" smtClean="0"/>
              <a:t>2005</a:t>
            </a:r>
            <a:r>
              <a:rPr lang="zh-TW" altLang="en-US" sz="2400" smtClean="0"/>
              <a:t>年時，文化大學電機系學生陳柏皓等人曾經將數位影像處理作為棒球投手球路軌跡的分析與重建之用，他們使用兩台高速攝影機與電腦，成功地將投手投球進入本壘區時的</a:t>
            </a:r>
            <a:r>
              <a:rPr lang="zh-TW" altLang="en-US" sz="2400" smtClean="0">
                <a:hlinkClick r:id="rId2"/>
              </a:rPr>
              <a:t>三度空間（</a:t>
            </a:r>
            <a:r>
              <a:rPr lang="en-US" altLang="zh-TW" sz="2400" smtClean="0">
                <a:hlinkClick r:id="rId2"/>
              </a:rPr>
              <a:t>3D</a:t>
            </a:r>
            <a:r>
              <a:rPr lang="zh-TW" altLang="en-US" sz="2400" smtClean="0">
                <a:hlinkClick r:id="rId2"/>
              </a:rPr>
              <a:t>）球路軌跡</a:t>
            </a:r>
            <a:r>
              <a:rPr lang="zh-TW" altLang="en-US" sz="2400" smtClean="0"/>
              <a:t>重建出來，並申請到我國之</a:t>
            </a:r>
            <a:r>
              <a:rPr lang="zh-TW" altLang="en-US" sz="2400" smtClean="0">
                <a:hlinkClick r:id="rId3"/>
              </a:rPr>
              <a:t>發明專利</a:t>
            </a:r>
            <a:r>
              <a:rPr lang="zh-TW" altLang="en-US" sz="2800" smtClean="0"/>
              <a:t> </a:t>
            </a:r>
          </a:p>
        </p:txBody>
      </p:sp>
      <p:pic>
        <p:nvPicPr>
          <p:cNvPr id="55300" name="Picture 4" descr="Hwa-Kang Trajectory 001_0001">
            <a:hlinkClick r:id="rId4"/>
          </p:cNvPr>
          <p:cNvPicPr>
            <a:picLocks noGrp="1" noChangeAspect="1" noChangeArrowheads="1"/>
          </p:cNvPicPr>
          <p:nvPr>
            <p:ph sz="quarter" idx="2"/>
          </p:nvPr>
        </p:nvPicPr>
        <p:blipFill>
          <a:blip r:embed="rId5">
            <a:extLst>
              <a:ext uri="{28A0092B-C50C-407E-A947-70E740481C1C}">
                <a14:useLocalDpi xmlns:a14="http://schemas.microsoft.com/office/drawing/2010/main" val="0"/>
              </a:ext>
            </a:extLst>
          </a:blip>
          <a:srcRect/>
          <a:stretch>
            <a:fillRect/>
          </a:stretch>
        </p:blipFill>
        <p:spPr>
          <a:xfrm>
            <a:off x="5219700" y="1600200"/>
            <a:ext cx="28956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5301" name="Picture 5" descr="未命名 - 1"/>
          <p:cNvPicPr>
            <a:picLocks noGrp="1" noChangeAspect="1" noChangeArrowheads="1"/>
          </p:cNvPicPr>
          <p:nvPr>
            <p:ph sz="quarter" idx="3"/>
          </p:nvPr>
        </p:nvPicPr>
        <p:blipFill>
          <a:blip r:embed="rId6">
            <a:extLst>
              <a:ext uri="{28A0092B-C50C-407E-A947-70E740481C1C}">
                <a14:useLocalDpi xmlns:a14="http://schemas.microsoft.com/office/drawing/2010/main" val="0"/>
              </a:ext>
            </a:extLst>
          </a:blip>
          <a:srcRect/>
          <a:stretch>
            <a:fillRect/>
          </a:stretch>
        </p:blipFill>
        <p:spPr>
          <a:xfrm>
            <a:off x="5683250" y="3924300"/>
            <a:ext cx="19685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17969469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defRPr/>
            </a:pPr>
            <a:r>
              <a:rPr lang="zh-TW" altLang="en-US" sz="4000" smtClean="0"/>
              <a:t>以兩台高速攝影機與電腦組成的</a:t>
            </a:r>
            <a:r>
              <a:rPr lang="en-US" altLang="zh-TW" sz="4000" smtClean="0"/>
              <a:t>3D</a:t>
            </a:r>
            <a:r>
              <a:rPr lang="zh-TW" altLang="en-US" sz="4000" smtClean="0"/>
              <a:t>球路軌跡重建原理示意圖</a:t>
            </a:r>
          </a:p>
        </p:txBody>
      </p:sp>
      <p:pic>
        <p:nvPicPr>
          <p:cNvPr id="56323" name="Picture 3" descr="1"/>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457200" y="1701800"/>
            <a:ext cx="2057400" cy="1431925"/>
          </a:xfrm>
        </p:spPr>
      </p:pic>
      <p:pic>
        <p:nvPicPr>
          <p:cNvPr id="56324" name="Picture 4" descr="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4600" y="1676400"/>
            <a:ext cx="1981200" cy="148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325" name="Picture 5" descr="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1676400"/>
            <a:ext cx="1981200" cy="148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326" name="Picture 6" descr="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29400" y="1676400"/>
            <a:ext cx="1981200" cy="148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327" name="Picture 7" descr="balltrajector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95600" y="3278188"/>
            <a:ext cx="3429000" cy="3392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14155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defRPr/>
            </a:pPr>
            <a:r>
              <a:rPr lang="zh-TW" altLang="en-US" smtClean="0"/>
              <a:t>吾人研究球路軌跡的動機</a:t>
            </a:r>
          </a:p>
        </p:txBody>
      </p:sp>
      <p:sp>
        <p:nvSpPr>
          <p:cNvPr id="61443" name="Rectangle 3"/>
          <p:cNvSpPr>
            <a:spLocks noGrp="1" noChangeArrowheads="1"/>
          </p:cNvSpPr>
          <p:nvPr>
            <p:ph type="body" sz="half" idx="1"/>
          </p:nvPr>
        </p:nvSpPr>
        <p:spPr/>
        <p:txBody>
          <a:bodyPr/>
          <a:lstStyle/>
          <a:p>
            <a:pPr eaLnBrk="1" hangingPunct="1">
              <a:defRPr/>
            </a:pPr>
            <a:r>
              <a:rPr lang="zh-TW" altLang="en-US" sz="2000" smtClean="0"/>
              <a:t>自</a:t>
            </a:r>
            <a:r>
              <a:rPr lang="en-US" altLang="zh-TW" sz="2000" smtClean="0"/>
              <a:t>1999</a:t>
            </a:r>
            <a:r>
              <a:rPr lang="zh-TW" altLang="en-US" sz="2000" smtClean="0"/>
              <a:t>至</a:t>
            </a:r>
            <a:r>
              <a:rPr lang="en-US" altLang="zh-TW" sz="2000" smtClean="0"/>
              <a:t>2006</a:t>
            </a:r>
            <a:r>
              <a:rPr lang="zh-TW" altLang="en-US" sz="2000" smtClean="0"/>
              <a:t>年間，中華成棒隊從未在國際比賽中擊敗過日本投手松坂大輔，因為其滑球、變速球、魔球等球路軌跡均與他人不同</a:t>
            </a:r>
          </a:p>
          <a:p>
            <a:pPr eaLnBrk="1" hangingPunct="1">
              <a:defRPr/>
            </a:pPr>
            <a:r>
              <a:rPr lang="zh-TW" altLang="en-US" sz="2000" smtClean="0"/>
              <a:t>日本投手野茂英雄在</a:t>
            </a:r>
            <a:r>
              <a:rPr lang="en-US" altLang="zh-TW" sz="2000" smtClean="0"/>
              <a:t>1995</a:t>
            </a:r>
            <a:r>
              <a:rPr lang="zh-TW" altLang="en-US" sz="2000" smtClean="0"/>
              <a:t>至</a:t>
            </a:r>
            <a:r>
              <a:rPr lang="en-US" altLang="zh-TW" sz="2000" smtClean="0"/>
              <a:t>1997</a:t>
            </a:r>
            <a:r>
              <a:rPr lang="zh-TW" altLang="en-US" sz="2000" smtClean="0"/>
              <a:t>年全盛時期，美國職棒大聯盟以「目測」法估計其指叉球下墜幅度可達</a:t>
            </a:r>
            <a:r>
              <a:rPr lang="en-US" altLang="zh-TW" sz="2000" smtClean="0"/>
              <a:t>50cm</a:t>
            </a:r>
            <a:r>
              <a:rPr lang="zh-TW" altLang="en-US" sz="2000" smtClean="0"/>
              <a:t>以上，威力十足</a:t>
            </a:r>
          </a:p>
        </p:txBody>
      </p:sp>
      <p:pic>
        <p:nvPicPr>
          <p:cNvPr id="57348" name="Picture 4" descr="Comparison between gyroball &amp; othe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5029200"/>
            <a:ext cx="31242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9" name="Picture 5" descr="fast ball_0001">
            <a:hlinkClick r:id="rId3"/>
          </p:cNvPr>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5219700" y="1600200"/>
            <a:ext cx="28956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7350" name="Picture 6" descr="variation_0001">
            <a:hlinkClick r:id="rId5"/>
          </p:cNvPr>
          <p:cNvPicPr>
            <a:picLocks noGrp="1" noChangeAspect="1" noChangeArrowheads="1"/>
          </p:cNvPicPr>
          <p:nvPr>
            <p:ph sz="quarter" idx="3"/>
          </p:nvPr>
        </p:nvPicPr>
        <p:blipFill>
          <a:blip r:embed="rId6">
            <a:extLst>
              <a:ext uri="{28A0092B-C50C-407E-A947-70E740481C1C}">
                <a14:useLocalDpi xmlns:a14="http://schemas.microsoft.com/office/drawing/2010/main" val="0"/>
              </a:ext>
            </a:extLst>
          </a:blip>
          <a:srcRect/>
          <a:stretch>
            <a:fillRect/>
          </a:stretch>
        </p:blipFill>
        <p:spPr>
          <a:xfrm>
            <a:off x="5219700" y="3924300"/>
            <a:ext cx="28956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07586811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defRPr/>
            </a:pPr>
            <a:r>
              <a:rPr lang="zh-TW" altLang="en-US" smtClean="0"/>
              <a:t>棒球球路特性描述</a:t>
            </a:r>
          </a:p>
        </p:txBody>
      </p:sp>
      <p:sp>
        <p:nvSpPr>
          <p:cNvPr id="62467" name="Rectangle 3"/>
          <p:cNvSpPr>
            <a:spLocks noGrp="1" noChangeArrowheads="1"/>
          </p:cNvSpPr>
          <p:nvPr>
            <p:ph type="body" sz="half" idx="1"/>
          </p:nvPr>
        </p:nvSpPr>
        <p:spPr/>
        <p:txBody>
          <a:bodyPr/>
          <a:lstStyle/>
          <a:p>
            <a:pPr eaLnBrk="1" hangingPunct="1">
              <a:lnSpc>
                <a:spcPct val="90000"/>
              </a:lnSpc>
              <a:defRPr/>
            </a:pPr>
            <a:r>
              <a:rPr lang="zh-TW" altLang="en-US" sz="2200" smtClean="0"/>
              <a:t>投手丘至本壘板的距離為</a:t>
            </a:r>
            <a:r>
              <a:rPr lang="en-US" altLang="zh-TW" sz="2200" smtClean="0"/>
              <a:t>18.44</a:t>
            </a:r>
            <a:r>
              <a:rPr lang="zh-TW" altLang="en-US" sz="2200" smtClean="0"/>
              <a:t>公尺，時速</a:t>
            </a:r>
            <a:r>
              <a:rPr lang="en-US" altLang="zh-TW" sz="2200" smtClean="0">
                <a:solidFill>
                  <a:srgbClr val="FF0000"/>
                </a:solidFill>
              </a:rPr>
              <a:t>150</a:t>
            </a:r>
            <a:r>
              <a:rPr lang="zh-TW" altLang="en-US" sz="2200" smtClean="0">
                <a:solidFill>
                  <a:srgbClr val="FF0000"/>
                </a:solidFill>
              </a:rPr>
              <a:t>公里</a:t>
            </a:r>
            <a:r>
              <a:rPr lang="zh-TW" altLang="en-US" sz="2200" smtClean="0"/>
              <a:t>的快速直球之飛行時間約為</a:t>
            </a:r>
            <a:r>
              <a:rPr lang="en-US" altLang="zh-TW" sz="2200" smtClean="0">
                <a:solidFill>
                  <a:srgbClr val="FF0000"/>
                </a:solidFill>
              </a:rPr>
              <a:t>0.44</a:t>
            </a:r>
            <a:r>
              <a:rPr lang="zh-TW" altLang="en-US" sz="2200" smtClean="0">
                <a:solidFill>
                  <a:srgbClr val="FF0000"/>
                </a:solidFill>
              </a:rPr>
              <a:t>秒</a:t>
            </a:r>
            <a:r>
              <a:rPr lang="zh-TW" altLang="en-US" sz="2200" smtClean="0"/>
              <a:t>；時速</a:t>
            </a:r>
            <a:r>
              <a:rPr lang="en-US" altLang="zh-TW" sz="2200" smtClean="0">
                <a:solidFill>
                  <a:srgbClr val="FFFF00"/>
                </a:solidFill>
              </a:rPr>
              <a:t>140</a:t>
            </a:r>
            <a:r>
              <a:rPr lang="zh-TW" altLang="en-US" sz="2200" smtClean="0">
                <a:solidFill>
                  <a:srgbClr val="FFFF00"/>
                </a:solidFill>
              </a:rPr>
              <a:t>公里</a:t>
            </a:r>
            <a:r>
              <a:rPr lang="zh-TW" altLang="en-US" sz="2200" smtClean="0"/>
              <a:t>的快速球之飛行時間約為</a:t>
            </a:r>
            <a:r>
              <a:rPr lang="en-US" altLang="zh-TW" sz="2200" smtClean="0">
                <a:solidFill>
                  <a:srgbClr val="FFFF00"/>
                </a:solidFill>
              </a:rPr>
              <a:t>0.47</a:t>
            </a:r>
            <a:r>
              <a:rPr lang="zh-TW" altLang="en-US" sz="2200" smtClean="0">
                <a:solidFill>
                  <a:srgbClr val="FFFF00"/>
                </a:solidFill>
              </a:rPr>
              <a:t>秒</a:t>
            </a:r>
            <a:r>
              <a:rPr lang="zh-TW" altLang="en-US" sz="2200" smtClean="0"/>
              <a:t>；時速</a:t>
            </a:r>
            <a:r>
              <a:rPr lang="en-US" altLang="zh-TW" sz="2200" smtClean="0">
                <a:solidFill>
                  <a:srgbClr val="003300"/>
                </a:solidFill>
              </a:rPr>
              <a:t>130</a:t>
            </a:r>
            <a:r>
              <a:rPr lang="zh-TW" altLang="en-US" sz="2200" smtClean="0">
                <a:solidFill>
                  <a:srgbClr val="003300"/>
                </a:solidFill>
              </a:rPr>
              <a:t>公里</a:t>
            </a:r>
            <a:r>
              <a:rPr lang="zh-TW" altLang="en-US" sz="2200" smtClean="0"/>
              <a:t>的直球之飛行時間約為</a:t>
            </a:r>
            <a:r>
              <a:rPr lang="en-US" altLang="zh-TW" sz="2200" smtClean="0">
                <a:solidFill>
                  <a:srgbClr val="003300"/>
                </a:solidFill>
              </a:rPr>
              <a:t>0.51</a:t>
            </a:r>
            <a:r>
              <a:rPr lang="zh-TW" altLang="en-US" sz="2200" smtClean="0">
                <a:solidFill>
                  <a:srgbClr val="003300"/>
                </a:solidFill>
              </a:rPr>
              <a:t>秒</a:t>
            </a:r>
          </a:p>
          <a:p>
            <a:pPr eaLnBrk="1" hangingPunct="1">
              <a:lnSpc>
                <a:spcPct val="90000"/>
              </a:lnSpc>
              <a:defRPr/>
            </a:pPr>
            <a:r>
              <a:rPr lang="zh-TW" altLang="en-US" sz="2200" smtClean="0"/>
              <a:t>好的變化球，大約在投手出手後飛行</a:t>
            </a:r>
            <a:r>
              <a:rPr lang="en-US" altLang="zh-TW" sz="2200" smtClean="0"/>
              <a:t>2/3</a:t>
            </a:r>
            <a:r>
              <a:rPr lang="zh-TW" altLang="en-US" sz="2200" smtClean="0"/>
              <a:t>距離</a:t>
            </a:r>
            <a:r>
              <a:rPr lang="en-US" altLang="zh-TW" sz="2200" smtClean="0"/>
              <a:t>(</a:t>
            </a:r>
            <a:r>
              <a:rPr lang="zh-TW" altLang="en-US" sz="2200" smtClean="0"/>
              <a:t>約距離本壘前</a:t>
            </a:r>
            <a:r>
              <a:rPr lang="en-US" altLang="zh-TW" sz="2200" smtClean="0"/>
              <a:t>6</a:t>
            </a:r>
            <a:r>
              <a:rPr lang="zh-TW" altLang="en-US" sz="2200" smtClean="0"/>
              <a:t>公尺</a:t>
            </a:r>
            <a:r>
              <a:rPr lang="en-US" altLang="zh-TW" sz="2200" smtClean="0"/>
              <a:t>)</a:t>
            </a:r>
            <a:r>
              <a:rPr lang="zh-TW" altLang="en-US" sz="2200" smtClean="0"/>
              <a:t>開始變化，如此較能吸引打擊者出棒</a:t>
            </a:r>
          </a:p>
          <a:p>
            <a:pPr eaLnBrk="1" hangingPunct="1">
              <a:lnSpc>
                <a:spcPct val="90000"/>
              </a:lnSpc>
              <a:defRPr/>
            </a:pPr>
            <a:r>
              <a:rPr lang="zh-TW" altLang="en-US" sz="2200" smtClean="0"/>
              <a:t>失控而偏高的球路易被擊出成為全壘打 </a:t>
            </a:r>
            <a:r>
              <a:rPr lang="en-US" altLang="zh-TW" sz="2200" smtClean="0"/>
              <a:t>(</a:t>
            </a:r>
            <a:r>
              <a:rPr lang="zh-TW" altLang="en-US" sz="2200" smtClean="0"/>
              <a:t>示範：陳金鋒 </a:t>
            </a:r>
            <a:r>
              <a:rPr lang="en-US" altLang="zh-TW" sz="2200" smtClean="0"/>
              <a:t>vs </a:t>
            </a:r>
            <a:r>
              <a:rPr lang="zh-TW" altLang="en-US" sz="2200" smtClean="0"/>
              <a:t>中村隼人、上原浩治 </a:t>
            </a:r>
            <a:r>
              <a:rPr lang="en-US" altLang="zh-TW" sz="2200" smtClean="0"/>
              <a:t>)</a:t>
            </a:r>
          </a:p>
        </p:txBody>
      </p:sp>
      <p:pic>
        <p:nvPicPr>
          <p:cNvPr id="58372" name="Picture 4" descr="ChenJinFeng_0001">
            <a:hlinkClick r:id="rId2"/>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219700" y="1600200"/>
            <a:ext cx="28956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8373" name="Picture 5" descr="ChenJinFeng2_0001">
            <a:hlinkClick r:id="rId4"/>
          </p:cNvPr>
          <p:cNvPicPr>
            <a:picLocks noGrp="1" noChangeAspect="1" noChangeArrowheads="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5219700" y="3924300"/>
            <a:ext cx="28956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9942511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defRPr/>
            </a:pPr>
            <a:r>
              <a:rPr lang="zh-TW" altLang="en-US" sz="3200" smtClean="0"/>
              <a:t>直球之特性、握法與旋轉方式</a:t>
            </a:r>
            <a:r>
              <a:rPr lang="en-US" altLang="zh-TW" sz="3200" smtClean="0"/>
              <a:t>(</a:t>
            </a:r>
            <a:r>
              <a:rPr lang="zh-TW" altLang="en-US" sz="3200" smtClean="0"/>
              <a:t>以右投手為例</a:t>
            </a:r>
            <a:r>
              <a:rPr lang="en-US" altLang="zh-TW" sz="3200" smtClean="0"/>
              <a:t>)</a:t>
            </a:r>
          </a:p>
        </p:txBody>
      </p:sp>
      <p:sp>
        <p:nvSpPr>
          <p:cNvPr id="63491" name="Rectangle 3"/>
          <p:cNvSpPr>
            <a:spLocks noGrp="1" noChangeArrowheads="1"/>
          </p:cNvSpPr>
          <p:nvPr>
            <p:ph type="body" sz="half" idx="1"/>
          </p:nvPr>
        </p:nvSpPr>
        <p:spPr/>
        <p:txBody>
          <a:bodyPr/>
          <a:lstStyle/>
          <a:p>
            <a:pPr eaLnBrk="1" hangingPunct="1">
              <a:lnSpc>
                <a:spcPct val="90000"/>
              </a:lnSpc>
              <a:defRPr/>
            </a:pPr>
            <a:r>
              <a:rPr lang="zh-TW" altLang="en-US" sz="2400" smtClean="0"/>
              <a:t>直球可分為四縫線握法與二縫線握法</a:t>
            </a:r>
          </a:p>
          <a:p>
            <a:pPr eaLnBrk="1" hangingPunct="1">
              <a:lnSpc>
                <a:spcPct val="90000"/>
              </a:lnSpc>
              <a:defRPr/>
            </a:pPr>
            <a:r>
              <a:rPr lang="zh-TW" altLang="en-US" sz="2400" smtClean="0"/>
              <a:t>四縫線直球的握法與打擊者自本壘區觀察之旋轉方式 </a:t>
            </a:r>
            <a:r>
              <a:rPr lang="en-US" altLang="zh-TW" sz="2400" smtClean="0">
                <a:latin typeface="Times New Roman" pitchFamily="18" charset="0"/>
              </a:rPr>
              <a:t>(</a:t>
            </a:r>
            <a:r>
              <a:rPr lang="zh-TW" altLang="en-US" sz="2400" smtClean="0">
                <a:latin typeface="Times New Roman" pitchFamily="18" charset="0"/>
              </a:rPr>
              <a:t>示範：林岳平</a:t>
            </a:r>
            <a:r>
              <a:rPr lang="en-US" altLang="zh-TW" sz="2400" smtClean="0">
                <a:latin typeface="Times New Roman" pitchFamily="18" charset="0"/>
              </a:rPr>
              <a:t>)</a:t>
            </a:r>
          </a:p>
          <a:p>
            <a:pPr eaLnBrk="1" hangingPunct="1">
              <a:lnSpc>
                <a:spcPct val="90000"/>
              </a:lnSpc>
              <a:defRPr/>
            </a:pPr>
            <a:r>
              <a:rPr lang="zh-TW" altLang="en-US" sz="2400" smtClean="0"/>
              <a:t>球速通常較變化球快。而有「尾勁」的直球，進入揮棒區時，打擊者會「感覺」上飄</a:t>
            </a:r>
            <a:r>
              <a:rPr lang="en-US" altLang="zh-TW" sz="2400" smtClean="0"/>
              <a:t>(</a:t>
            </a:r>
            <a:r>
              <a:rPr lang="zh-TW" altLang="en-US" sz="2400" smtClean="0"/>
              <a:t>示範：郭泓志</a:t>
            </a:r>
            <a:r>
              <a:rPr lang="en-US" altLang="zh-TW" sz="2400" smtClean="0"/>
              <a:t>)</a:t>
            </a:r>
          </a:p>
          <a:p>
            <a:pPr eaLnBrk="1" hangingPunct="1">
              <a:lnSpc>
                <a:spcPct val="90000"/>
              </a:lnSpc>
              <a:defRPr/>
            </a:pPr>
            <a:r>
              <a:rPr lang="zh-TW" altLang="en-US" sz="2400" smtClean="0"/>
              <a:t>四縫線</a:t>
            </a:r>
            <a:r>
              <a:rPr lang="en-US" altLang="zh-TW" sz="2400" smtClean="0"/>
              <a:t>(</a:t>
            </a:r>
            <a:r>
              <a:rPr lang="zh-TW" altLang="en-US" sz="2400" smtClean="0"/>
              <a:t>左</a:t>
            </a:r>
            <a:r>
              <a:rPr lang="en-US" altLang="zh-TW" sz="2400" smtClean="0"/>
              <a:t>)</a:t>
            </a:r>
            <a:r>
              <a:rPr lang="zh-TW" altLang="en-US" sz="2400" smtClean="0"/>
              <a:t>握法與二縫線</a:t>
            </a:r>
            <a:r>
              <a:rPr lang="en-US" altLang="zh-TW" sz="2400" smtClean="0"/>
              <a:t>(</a:t>
            </a:r>
            <a:r>
              <a:rPr lang="zh-TW" altLang="en-US" sz="2400" smtClean="0"/>
              <a:t>右</a:t>
            </a:r>
            <a:r>
              <a:rPr lang="en-US" altLang="zh-TW" sz="2400" smtClean="0"/>
              <a:t>)</a:t>
            </a:r>
            <a:r>
              <a:rPr lang="zh-TW" altLang="en-US" sz="2400" smtClean="0"/>
              <a:t>握法之球路軌跡略有不同</a:t>
            </a:r>
          </a:p>
          <a:p>
            <a:pPr eaLnBrk="1" hangingPunct="1">
              <a:lnSpc>
                <a:spcPct val="90000"/>
              </a:lnSpc>
              <a:defRPr/>
            </a:pPr>
            <a:endParaRPr lang="zh-TW" altLang="en-US" sz="2400" smtClean="0"/>
          </a:p>
          <a:p>
            <a:pPr eaLnBrk="1" hangingPunct="1">
              <a:lnSpc>
                <a:spcPct val="90000"/>
              </a:lnSpc>
              <a:defRPr/>
            </a:pPr>
            <a:endParaRPr lang="zh-TW" altLang="en-US" sz="2400" smtClean="0">
              <a:latin typeface="Times New Roman" pitchFamily="18" charset="0"/>
            </a:endParaRPr>
          </a:p>
          <a:p>
            <a:pPr eaLnBrk="1" hangingPunct="1">
              <a:lnSpc>
                <a:spcPct val="90000"/>
              </a:lnSpc>
              <a:defRPr/>
            </a:pPr>
            <a:endParaRPr lang="en-US" altLang="zh-TW" sz="2400" smtClean="0"/>
          </a:p>
        </p:txBody>
      </p:sp>
      <p:pic>
        <p:nvPicPr>
          <p:cNvPr id="59396" name="Picture 4" descr="直球一"/>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905000"/>
            <a:ext cx="1179513"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7" name="Picture 5" descr="直球"/>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6248400" y="2209800"/>
            <a:ext cx="1447800" cy="1085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9398" name="Picture 6" descr="未命名 - 2"/>
          <p:cNvPicPr>
            <a:picLocks noGrp="1" noChangeAspect="1" noChangeArrowheads="1"/>
          </p:cNvPicPr>
          <p:nvPr>
            <p:ph sz="quarter" idx="3"/>
          </p:nvPr>
        </p:nvPicPr>
        <p:blipFill>
          <a:blip r:embed="rId4" cstate="print">
            <a:extLst>
              <a:ext uri="{28A0092B-C50C-407E-A947-70E740481C1C}">
                <a14:useLocalDpi xmlns:a14="http://schemas.microsoft.com/office/drawing/2010/main" val="0"/>
              </a:ext>
            </a:extLst>
          </a:blip>
          <a:srcRect/>
          <a:stretch>
            <a:fillRect/>
          </a:stretch>
        </p:blipFill>
        <p:spPr>
          <a:xfrm>
            <a:off x="7924800" y="2286000"/>
            <a:ext cx="884238" cy="990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9399" name="Picture 7" descr="FourSeamerTrajecor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5905500"/>
            <a:ext cx="1295400"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0" name="Picture 8" descr="TwoSeamerTrajector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71800" y="5867400"/>
            <a:ext cx="1447800"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1" name="Picture 9" descr="shoot_0001">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86400" y="4343400"/>
            <a:ext cx="2590800"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455874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defRPr/>
            </a:pPr>
            <a:r>
              <a:rPr lang="zh-TW" altLang="en-US" smtClean="0"/>
              <a:t>曲球之特性、</a:t>
            </a:r>
            <a:r>
              <a:rPr lang="zh-TW" altLang="en-US" sz="4000" smtClean="0"/>
              <a:t>握法與旋轉方式</a:t>
            </a:r>
            <a:endParaRPr lang="zh-TW" altLang="en-US" sz="4000" smtClean="0">
              <a:latin typeface="Times New Roman" pitchFamily="18" charset="0"/>
            </a:endParaRPr>
          </a:p>
        </p:txBody>
      </p:sp>
      <p:sp>
        <p:nvSpPr>
          <p:cNvPr id="64515" name="Rectangle 3"/>
          <p:cNvSpPr>
            <a:spLocks noGrp="1" noChangeArrowheads="1"/>
          </p:cNvSpPr>
          <p:nvPr>
            <p:ph type="body" sz="half" idx="1"/>
          </p:nvPr>
        </p:nvSpPr>
        <p:spPr/>
        <p:txBody>
          <a:bodyPr/>
          <a:lstStyle/>
          <a:p>
            <a:pPr eaLnBrk="1" hangingPunct="1">
              <a:defRPr/>
            </a:pPr>
            <a:r>
              <a:rPr lang="zh-TW" altLang="en-US" smtClean="0"/>
              <a:t>曲球出手時球略往上拋，軌跡很接近拋物線，變化十分顯著</a:t>
            </a:r>
          </a:p>
          <a:p>
            <a:pPr eaLnBrk="1" hangingPunct="1">
              <a:defRPr/>
            </a:pPr>
            <a:r>
              <a:rPr lang="zh-TW" altLang="en-US" smtClean="0"/>
              <a:t>「小便球」為曲球之特例，軌跡為非常典型的拋物線，進入揮棒區時幾乎是垂直落下</a:t>
            </a:r>
          </a:p>
        </p:txBody>
      </p:sp>
      <p:pic>
        <p:nvPicPr>
          <p:cNvPr id="60420" name="Picture 4" descr="曲球"/>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4648200" y="1905000"/>
            <a:ext cx="1905000" cy="1466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0421" name="Picture 5" descr="未命名 -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1905000"/>
            <a:ext cx="1482725"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2" name="Picture 6" descr="Curve2_0001">
            <a:hlinkClick r:id="rId4"/>
          </p:cNvPr>
          <p:cNvPicPr>
            <a:picLocks noGrp="1" noChangeAspect="1" noChangeArrowheads="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5219700" y="3924300"/>
            <a:ext cx="28956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0212102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defRPr/>
            </a:pPr>
            <a:r>
              <a:rPr lang="zh-TW" altLang="en-US" sz="3600" smtClean="0"/>
              <a:t>只有水平位移的滑球</a:t>
            </a:r>
            <a:r>
              <a:rPr lang="en-US" altLang="zh-TW" sz="3600" smtClean="0"/>
              <a:t>(</a:t>
            </a:r>
            <a:r>
              <a:rPr lang="zh-TW" altLang="en-US" sz="3600" smtClean="0"/>
              <a:t>左</a:t>
            </a:r>
            <a:r>
              <a:rPr lang="en-US" altLang="zh-TW" sz="3600" smtClean="0"/>
              <a:t>)</a:t>
            </a:r>
            <a:r>
              <a:rPr lang="zh-TW" altLang="en-US" sz="3600" smtClean="0"/>
              <a:t>、會小幅度下墜的滑球</a:t>
            </a:r>
            <a:r>
              <a:rPr lang="en-US" altLang="zh-TW" sz="3600" smtClean="0"/>
              <a:t>(</a:t>
            </a:r>
            <a:r>
              <a:rPr lang="zh-TW" altLang="en-US" sz="3600" smtClean="0"/>
              <a:t>中</a:t>
            </a:r>
            <a:r>
              <a:rPr lang="en-US" altLang="zh-TW" sz="3600" smtClean="0"/>
              <a:t>)</a:t>
            </a:r>
            <a:r>
              <a:rPr lang="zh-TW" altLang="en-US" sz="3600" smtClean="0"/>
              <a:t>與伸卡球</a:t>
            </a:r>
            <a:r>
              <a:rPr lang="en-US" altLang="zh-TW" sz="3600" smtClean="0"/>
              <a:t>(</a:t>
            </a:r>
            <a:r>
              <a:rPr lang="zh-TW" altLang="en-US" sz="3600" smtClean="0"/>
              <a:t>右</a:t>
            </a:r>
            <a:r>
              <a:rPr lang="en-US" altLang="zh-TW" sz="3600" smtClean="0"/>
              <a:t>)</a:t>
            </a:r>
            <a:r>
              <a:rPr lang="zh-TW" altLang="en-US" sz="3600" smtClean="0"/>
              <a:t>之旋轉方式</a:t>
            </a:r>
          </a:p>
        </p:txBody>
      </p:sp>
      <p:sp>
        <p:nvSpPr>
          <p:cNvPr id="65539" name="Rectangle 3"/>
          <p:cNvSpPr>
            <a:spLocks noGrp="1" noChangeArrowheads="1"/>
          </p:cNvSpPr>
          <p:nvPr>
            <p:ph type="body" sz="half" idx="1"/>
          </p:nvPr>
        </p:nvSpPr>
        <p:spPr/>
        <p:txBody>
          <a:bodyPr/>
          <a:lstStyle/>
          <a:p>
            <a:pPr eaLnBrk="1" hangingPunct="1">
              <a:defRPr/>
            </a:pPr>
            <a:r>
              <a:rPr lang="zh-TW" altLang="en-US" sz="2800" smtClean="0"/>
              <a:t>滑球是成棒投手最常使用的變化球路，其軌跡主要呈水平變化，有些則會下墜</a:t>
            </a:r>
          </a:p>
          <a:p>
            <a:pPr eaLnBrk="1" hangingPunct="1">
              <a:defRPr/>
            </a:pPr>
            <a:r>
              <a:rPr lang="zh-TW" altLang="en-US" sz="2800" smtClean="0"/>
              <a:t>伸卡球之軌跡與滑球相反</a:t>
            </a:r>
            <a:r>
              <a:rPr lang="en-US" altLang="zh-TW" sz="2800" smtClean="0"/>
              <a:t>(</a:t>
            </a:r>
            <a:r>
              <a:rPr lang="zh-TW" altLang="en-US" sz="2800" smtClean="0"/>
              <a:t>示範：王建民</a:t>
            </a:r>
            <a:r>
              <a:rPr lang="en-US" altLang="zh-TW" sz="2800" smtClean="0"/>
              <a:t>)</a:t>
            </a:r>
          </a:p>
          <a:p>
            <a:pPr eaLnBrk="1" hangingPunct="1">
              <a:defRPr/>
            </a:pPr>
            <a:endParaRPr lang="en-US" altLang="zh-TW" sz="2800" smtClean="0"/>
          </a:p>
          <a:p>
            <a:pPr eaLnBrk="1" hangingPunct="1">
              <a:defRPr/>
            </a:pPr>
            <a:endParaRPr lang="en-US" altLang="zh-TW" sz="2800" smtClean="0"/>
          </a:p>
        </p:txBody>
      </p:sp>
      <p:pic>
        <p:nvPicPr>
          <p:cNvPr id="61444" name="Picture 4" descr="未命名 -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1905000"/>
            <a:ext cx="838200"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5" name="Picture 5" descr="滑球"/>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2057400"/>
            <a:ext cx="8826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6" name="Picture 6" descr="未命名 -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48600" y="1905000"/>
            <a:ext cx="757238"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7" name="Picture 7" descr="未命名 -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5000" y="1905000"/>
            <a:ext cx="914400" cy="76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8" name="Picture 8" descr="未命名 -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48400" y="2895600"/>
            <a:ext cx="1676400"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5" name="Rectangle 9"/>
          <p:cNvSpPr>
            <a:spLocks noGrp="1" noChangeArrowheads="1"/>
          </p:cNvSpPr>
          <p:nvPr>
            <p:ph sz="quarter" idx="2"/>
          </p:nvPr>
        </p:nvSpPr>
        <p:spPr/>
        <p:txBody>
          <a:bodyPr/>
          <a:lstStyle/>
          <a:p>
            <a:pPr eaLnBrk="1" hangingPunct="1">
              <a:defRPr/>
            </a:pPr>
            <a:endParaRPr lang="zh-TW" altLang="zh-TW" sz="2400" smtClean="0"/>
          </a:p>
        </p:txBody>
      </p:sp>
      <p:pic>
        <p:nvPicPr>
          <p:cNvPr id="61450" name="Picture 10" descr="Slider_0001">
            <a:hlinkClick r:id="rId7"/>
          </p:cNvPr>
          <p:cNvPicPr>
            <a:picLocks noGrp="1" noChangeAspect="1" noChangeArrowheads="1"/>
          </p:cNvPicPr>
          <p:nvPr>
            <p:ph sz="quarter" idx="3"/>
          </p:nvPr>
        </p:nvPicPr>
        <p:blipFill>
          <a:blip r:embed="rId8">
            <a:extLst>
              <a:ext uri="{28A0092B-C50C-407E-A947-70E740481C1C}">
                <a14:useLocalDpi xmlns:a14="http://schemas.microsoft.com/office/drawing/2010/main" val="0"/>
              </a:ext>
            </a:extLst>
          </a:blip>
          <a:srcRect/>
          <a:stretch>
            <a:fillRect/>
          </a:stretch>
        </p:blipFill>
        <p:spPr>
          <a:xfrm>
            <a:off x="5219700" y="3924300"/>
            <a:ext cx="28956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1451" name="Picture 11" descr="Sinker_0001">
            <a:hlinkClick r:id="rId9"/>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295400" y="4572000"/>
            <a:ext cx="2514600"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292829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defRPr/>
            </a:pPr>
            <a:r>
              <a:rPr lang="zh-TW" altLang="en-US" smtClean="0"/>
              <a:t>變速球</a:t>
            </a:r>
          </a:p>
        </p:txBody>
      </p:sp>
      <p:sp>
        <p:nvSpPr>
          <p:cNvPr id="66563" name="Rectangle 3"/>
          <p:cNvSpPr>
            <a:spLocks noGrp="1" noChangeArrowheads="1"/>
          </p:cNvSpPr>
          <p:nvPr>
            <p:ph type="body" sz="half" idx="1"/>
          </p:nvPr>
        </p:nvSpPr>
        <p:spPr/>
        <p:txBody>
          <a:bodyPr/>
          <a:lstStyle/>
          <a:p>
            <a:pPr eaLnBrk="1" hangingPunct="1">
              <a:defRPr/>
            </a:pPr>
            <a:r>
              <a:rPr lang="zh-TW" altLang="en-US" sz="4000" smtClean="0"/>
              <a:t>變速球的幾種握法</a:t>
            </a:r>
            <a:r>
              <a:rPr lang="en-US" altLang="zh-TW" sz="4000" smtClean="0"/>
              <a:t>(</a:t>
            </a:r>
            <a:r>
              <a:rPr lang="zh-TW" altLang="en-US" sz="4000" smtClean="0"/>
              <a:t>球不太旋轉</a:t>
            </a:r>
            <a:r>
              <a:rPr lang="en-US" altLang="zh-TW" sz="4000" smtClean="0"/>
              <a:t>)</a:t>
            </a:r>
          </a:p>
          <a:p>
            <a:pPr eaLnBrk="1" hangingPunct="1">
              <a:defRPr/>
            </a:pPr>
            <a:r>
              <a:rPr lang="zh-TW" altLang="en-US" sz="4000" smtClean="0"/>
              <a:t>變速球除了會變速外，還會下墜</a:t>
            </a:r>
            <a:r>
              <a:rPr lang="en-US" altLang="zh-TW" sz="4000" smtClean="0"/>
              <a:t>(</a:t>
            </a:r>
            <a:r>
              <a:rPr lang="zh-TW" altLang="en-US" sz="4000" smtClean="0"/>
              <a:t>示範：松坂大輔</a:t>
            </a:r>
            <a:r>
              <a:rPr lang="en-US" altLang="zh-TW" sz="4000" smtClean="0"/>
              <a:t>)</a:t>
            </a:r>
          </a:p>
        </p:txBody>
      </p:sp>
      <p:pic>
        <p:nvPicPr>
          <p:cNvPr id="62468" name="Picture 4" descr="變速球一"/>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981200"/>
            <a:ext cx="850900" cy="127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9" name="Picture 5" descr="fuck球"/>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1524000"/>
            <a:ext cx="1828800" cy="129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0" name="Picture 6" descr="變速球"/>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2957513"/>
            <a:ext cx="1828800" cy="150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1" name="Picture 7" descr="ChangeUp_0001">
            <a:hlinkClick r:id="rId5"/>
          </p:cNvPr>
          <p:cNvPicPr>
            <a:picLocks noGrp="1" noChangeAspect="1" noChangeArrowheads="1"/>
          </p:cNvPicPr>
          <p:nvPr>
            <p:ph sz="half" idx="2"/>
          </p:nvPr>
        </p:nvPicPr>
        <p:blipFill>
          <a:blip r:embed="rId6" cstate="print">
            <a:extLst>
              <a:ext uri="{28A0092B-C50C-407E-A947-70E740481C1C}">
                <a14:useLocalDpi xmlns:a14="http://schemas.microsoft.com/office/drawing/2010/main" val="0"/>
              </a:ext>
            </a:extLst>
          </a:blip>
          <a:srcRect/>
          <a:stretch>
            <a:fillRect/>
          </a:stretch>
        </p:blipFill>
        <p:spPr>
          <a:xfrm>
            <a:off x="5486400" y="4781550"/>
            <a:ext cx="2362200" cy="1771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82338804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defRPr/>
            </a:pPr>
            <a:r>
              <a:rPr lang="zh-TW" altLang="en-US" smtClean="0"/>
              <a:t>指叉球</a:t>
            </a:r>
          </a:p>
        </p:txBody>
      </p:sp>
      <p:sp>
        <p:nvSpPr>
          <p:cNvPr id="67587" name="Rectangle 3"/>
          <p:cNvSpPr>
            <a:spLocks noGrp="1" noChangeArrowheads="1"/>
          </p:cNvSpPr>
          <p:nvPr>
            <p:ph type="body" sz="half" idx="1"/>
          </p:nvPr>
        </p:nvSpPr>
        <p:spPr/>
        <p:txBody>
          <a:bodyPr/>
          <a:lstStyle/>
          <a:p>
            <a:pPr eaLnBrk="1" hangingPunct="1">
              <a:defRPr/>
            </a:pPr>
            <a:r>
              <a:rPr lang="zh-TW" altLang="en-US" sz="2800" smtClean="0"/>
              <a:t>指叉球</a:t>
            </a:r>
            <a:r>
              <a:rPr lang="en-US" altLang="zh-TW" sz="2800" smtClean="0"/>
              <a:t>(</a:t>
            </a:r>
            <a:r>
              <a:rPr lang="zh-TW" altLang="en-US" sz="2800" smtClean="0"/>
              <a:t>球不太旋轉</a:t>
            </a:r>
            <a:r>
              <a:rPr lang="en-US" altLang="zh-TW" sz="2800" smtClean="0"/>
              <a:t>) </a:t>
            </a:r>
            <a:r>
              <a:rPr lang="zh-TW" altLang="en-US" sz="2800" smtClean="0"/>
              <a:t>進入揮棒區時，下墜幅度很大，常衍生出許多變種球路</a:t>
            </a:r>
            <a:r>
              <a:rPr lang="en-US" altLang="zh-TW" sz="2800" smtClean="0"/>
              <a:t>(</a:t>
            </a:r>
            <a:r>
              <a:rPr lang="zh-TW" altLang="en-US" sz="2800" smtClean="0"/>
              <a:t>示範：橫田久則</a:t>
            </a:r>
            <a:r>
              <a:rPr lang="en-US" altLang="zh-TW" sz="2800" smtClean="0"/>
              <a:t>)</a:t>
            </a:r>
          </a:p>
          <a:p>
            <a:pPr eaLnBrk="1" hangingPunct="1">
              <a:defRPr/>
            </a:pPr>
            <a:r>
              <a:rPr lang="zh-TW" altLang="en-US" sz="2800" smtClean="0"/>
              <a:t>螃蟹球</a:t>
            </a:r>
            <a:r>
              <a:rPr lang="en-US" altLang="zh-TW" sz="2800" smtClean="0"/>
              <a:t>(</a:t>
            </a:r>
            <a:r>
              <a:rPr lang="zh-TW" altLang="en-US" sz="2800" smtClean="0"/>
              <a:t>類似指叉球</a:t>
            </a:r>
            <a:r>
              <a:rPr lang="en-US" altLang="zh-TW" sz="2800" smtClean="0"/>
              <a:t>)</a:t>
            </a:r>
          </a:p>
          <a:p>
            <a:pPr eaLnBrk="1" hangingPunct="1">
              <a:buFontTx/>
              <a:buNone/>
              <a:defRPr/>
            </a:pPr>
            <a:r>
              <a:rPr lang="en-US" altLang="zh-TW" sz="2800" smtClean="0"/>
              <a:t>   (</a:t>
            </a:r>
            <a:r>
              <a:rPr lang="zh-TW" altLang="en-US" sz="2800" smtClean="0"/>
              <a:t>示範：李居冠</a:t>
            </a:r>
            <a:r>
              <a:rPr lang="en-US" altLang="zh-TW" sz="2800" smtClean="0"/>
              <a:t>)</a:t>
            </a:r>
          </a:p>
        </p:txBody>
      </p:sp>
      <p:pic>
        <p:nvPicPr>
          <p:cNvPr id="63492" name="Picture 4" descr="小指叉球"/>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752600"/>
            <a:ext cx="1265238"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3" name="Picture 5" descr="螃蟹球"/>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6553200" y="1752600"/>
            <a:ext cx="1752600" cy="1981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7590" name="Rectangle 6"/>
          <p:cNvSpPr>
            <a:spLocks noGrp="1" noChangeArrowheads="1"/>
          </p:cNvSpPr>
          <p:nvPr>
            <p:ph sz="quarter" idx="2"/>
          </p:nvPr>
        </p:nvSpPr>
        <p:spPr/>
        <p:txBody>
          <a:bodyPr/>
          <a:lstStyle/>
          <a:p>
            <a:pPr eaLnBrk="1" hangingPunct="1">
              <a:defRPr/>
            </a:pPr>
            <a:endParaRPr lang="zh-TW" altLang="zh-TW" sz="2400" smtClean="0"/>
          </a:p>
        </p:txBody>
      </p:sp>
      <p:pic>
        <p:nvPicPr>
          <p:cNvPr id="63495" name="Picture 7" descr="forkball_0001">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0" y="4267200"/>
            <a:ext cx="2743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247959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defRPr/>
            </a:pPr>
            <a:r>
              <a:rPr lang="zh-TW" altLang="en-US" smtClean="0"/>
              <a:t>下勾投法所投出的上飄球</a:t>
            </a:r>
          </a:p>
        </p:txBody>
      </p:sp>
      <p:sp>
        <p:nvSpPr>
          <p:cNvPr id="68611" name="Rectangle 3"/>
          <p:cNvSpPr>
            <a:spLocks noGrp="1" noChangeArrowheads="1"/>
          </p:cNvSpPr>
          <p:nvPr>
            <p:ph type="body" sz="half" idx="1"/>
          </p:nvPr>
        </p:nvSpPr>
        <p:spPr/>
        <p:txBody>
          <a:bodyPr/>
          <a:lstStyle/>
          <a:p>
            <a:pPr eaLnBrk="1" hangingPunct="1">
              <a:lnSpc>
                <a:spcPct val="90000"/>
              </a:lnSpc>
              <a:defRPr/>
            </a:pPr>
            <a:r>
              <a:rPr lang="zh-TW" altLang="en-US" sz="2800" smtClean="0"/>
              <a:t>下勾投法又稱為潛水艇式投法，由於投手出手角度較低，所以球會逐漸上飄至本壘區域</a:t>
            </a:r>
            <a:r>
              <a:rPr lang="en-US" altLang="zh-TW" sz="2800" smtClean="0"/>
              <a:t>(</a:t>
            </a:r>
            <a:r>
              <a:rPr lang="zh-TW" altLang="en-US" sz="2800" smtClean="0"/>
              <a:t>示範：廖于誠</a:t>
            </a:r>
            <a:r>
              <a:rPr lang="en-US" altLang="zh-TW" sz="2800" smtClean="0"/>
              <a:t>)</a:t>
            </a:r>
          </a:p>
          <a:p>
            <a:pPr eaLnBrk="1" hangingPunct="1">
              <a:lnSpc>
                <a:spcPct val="90000"/>
              </a:lnSpc>
              <a:defRPr/>
            </a:pPr>
            <a:r>
              <a:rPr lang="zh-TW" altLang="en-US" sz="2800" smtClean="0"/>
              <a:t>不少人懷疑非下勾投法的投手是否能真的投出上飄球，因此值得研究</a:t>
            </a:r>
          </a:p>
          <a:p>
            <a:pPr eaLnBrk="1" hangingPunct="1">
              <a:lnSpc>
                <a:spcPct val="90000"/>
              </a:lnSpc>
              <a:buFontTx/>
              <a:buNone/>
              <a:defRPr/>
            </a:pPr>
            <a:r>
              <a:rPr lang="zh-TW" altLang="en-US" sz="2800" smtClean="0"/>
              <a:t>   </a:t>
            </a:r>
          </a:p>
          <a:p>
            <a:pPr eaLnBrk="1" hangingPunct="1">
              <a:lnSpc>
                <a:spcPct val="90000"/>
              </a:lnSpc>
              <a:buFontTx/>
              <a:buNone/>
              <a:defRPr/>
            </a:pPr>
            <a:endParaRPr lang="en-US" altLang="zh-TW" sz="2800" smtClean="0"/>
          </a:p>
        </p:txBody>
      </p:sp>
      <p:pic>
        <p:nvPicPr>
          <p:cNvPr id="64516" name="Picture 4" descr="ShangPiawBall_0001">
            <a:hlinkClick r:id="rId2"/>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4648200" y="2333625"/>
            <a:ext cx="4038600" cy="30289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83251632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685800" y="4724400"/>
            <a:ext cx="7772400" cy="1462088"/>
          </a:xfrm>
        </p:spPr>
        <p:txBody>
          <a:bodyPr/>
          <a:lstStyle/>
          <a:p>
            <a:pPr eaLnBrk="1" hangingPunct="1">
              <a:defRPr/>
            </a:pPr>
            <a:r>
              <a:rPr lang="zh-TW" altLang="en-US" sz="2400" smtClean="0"/>
              <a:t>根據上述系統所重建的</a:t>
            </a:r>
            <a:r>
              <a:rPr lang="en-US" altLang="zh-TW" sz="2400" smtClean="0"/>
              <a:t>3D</a:t>
            </a:r>
            <a:r>
              <a:rPr lang="zh-TW" altLang="en-US" sz="2400" smtClean="0"/>
              <a:t>球路軌跡圖形，可以看出文化大學棒球隊曾姓投手的指叉球之球路明顯下墜，符合基本的要求；但是許姓投手所投之指叉球的球路軌跡則缺乏變化而近似直球</a:t>
            </a:r>
          </a:p>
        </p:txBody>
      </p:sp>
      <p:pic>
        <p:nvPicPr>
          <p:cNvPr id="65539" name="Picture 3" descr="9-17"/>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85800" y="762000"/>
            <a:ext cx="7848600" cy="3495675"/>
          </a:xfrm>
        </p:spPr>
      </p:pic>
    </p:spTree>
    <p:extLst>
      <p:ext uri="{BB962C8B-B14F-4D97-AF65-F5344CB8AC3E}">
        <p14:creationId xmlns:p14="http://schemas.microsoft.com/office/powerpoint/2010/main" val="51226206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09600" y="4876800"/>
            <a:ext cx="7772400" cy="1462088"/>
          </a:xfrm>
        </p:spPr>
        <p:txBody>
          <a:bodyPr/>
          <a:lstStyle/>
          <a:p>
            <a:pPr eaLnBrk="1" hangingPunct="1">
              <a:defRPr/>
            </a:pPr>
            <a:r>
              <a:rPr lang="zh-TW" altLang="en-US" sz="2400" smtClean="0"/>
              <a:t>文大棒球隊廖姓投手所投之滑球的</a:t>
            </a:r>
            <a:r>
              <a:rPr lang="en-US" altLang="zh-TW" sz="2400" smtClean="0"/>
              <a:t>3D</a:t>
            </a:r>
            <a:r>
              <a:rPr lang="zh-TW" altLang="en-US" sz="2400" smtClean="0"/>
              <a:t>球路軌跡，吾人可以發現其投出第一個滑球會往右打者的外角略為轉彎，但是投出第二個滑球時，其球路軌跡則近似直球，因此表示廖姓投手對滑球的控球之準確度並無法達到</a:t>
            </a:r>
            <a:r>
              <a:rPr lang="en-US" altLang="zh-TW" sz="2400" smtClean="0"/>
              <a:t>100%</a:t>
            </a:r>
            <a:r>
              <a:rPr lang="zh-TW" altLang="en-US" sz="2400" smtClean="0"/>
              <a:t>，所以必須多加練習</a:t>
            </a:r>
            <a:r>
              <a:rPr lang="zh-TW" altLang="en-US" sz="2000" smtClean="0"/>
              <a:t> </a:t>
            </a:r>
            <a:br>
              <a:rPr lang="zh-TW" altLang="en-US" sz="2000" smtClean="0"/>
            </a:br>
            <a:endParaRPr lang="zh-TW" altLang="en-US" sz="2000" smtClean="0"/>
          </a:p>
        </p:txBody>
      </p:sp>
      <p:pic>
        <p:nvPicPr>
          <p:cNvPr id="66563" name="Picture 3" descr="9-18"/>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066800" y="1066800"/>
            <a:ext cx="7086600" cy="3165475"/>
          </a:xfrm>
        </p:spPr>
      </p:pic>
    </p:spTree>
    <p:extLst>
      <p:ext uri="{BB962C8B-B14F-4D97-AF65-F5344CB8AC3E}">
        <p14:creationId xmlns:p14="http://schemas.microsoft.com/office/powerpoint/2010/main" val="419984103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defRPr/>
            </a:pPr>
            <a:r>
              <a:rPr lang="zh-TW" altLang="en-US" smtClean="0"/>
              <a:t>中文語音處理技術 </a:t>
            </a:r>
          </a:p>
        </p:txBody>
      </p:sp>
      <p:sp>
        <p:nvSpPr>
          <p:cNvPr id="71683" name="Rectangle 3"/>
          <p:cNvSpPr>
            <a:spLocks noGrp="1" noChangeArrowheads="1"/>
          </p:cNvSpPr>
          <p:nvPr>
            <p:ph type="body" sz="half" idx="1"/>
          </p:nvPr>
        </p:nvSpPr>
        <p:spPr/>
        <p:txBody>
          <a:bodyPr/>
          <a:lstStyle/>
          <a:p>
            <a:pPr eaLnBrk="1" hangingPunct="1">
              <a:defRPr/>
            </a:pPr>
            <a:r>
              <a:rPr lang="zh-TW" altLang="en-US" sz="2000" smtClean="0"/>
              <a:t>台大電機</a:t>
            </a:r>
            <a:r>
              <a:rPr lang="en-US" altLang="zh-TW" sz="2000" smtClean="0"/>
              <a:t>/</a:t>
            </a:r>
            <a:r>
              <a:rPr lang="zh-TW" altLang="en-US" sz="2000" smtClean="0"/>
              <a:t>資訊系李琳山教授與其學生研發之中文語音輸入電腦系統，只需使用中文語音發聲，即可將資料輸入電腦。李琳山教授自</a:t>
            </a:r>
            <a:r>
              <a:rPr lang="en-US" altLang="zh-TW" sz="2000" smtClean="0"/>
              <a:t>1983</a:t>
            </a:r>
            <a:r>
              <a:rPr lang="zh-TW" altLang="en-US" sz="2000" smtClean="0"/>
              <a:t>年研發至今，經過多次改良，目前已可聽懂國、台、客語，正確率幾乎達到</a:t>
            </a:r>
            <a:r>
              <a:rPr lang="en-US" altLang="zh-TW" sz="2000" smtClean="0"/>
              <a:t>100%</a:t>
            </a:r>
          </a:p>
          <a:p>
            <a:pPr eaLnBrk="1" hangingPunct="1">
              <a:defRPr/>
            </a:pPr>
            <a:r>
              <a:rPr lang="zh-TW" altLang="en-US" sz="2000" smtClean="0"/>
              <a:t>目前語音合成的技術亦非常普及，例如公共場所常聽到的語音廣播，或是電子詞典的發音，乃至於一般人打電話常聽到的語音指示，很多都不是真人的錄音，而是用數位語音處理技術加以合成的</a:t>
            </a:r>
          </a:p>
        </p:txBody>
      </p:sp>
      <p:pic>
        <p:nvPicPr>
          <p:cNvPr id="67588" name="Picture 4" descr="ls-le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826125" y="2640013"/>
            <a:ext cx="1682750" cy="24145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06776294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defRPr/>
            </a:pPr>
            <a:r>
              <a:rPr lang="zh-TW" altLang="en-US" sz="3600" dirty="0" smtClean="0"/>
              <a:t>傳統娛樂業因高科技產業興起而沒落</a:t>
            </a:r>
            <a:endParaRPr lang="zh-TW" altLang="zh-TW" sz="3600" dirty="0" smtClean="0"/>
          </a:p>
        </p:txBody>
      </p:sp>
      <p:sp>
        <p:nvSpPr>
          <p:cNvPr id="58371" name="Rectangle 3"/>
          <p:cNvSpPr>
            <a:spLocks noGrp="1" noChangeArrowheads="1"/>
          </p:cNvSpPr>
          <p:nvPr>
            <p:ph type="body" idx="1"/>
          </p:nvPr>
        </p:nvSpPr>
        <p:spPr/>
        <p:txBody>
          <a:bodyPr/>
          <a:lstStyle/>
          <a:p>
            <a:pPr eaLnBrk="1" hangingPunct="1">
              <a:defRPr/>
            </a:pPr>
            <a:r>
              <a:rPr lang="zh-TW" altLang="en-US" sz="2800" dirty="0" smtClean="0"/>
              <a:t>由於影像與聲音訊號壓縮技術持續發展，配合網際網路，已經帶動了</a:t>
            </a:r>
            <a:r>
              <a:rPr lang="en-US" altLang="zh-TW" sz="2800" dirty="0" smtClean="0"/>
              <a:t>MP3</a:t>
            </a:r>
            <a:r>
              <a:rPr lang="zh-TW" altLang="en-US" sz="2800" dirty="0" smtClean="0"/>
              <a:t>、電子音樂（</a:t>
            </a:r>
            <a:r>
              <a:rPr lang="en-US" altLang="zh-TW" sz="2800" dirty="0" smtClean="0"/>
              <a:t>MIDI</a:t>
            </a:r>
            <a:r>
              <a:rPr lang="zh-TW" altLang="en-US" sz="2800" dirty="0" smtClean="0"/>
              <a:t>）等流行風潮；同時由於電腦圖形與影音檔案、</a:t>
            </a:r>
            <a:r>
              <a:rPr lang="en-US" altLang="zh-TW" sz="2800" dirty="0" smtClean="0"/>
              <a:t>VCD</a:t>
            </a:r>
            <a:r>
              <a:rPr lang="zh-TW" altLang="en-US" sz="2800" dirty="0" smtClean="0"/>
              <a:t>、</a:t>
            </a:r>
            <a:r>
              <a:rPr lang="en-US" altLang="zh-TW" sz="2800" dirty="0" smtClean="0"/>
              <a:t>DVD</a:t>
            </a:r>
            <a:r>
              <a:rPr lang="zh-TW" altLang="en-US" sz="2800" dirty="0" smtClean="0"/>
              <a:t>上的訊號規格逐漸統一，也因此改變了人類購買</a:t>
            </a:r>
            <a:r>
              <a:rPr lang="en-US" altLang="zh-TW" sz="2800" dirty="0" smtClean="0"/>
              <a:t>CD</a:t>
            </a:r>
            <a:r>
              <a:rPr lang="zh-TW" altLang="en-US" sz="2800" dirty="0" smtClean="0"/>
              <a:t>、上電影院等休閒娛樂的消費習慣，現代人已能從網路上輕鬆地下載音樂與電影檔案，這些都是拜網路通訊、訊號處理與光碟儲存的技術進步之賜</a:t>
            </a:r>
          </a:p>
          <a:p>
            <a:pPr eaLnBrk="1" hangingPunct="1">
              <a:defRPr/>
            </a:pPr>
            <a:endParaRPr lang="en-US" altLang="zh-TW" sz="2800" dirty="0" smtClean="0"/>
          </a:p>
        </p:txBody>
      </p:sp>
    </p:spTree>
    <p:extLst>
      <p:ext uri="{BB962C8B-B14F-4D97-AF65-F5344CB8AC3E}">
        <p14:creationId xmlns:p14="http://schemas.microsoft.com/office/powerpoint/2010/main" val="51929676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defRPr/>
            </a:pPr>
            <a:r>
              <a:rPr lang="zh-TW" altLang="en-US" smtClean="0">
                <a:latin typeface="Times New Roman" pitchFamily="18" charset="0"/>
              </a:rPr>
              <a:t>雷射與其應用</a:t>
            </a:r>
          </a:p>
        </p:txBody>
      </p:sp>
      <p:sp>
        <p:nvSpPr>
          <p:cNvPr id="72707" name="Rectangle 3"/>
          <p:cNvSpPr>
            <a:spLocks noGrp="1" noChangeArrowheads="1"/>
          </p:cNvSpPr>
          <p:nvPr>
            <p:ph type="body" sz="half" idx="1"/>
          </p:nvPr>
        </p:nvSpPr>
        <p:spPr/>
        <p:txBody>
          <a:bodyPr/>
          <a:lstStyle/>
          <a:p>
            <a:pPr eaLnBrk="1" hangingPunct="1">
              <a:lnSpc>
                <a:spcPct val="90000"/>
              </a:lnSpc>
              <a:defRPr/>
            </a:pPr>
            <a:r>
              <a:rPr lang="en-US" altLang="zh-TW" sz="2000" dirty="0" smtClean="0"/>
              <a:t>1950</a:t>
            </a:r>
            <a:r>
              <a:rPr lang="zh-TW" altLang="en-US" sz="2000" dirty="0" smtClean="0"/>
              <a:t>年代，由</a:t>
            </a:r>
            <a:r>
              <a:rPr lang="en-US" altLang="zh-TW" sz="2000" dirty="0" smtClean="0"/>
              <a:t>H. Townes</a:t>
            </a:r>
            <a:r>
              <a:rPr lang="zh-TW" altLang="en-US" sz="2000" dirty="0" smtClean="0"/>
              <a:t>、</a:t>
            </a:r>
            <a:r>
              <a:rPr lang="en-US" altLang="zh-TW" sz="2000" dirty="0" smtClean="0"/>
              <a:t>N. G. Basov</a:t>
            </a:r>
            <a:r>
              <a:rPr lang="zh-TW" altLang="en-US" sz="2000" dirty="0" smtClean="0"/>
              <a:t>與</a:t>
            </a:r>
            <a:r>
              <a:rPr lang="en-US" altLang="zh-TW" sz="2000" dirty="0" smtClean="0"/>
              <a:t>A. M. Prokhorov </a:t>
            </a:r>
            <a:r>
              <a:rPr lang="zh-TW" altLang="en-US" sz="2000" dirty="0" smtClean="0"/>
              <a:t>等人利用「受激輻射 </a:t>
            </a:r>
            <a:r>
              <a:rPr lang="en-US" altLang="zh-TW" sz="2000" dirty="0" smtClean="0"/>
              <a:t>(Stimulated  Emission)</a:t>
            </a:r>
            <a:r>
              <a:rPr lang="zh-TW" altLang="en-US" sz="2000" dirty="0" smtClean="0"/>
              <a:t>」的理論，製作出微波</a:t>
            </a:r>
            <a:r>
              <a:rPr lang="en-US" altLang="zh-TW" sz="2000" dirty="0" smtClean="0"/>
              <a:t>(</a:t>
            </a:r>
            <a:r>
              <a:rPr lang="zh-TW" altLang="en-US" sz="2000" dirty="0" smtClean="0"/>
              <a:t>波長</a:t>
            </a:r>
            <a:r>
              <a:rPr lang="en-US" altLang="zh-TW" sz="2000" dirty="0" smtClean="0"/>
              <a:t>0.1-10cm)</a:t>
            </a:r>
            <a:r>
              <a:rPr lang="zh-TW" altLang="en-US" sz="2000" dirty="0" smtClean="0"/>
              <a:t>放大器的裝置 ，稱之為梅射</a:t>
            </a:r>
            <a:r>
              <a:rPr lang="en-US" altLang="zh-TW" sz="2000" dirty="0" smtClean="0"/>
              <a:t>( Maser)</a:t>
            </a:r>
            <a:r>
              <a:rPr lang="zh-TW" altLang="en-US" sz="2000" dirty="0" smtClean="0"/>
              <a:t>，此即為雷射</a:t>
            </a:r>
            <a:r>
              <a:rPr lang="en-US" altLang="zh-TW" sz="2000" dirty="0" smtClean="0"/>
              <a:t>( Laser) </a:t>
            </a:r>
            <a:r>
              <a:rPr lang="zh-TW" altLang="en-US" sz="2000" dirty="0" smtClean="0"/>
              <a:t>光的前身。而</a:t>
            </a:r>
            <a:r>
              <a:rPr lang="en-US" altLang="zh-TW" sz="2000" dirty="0" smtClean="0"/>
              <a:t>1964</a:t>
            </a:r>
            <a:r>
              <a:rPr lang="zh-TW" altLang="en-US" sz="2000" dirty="0" smtClean="0"/>
              <a:t>年此三人共同獲得諾貝爾獎 </a:t>
            </a:r>
          </a:p>
          <a:p>
            <a:pPr eaLnBrk="1" hangingPunct="1">
              <a:lnSpc>
                <a:spcPct val="90000"/>
              </a:lnSpc>
              <a:defRPr/>
            </a:pPr>
            <a:r>
              <a:rPr lang="en-US" altLang="zh-TW" sz="2000" dirty="0" smtClean="0"/>
              <a:t>1960</a:t>
            </a:r>
            <a:r>
              <a:rPr lang="zh-TW" altLang="en-US" sz="2000" dirty="0" smtClean="0"/>
              <a:t>年，梅曼</a:t>
            </a:r>
            <a:r>
              <a:rPr lang="en-US" altLang="zh-TW" sz="2000" dirty="0" smtClean="0"/>
              <a:t>(T. H. </a:t>
            </a:r>
            <a:r>
              <a:rPr lang="en-US" altLang="zh-TW" sz="2000" dirty="0" err="1" smtClean="0"/>
              <a:t>Maiman</a:t>
            </a:r>
            <a:r>
              <a:rPr lang="en-US" altLang="zh-TW" sz="2000" dirty="0" smtClean="0"/>
              <a:t>) </a:t>
            </a:r>
            <a:r>
              <a:rPr lang="zh-TW" altLang="en-US" sz="2000" dirty="0" smtClean="0"/>
              <a:t>製作出全世界第一台可見光範圍</a:t>
            </a:r>
            <a:r>
              <a:rPr lang="en-US" altLang="zh-TW" sz="2000" dirty="0" smtClean="0"/>
              <a:t>(</a:t>
            </a:r>
            <a:r>
              <a:rPr lang="zh-TW" altLang="en-US" sz="2000" dirty="0" smtClean="0"/>
              <a:t>波長</a:t>
            </a:r>
            <a:r>
              <a:rPr lang="en-US" altLang="zh-TW" sz="2000" dirty="0" smtClean="0"/>
              <a:t>400-800nm)</a:t>
            </a:r>
            <a:r>
              <a:rPr lang="zh-TW" altLang="en-US" sz="2000" dirty="0" smtClean="0"/>
              <a:t>的雷射─紅寶石雷射，它的波長為</a:t>
            </a:r>
            <a:r>
              <a:rPr lang="en-US" altLang="zh-TW" sz="2000" dirty="0" smtClean="0"/>
              <a:t>694.3nm</a:t>
            </a:r>
            <a:r>
              <a:rPr lang="zh-TW" altLang="en-US" sz="2000" dirty="0" smtClean="0"/>
              <a:t>。而梅曼後來被尊稱為「雷射之父」</a:t>
            </a:r>
            <a:r>
              <a:rPr lang="zh-TW" altLang="en-US" sz="2000" dirty="0" smtClean="0">
                <a:latin typeface="Times New Roman" pitchFamily="18" charset="0"/>
              </a:rPr>
              <a:t> </a:t>
            </a:r>
          </a:p>
        </p:txBody>
      </p:sp>
      <p:pic>
        <p:nvPicPr>
          <p:cNvPr id="69636" name="Picture 4"/>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8200" y="2422525"/>
            <a:ext cx="4038600" cy="2851150"/>
          </a:xfrm>
          <a:noFill/>
        </p:spPr>
      </p:pic>
    </p:spTree>
    <p:extLst>
      <p:ext uri="{BB962C8B-B14F-4D97-AF65-F5344CB8AC3E}">
        <p14:creationId xmlns:p14="http://schemas.microsoft.com/office/powerpoint/2010/main" val="88112792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eaLnBrk="1" hangingPunct="1">
              <a:defRPr/>
            </a:pPr>
            <a:r>
              <a:rPr lang="zh-TW" altLang="en-US" smtClean="0"/>
              <a:t>雷射光的基本特性</a:t>
            </a:r>
          </a:p>
        </p:txBody>
      </p:sp>
      <p:sp>
        <p:nvSpPr>
          <p:cNvPr id="74755" name="Rectangle 3"/>
          <p:cNvSpPr>
            <a:spLocks noGrp="1" noChangeArrowheads="1"/>
          </p:cNvSpPr>
          <p:nvPr>
            <p:ph type="body" idx="1"/>
          </p:nvPr>
        </p:nvSpPr>
        <p:spPr>
          <a:xfrm>
            <a:off x="685800" y="1600200"/>
            <a:ext cx="7772400" cy="4086225"/>
          </a:xfrm>
        </p:spPr>
        <p:txBody>
          <a:bodyPr/>
          <a:lstStyle/>
          <a:p>
            <a:pPr eaLnBrk="1" hangingPunct="1">
              <a:lnSpc>
                <a:spcPct val="80000"/>
              </a:lnSpc>
              <a:defRPr/>
            </a:pPr>
            <a:r>
              <a:rPr lang="zh-TW" altLang="en-US" sz="2400" smtClean="0">
                <a:solidFill>
                  <a:srgbClr val="3DF412"/>
                </a:solidFill>
                <a:latin typeface="Times New Roman" pitchFamily="18" charset="0"/>
              </a:rPr>
              <a:t>光束筆直性：</a:t>
            </a:r>
            <a:r>
              <a:rPr lang="zh-TW" altLang="en-US" sz="2400" smtClean="0"/>
              <a:t>雷射光束幾乎呈一直線，散射角很小</a:t>
            </a:r>
          </a:p>
          <a:p>
            <a:pPr eaLnBrk="1" hangingPunct="1">
              <a:lnSpc>
                <a:spcPct val="80000"/>
              </a:lnSpc>
              <a:defRPr/>
            </a:pPr>
            <a:endParaRPr lang="zh-TW" altLang="en-US" sz="2400" smtClean="0">
              <a:solidFill>
                <a:srgbClr val="3DF412"/>
              </a:solidFill>
            </a:endParaRPr>
          </a:p>
          <a:p>
            <a:pPr eaLnBrk="1" hangingPunct="1">
              <a:lnSpc>
                <a:spcPct val="80000"/>
              </a:lnSpc>
              <a:defRPr/>
            </a:pPr>
            <a:endParaRPr lang="zh-TW" altLang="en-US" sz="2400" smtClean="0">
              <a:solidFill>
                <a:srgbClr val="3DF412"/>
              </a:solidFill>
            </a:endParaRPr>
          </a:p>
          <a:p>
            <a:pPr eaLnBrk="1" hangingPunct="1">
              <a:lnSpc>
                <a:spcPct val="80000"/>
              </a:lnSpc>
              <a:buFontTx/>
              <a:buNone/>
              <a:defRPr/>
            </a:pPr>
            <a:endParaRPr lang="zh-TW" altLang="en-US" sz="2400" smtClean="0">
              <a:solidFill>
                <a:srgbClr val="3DF412"/>
              </a:solidFill>
            </a:endParaRPr>
          </a:p>
          <a:p>
            <a:pPr eaLnBrk="1" hangingPunct="1">
              <a:lnSpc>
                <a:spcPct val="80000"/>
              </a:lnSpc>
              <a:defRPr/>
            </a:pPr>
            <a:endParaRPr lang="zh-TW" altLang="en-US" sz="2400" smtClean="0">
              <a:solidFill>
                <a:srgbClr val="3DF412"/>
              </a:solidFill>
            </a:endParaRPr>
          </a:p>
          <a:p>
            <a:pPr eaLnBrk="1" hangingPunct="1">
              <a:lnSpc>
                <a:spcPct val="80000"/>
              </a:lnSpc>
              <a:defRPr/>
            </a:pPr>
            <a:r>
              <a:rPr lang="zh-TW" altLang="en-US" sz="2400" smtClean="0">
                <a:solidFill>
                  <a:srgbClr val="3DF412"/>
                </a:solidFill>
              </a:rPr>
              <a:t>單一波長性：</a:t>
            </a:r>
            <a:r>
              <a:rPr lang="zh-TW" altLang="en-US" sz="2400" smtClean="0"/>
              <a:t>雷射光的波長範圍很窄，幾乎為單一波長</a:t>
            </a:r>
          </a:p>
          <a:p>
            <a:pPr eaLnBrk="1" hangingPunct="1">
              <a:lnSpc>
                <a:spcPct val="80000"/>
              </a:lnSpc>
              <a:defRPr/>
            </a:pPr>
            <a:r>
              <a:rPr lang="zh-TW" altLang="en-US" sz="2400" smtClean="0">
                <a:solidFill>
                  <a:srgbClr val="3DF412"/>
                </a:solidFill>
              </a:rPr>
              <a:t>高同調性</a:t>
            </a:r>
            <a:r>
              <a:rPr lang="en-US" altLang="zh-TW" sz="2400" smtClean="0">
                <a:solidFill>
                  <a:srgbClr val="3DF412"/>
                </a:solidFill>
              </a:rPr>
              <a:t>(High Coherence) </a:t>
            </a:r>
            <a:r>
              <a:rPr lang="zh-TW" altLang="en-US" sz="2400" smtClean="0">
                <a:solidFill>
                  <a:srgbClr val="3DF412"/>
                </a:solidFill>
              </a:rPr>
              <a:t>：</a:t>
            </a:r>
            <a:r>
              <a:rPr lang="zh-TW" altLang="en-US" sz="2400" smtClean="0"/>
              <a:t>雷射光波之間的相位</a:t>
            </a:r>
            <a:r>
              <a:rPr lang="en-US" altLang="zh-TW" sz="2400" smtClean="0"/>
              <a:t>(Phase)</a:t>
            </a:r>
            <a:r>
              <a:rPr lang="zh-TW" altLang="en-US" sz="2400" smtClean="0"/>
              <a:t>幾乎固定，因此適合做光學干涉</a:t>
            </a:r>
            <a:r>
              <a:rPr lang="en-US" altLang="zh-TW" sz="2400" smtClean="0"/>
              <a:t>(Optical Interference)</a:t>
            </a:r>
            <a:r>
              <a:rPr lang="zh-TW" altLang="en-US" sz="2400" smtClean="0"/>
              <a:t>方面的實驗與應用</a:t>
            </a:r>
          </a:p>
          <a:p>
            <a:pPr eaLnBrk="1" hangingPunct="1">
              <a:lnSpc>
                <a:spcPct val="80000"/>
              </a:lnSpc>
              <a:defRPr/>
            </a:pPr>
            <a:r>
              <a:rPr lang="zh-TW" altLang="en-US" sz="2400" smtClean="0">
                <a:solidFill>
                  <a:srgbClr val="3DF412"/>
                </a:solidFill>
              </a:rPr>
              <a:t>其他</a:t>
            </a:r>
          </a:p>
        </p:txBody>
      </p:sp>
      <p:pic>
        <p:nvPicPr>
          <p:cNvPr id="70660" name="Picture 4" descr="lvh62_feature_to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981200"/>
            <a:ext cx="1828800"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1" name="Picture 5" descr="laser_ke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2063" y="2133600"/>
            <a:ext cx="9874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513509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eaLnBrk="1" hangingPunct="1">
              <a:defRPr/>
            </a:pPr>
            <a:r>
              <a:rPr lang="zh-TW" altLang="en-US" sz="3600" smtClean="0"/>
              <a:t>雷射</a:t>
            </a:r>
            <a:r>
              <a:rPr lang="zh-TW" altLang="en-US" sz="3600" smtClean="0">
                <a:latin typeface="Times New Roman" pitchFamily="18" charset="0"/>
              </a:rPr>
              <a:t>光束筆直特性之</a:t>
            </a:r>
            <a:r>
              <a:rPr lang="zh-TW" altLang="en-US" sz="3600" smtClean="0"/>
              <a:t>應用─雷射瞄準器與雷射指示筆</a:t>
            </a:r>
            <a:r>
              <a:rPr lang="en-US" altLang="zh-TW" sz="3600" smtClean="0"/>
              <a:t>(Laser Pointer)</a:t>
            </a:r>
          </a:p>
        </p:txBody>
      </p:sp>
      <p:pic>
        <p:nvPicPr>
          <p:cNvPr id="71683" name="Picture 3" descr="未命名 - 1"/>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209675" y="3295650"/>
            <a:ext cx="2533650" cy="11049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1684" name="Picture 4" descr="laser_pointer_v9_longlife"/>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48200" y="2395538"/>
            <a:ext cx="4038600" cy="290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5781" name="Rectangle 5"/>
          <p:cNvSpPr>
            <a:spLocks noChangeArrowheads="1"/>
          </p:cNvSpPr>
          <p:nvPr/>
        </p:nvSpPr>
        <p:spPr bwMode="auto">
          <a:xfrm>
            <a:off x="381000" y="5029200"/>
            <a:ext cx="3962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0"/>
              </a:spcBef>
              <a:spcAft>
                <a:spcPct val="0"/>
              </a:spcAft>
              <a:defRPr/>
            </a:pPr>
            <a:r>
              <a:rPr kumimoji="1" lang="zh-TW" altLang="en-US">
                <a:solidFill>
                  <a:srgbClr val="FFFFFF"/>
                </a:solidFill>
                <a:effectLst>
                  <a:outerShdw blurRad="38100" dist="38100" dir="2700000" algn="tl">
                    <a:srgbClr val="000000"/>
                  </a:outerShdw>
                </a:effectLst>
              </a:rPr>
              <a:t>放置在槍枝上，雷射光束可協助瞄準目標物</a:t>
            </a:r>
          </a:p>
        </p:txBody>
      </p:sp>
      <p:sp>
        <p:nvSpPr>
          <p:cNvPr id="75782" name="Rectangle 6"/>
          <p:cNvSpPr>
            <a:spLocks noChangeArrowheads="1"/>
          </p:cNvSpPr>
          <p:nvPr/>
        </p:nvSpPr>
        <p:spPr bwMode="auto">
          <a:xfrm>
            <a:off x="5257800" y="5562600"/>
            <a:ext cx="307975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0"/>
              </a:spcBef>
              <a:spcAft>
                <a:spcPct val="0"/>
              </a:spcAft>
              <a:defRPr/>
            </a:pPr>
            <a:r>
              <a:rPr kumimoji="1" lang="zh-TW" altLang="en-US">
                <a:solidFill>
                  <a:srgbClr val="FFFFFF"/>
                </a:solidFill>
                <a:effectLst>
                  <a:outerShdw blurRad="38100" dist="38100" dir="2700000" algn="tl">
                    <a:srgbClr val="000000"/>
                  </a:outerShdw>
                </a:effectLst>
              </a:rPr>
              <a:t>雷射筆可用於上課、演講之中，指出投影幕上的重點位置</a:t>
            </a:r>
          </a:p>
        </p:txBody>
      </p:sp>
    </p:spTree>
    <p:extLst>
      <p:ext uri="{BB962C8B-B14F-4D97-AF65-F5344CB8AC3E}">
        <p14:creationId xmlns:p14="http://schemas.microsoft.com/office/powerpoint/2010/main" val="104090149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defRPr/>
            </a:pPr>
            <a:r>
              <a:rPr lang="zh-TW" altLang="en-US" sz="4300" smtClean="0"/>
              <a:t>雷射讀寫頭</a:t>
            </a:r>
            <a:r>
              <a:rPr lang="en-US" altLang="zh-TW" sz="4300" smtClean="0"/>
              <a:t>(Laser Pickup Head)</a:t>
            </a:r>
          </a:p>
        </p:txBody>
      </p:sp>
      <p:sp>
        <p:nvSpPr>
          <p:cNvPr id="76803" name="Rectangle 3"/>
          <p:cNvSpPr>
            <a:spLocks noGrp="1" noChangeArrowheads="1"/>
          </p:cNvSpPr>
          <p:nvPr>
            <p:ph type="body" sz="half" idx="1"/>
          </p:nvPr>
        </p:nvSpPr>
        <p:spPr/>
        <p:txBody>
          <a:bodyPr/>
          <a:lstStyle/>
          <a:p>
            <a:pPr eaLnBrk="1" hangingPunct="1">
              <a:defRPr/>
            </a:pPr>
            <a:r>
              <a:rPr lang="zh-TW" altLang="en-US" sz="2800" smtClean="0"/>
              <a:t>雷射</a:t>
            </a:r>
            <a:r>
              <a:rPr lang="zh-TW" altLang="en-US" sz="2800" smtClean="0">
                <a:latin typeface="Times New Roman" pitchFamily="18" charset="0"/>
              </a:rPr>
              <a:t>唱盤之</a:t>
            </a:r>
            <a:r>
              <a:rPr lang="zh-TW" altLang="en-US" sz="2800" smtClean="0"/>
              <a:t>讀寫頭所發出的光束</a:t>
            </a:r>
            <a:r>
              <a:rPr lang="en-US" altLang="zh-TW" sz="2800" smtClean="0">
                <a:latin typeface="Times New Roman" pitchFamily="18" charset="0"/>
              </a:rPr>
              <a:t>(</a:t>
            </a:r>
            <a:r>
              <a:rPr lang="zh-TW" altLang="en-US" sz="2800" smtClean="0">
                <a:latin typeface="Times New Roman" pitchFamily="18" charset="0"/>
              </a:rPr>
              <a:t>左圖中紅色光點</a:t>
            </a:r>
            <a:r>
              <a:rPr lang="en-US" altLang="zh-TW" sz="2800" smtClean="0">
                <a:latin typeface="Times New Roman" pitchFamily="18" charset="0"/>
              </a:rPr>
              <a:t>)</a:t>
            </a:r>
            <a:r>
              <a:rPr lang="en-US" altLang="zh-TW" sz="2800" smtClean="0"/>
              <a:t> </a:t>
            </a:r>
            <a:r>
              <a:rPr lang="zh-TW" altLang="en-US" sz="2800" smtClean="0"/>
              <a:t>，可取代傳統唱機之唱針</a:t>
            </a:r>
            <a:r>
              <a:rPr lang="en-US" altLang="zh-TW" sz="2800" smtClean="0">
                <a:latin typeface="Times New Roman" pitchFamily="18" charset="0"/>
              </a:rPr>
              <a:t>(</a:t>
            </a:r>
            <a:r>
              <a:rPr lang="zh-TW" altLang="en-US" sz="2800" smtClean="0">
                <a:latin typeface="Times New Roman" pitchFamily="18" charset="0"/>
              </a:rPr>
              <a:t>右圖</a:t>
            </a:r>
            <a:r>
              <a:rPr lang="en-US" altLang="zh-TW" sz="2800" smtClean="0">
                <a:latin typeface="Times New Roman" pitchFamily="18" charset="0"/>
              </a:rPr>
              <a:t>)</a:t>
            </a:r>
            <a:r>
              <a:rPr lang="zh-TW" altLang="en-US" sz="2800" smtClean="0"/>
              <a:t>，用來讀取儲存於</a:t>
            </a:r>
            <a:r>
              <a:rPr lang="zh-TW" altLang="en-US" sz="2800" smtClean="0">
                <a:latin typeface="Times New Roman" pitchFamily="18" charset="0"/>
              </a:rPr>
              <a:t>光碟上的訊號</a:t>
            </a:r>
          </a:p>
        </p:txBody>
      </p:sp>
      <p:pic>
        <p:nvPicPr>
          <p:cNvPr id="72708" name="Picture 4" descr="NFOD1">
            <a:hlinkClick r:id="rId2"/>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351463" y="1600200"/>
            <a:ext cx="2630487"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2709" name="Picture 5" descr="ellison027t">
            <a:hlinkClick r:id="rId4"/>
          </p:cNvPr>
          <p:cNvPicPr>
            <a:picLocks noGrp="1" noChangeAspect="1" noChangeArrowheads="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5397500" y="4152900"/>
            <a:ext cx="2540000" cy="17145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06726182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eaLnBrk="1" hangingPunct="1">
              <a:defRPr/>
            </a:pPr>
            <a:r>
              <a:rPr lang="zh-TW" altLang="en-US" sz="4700" smtClean="0">
                <a:latin typeface="Times New Roman" pitchFamily="18" charset="0"/>
              </a:rPr>
              <a:t>雷射光碟的優點</a:t>
            </a:r>
          </a:p>
        </p:txBody>
      </p:sp>
      <p:sp>
        <p:nvSpPr>
          <p:cNvPr id="77827" name="Rectangle 3"/>
          <p:cNvSpPr>
            <a:spLocks noGrp="1" noChangeArrowheads="1"/>
          </p:cNvSpPr>
          <p:nvPr>
            <p:ph type="body" sz="half" idx="1"/>
          </p:nvPr>
        </p:nvSpPr>
        <p:spPr>
          <a:xfrm>
            <a:off x="457200" y="1600200"/>
            <a:ext cx="4032250" cy="4495800"/>
          </a:xfrm>
        </p:spPr>
        <p:txBody>
          <a:bodyPr/>
          <a:lstStyle/>
          <a:p>
            <a:pPr eaLnBrk="1" hangingPunct="1">
              <a:lnSpc>
                <a:spcPct val="80000"/>
              </a:lnSpc>
              <a:defRPr/>
            </a:pPr>
            <a:r>
              <a:rPr lang="zh-TW" altLang="en-US" sz="1800" smtClean="0"/>
              <a:t>儲存容量大</a:t>
            </a:r>
          </a:p>
          <a:p>
            <a:pPr eaLnBrk="1" hangingPunct="1">
              <a:lnSpc>
                <a:spcPct val="80000"/>
              </a:lnSpc>
              <a:defRPr/>
            </a:pPr>
            <a:r>
              <a:rPr lang="zh-TW" altLang="en-US" sz="1800" smtClean="0"/>
              <a:t>傳統唱片、錄音帶易被唱針、磁頭等刮傷、磨損導致變形，保存不易；而</a:t>
            </a:r>
            <a:r>
              <a:rPr lang="zh-TW" altLang="en-US" sz="1900" smtClean="0"/>
              <a:t>雷射光碟由於讀寫頭不直接與光碟片接觸，且製作技術較進步，因此一般可</a:t>
            </a:r>
            <a:r>
              <a:rPr lang="zh-TW" altLang="en-US" sz="1800" smtClean="0"/>
              <a:t>保存</a:t>
            </a:r>
            <a:r>
              <a:rPr lang="en-US" altLang="zh-TW" sz="1800" smtClean="0"/>
              <a:t>30</a:t>
            </a:r>
            <a:r>
              <a:rPr lang="zh-TW" altLang="en-US" sz="1800" smtClean="0"/>
              <a:t>年以上</a:t>
            </a:r>
          </a:p>
          <a:p>
            <a:pPr eaLnBrk="1" hangingPunct="1">
              <a:lnSpc>
                <a:spcPct val="80000"/>
              </a:lnSpc>
              <a:defRPr/>
            </a:pPr>
            <a:r>
              <a:rPr lang="zh-TW" altLang="en-US" sz="1800" smtClean="0"/>
              <a:t>標準</a:t>
            </a:r>
            <a:r>
              <a:rPr lang="en-US" altLang="zh-TW" sz="1800" smtClean="0"/>
              <a:t>CD</a:t>
            </a:r>
            <a:r>
              <a:rPr lang="zh-TW" altLang="en-US" sz="1800" smtClean="0"/>
              <a:t>的直徑為</a:t>
            </a:r>
            <a:r>
              <a:rPr lang="en-US" altLang="zh-TW" sz="1800" smtClean="0"/>
              <a:t>12</a:t>
            </a:r>
            <a:r>
              <a:rPr lang="zh-TW" altLang="en-US" sz="1800" smtClean="0"/>
              <a:t>公分，它約可儲存</a:t>
            </a:r>
            <a:r>
              <a:rPr lang="en-US" altLang="zh-TW" sz="1800" smtClean="0"/>
              <a:t>80</a:t>
            </a:r>
            <a:r>
              <a:rPr lang="zh-TW" altLang="en-US" sz="1800" smtClean="0"/>
              <a:t>分鐘的聲音，而</a:t>
            </a:r>
            <a:r>
              <a:rPr lang="en-US" altLang="zh-TW" sz="1800" smtClean="0"/>
              <a:t>8</a:t>
            </a:r>
            <a:r>
              <a:rPr lang="zh-TW" altLang="en-US" sz="1800" smtClean="0"/>
              <a:t>公分的</a:t>
            </a:r>
            <a:r>
              <a:rPr lang="en-US" altLang="zh-TW" sz="1800" smtClean="0"/>
              <a:t>CD</a:t>
            </a:r>
            <a:r>
              <a:rPr lang="zh-TW" altLang="en-US" sz="1800" smtClean="0"/>
              <a:t>則常被用作單曲雷射唱片，約可儲存</a:t>
            </a:r>
            <a:r>
              <a:rPr lang="en-US" altLang="zh-TW" sz="1800" smtClean="0"/>
              <a:t>20</a:t>
            </a:r>
            <a:r>
              <a:rPr lang="zh-TW" altLang="en-US" sz="1800" smtClean="0"/>
              <a:t>分鐘的聲音資料 </a:t>
            </a:r>
          </a:p>
          <a:p>
            <a:pPr eaLnBrk="1" hangingPunct="1">
              <a:lnSpc>
                <a:spcPct val="80000"/>
              </a:lnSpc>
              <a:defRPr/>
            </a:pPr>
            <a:r>
              <a:rPr lang="en-US" altLang="zh-TW" sz="1800" smtClean="0"/>
              <a:t>CD</a:t>
            </a:r>
            <a:r>
              <a:rPr lang="zh-TW" altLang="en-US" sz="1800" smtClean="0"/>
              <a:t>的同類產品包括影音光碟（</a:t>
            </a:r>
            <a:r>
              <a:rPr lang="en-US" altLang="zh-TW" sz="1800" smtClean="0"/>
              <a:t>Video CD, VCD</a:t>
            </a:r>
            <a:r>
              <a:rPr lang="zh-TW" altLang="en-US" sz="1800" smtClean="0"/>
              <a:t>）與數位多功能光碟（</a:t>
            </a:r>
            <a:r>
              <a:rPr lang="en-US" altLang="zh-TW" sz="1800" smtClean="0"/>
              <a:t>Digital Versatile Disc, DVD</a:t>
            </a:r>
            <a:r>
              <a:rPr lang="zh-TW" altLang="en-US" sz="1800" smtClean="0"/>
              <a:t>）。</a:t>
            </a:r>
            <a:r>
              <a:rPr lang="en-US" altLang="zh-TW" sz="1800" smtClean="0"/>
              <a:t>CD</a:t>
            </a:r>
            <a:r>
              <a:rPr lang="zh-TW" altLang="en-US" sz="1800" smtClean="0"/>
              <a:t>技術其後被用作儲存電腦資料，稱為</a:t>
            </a:r>
            <a:r>
              <a:rPr lang="en-US" altLang="zh-TW" sz="1800" smtClean="0"/>
              <a:t>CD-ROM </a:t>
            </a:r>
          </a:p>
          <a:p>
            <a:pPr eaLnBrk="1" hangingPunct="1">
              <a:lnSpc>
                <a:spcPct val="80000"/>
              </a:lnSpc>
              <a:defRPr/>
            </a:pPr>
            <a:r>
              <a:rPr lang="zh-TW" altLang="en-US" sz="1800" smtClean="0"/>
              <a:t>一張等級最差的單面單層</a:t>
            </a:r>
            <a:r>
              <a:rPr lang="en-US" altLang="zh-TW" sz="1800" smtClean="0"/>
              <a:t>DVD</a:t>
            </a:r>
            <a:r>
              <a:rPr lang="zh-TW" altLang="en-US" sz="1800" smtClean="0"/>
              <a:t>，其容量約為</a:t>
            </a:r>
            <a:r>
              <a:rPr lang="en-US" altLang="zh-TW" sz="1800" smtClean="0"/>
              <a:t>4.7GB</a:t>
            </a:r>
            <a:r>
              <a:rPr lang="zh-TW" altLang="en-US" sz="1800" smtClean="0"/>
              <a:t>，即可儲存</a:t>
            </a:r>
            <a:r>
              <a:rPr lang="en-US" altLang="zh-TW" sz="1800" smtClean="0"/>
              <a:t>2</a:t>
            </a:r>
            <a:r>
              <a:rPr lang="zh-TW" altLang="en-US" sz="1800" smtClean="0"/>
              <a:t>小時的電影</a:t>
            </a:r>
          </a:p>
          <a:p>
            <a:pPr eaLnBrk="1" hangingPunct="1">
              <a:lnSpc>
                <a:spcPct val="80000"/>
              </a:lnSpc>
              <a:buFontTx/>
              <a:buNone/>
              <a:defRPr/>
            </a:pPr>
            <a:endParaRPr lang="en-US" altLang="zh-TW" sz="1800" smtClean="0"/>
          </a:p>
        </p:txBody>
      </p:sp>
      <p:pic>
        <p:nvPicPr>
          <p:cNvPr id="73732" name="Picture 4" descr="sony-fire-resistant-plastic-dvd"/>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489575" y="2822575"/>
            <a:ext cx="2360613" cy="20510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72695075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eaLnBrk="1" hangingPunct="1">
              <a:defRPr/>
            </a:pPr>
            <a:r>
              <a:rPr lang="en-US" altLang="zh-TW" smtClean="0"/>
              <a:t>VCD/DVD</a:t>
            </a:r>
            <a:r>
              <a:rPr lang="zh-TW" altLang="en-US" smtClean="0"/>
              <a:t>光碟</a:t>
            </a:r>
            <a:r>
              <a:rPr lang="en-US" altLang="zh-TW" smtClean="0"/>
              <a:t>(</a:t>
            </a:r>
            <a:r>
              <a:rPr lang="zh-TW" altLang="en-US" smtClean="0"/>
              <a:t>機</a:t>
            </a:r>
            <a:r>
              <a:rPr lang="en-US" altLang="zh-TW" smtClean="0"/>
              <a:t>)</a:t>
            </a:r>
            <a:r>
              <a:rPr lang="zh-TW" altLang="en-US" smtClean="0"/>
              <a:t>與新一代光碟</a:t>
            </a:r>
            <a:r>
              <a:rPr lang="en-US" altLang="zh-TW" smtClean="0"/>
              <a:t>(</a:t>
            </a:r>
            <a:r>
              <a:rPr lang="zh-TW" altLang="en-US" smtClean="0"/>
              <a:t>機</a:t>
            </a:r>
            <a:r>
              <a:rPr lang="en-US" altLang="zh-TW" smtClean="0"/>
              <a:t>)</a:t>
            </a:r>
            <a:r>
              <a:rPr lang="zh-TW" altLang="en-US" smtClean="0"/>
              <a:t>之比較</a:t>
            </a:r>
          </a:p>
        </p:txBody>
      </p:sp>
      <p:sp>
        <p:nvSpPr>
          <p:cNvPr id="78851" name="Rectangle 3"/>
          <p:cNvSpPr>
            <a:spLocks noGrp="1" noChangeArrowheads="1"/>
          </p:cNvSpPr>
          <p:nvPr>
            <p:ph type="body" sz="half" idx="1"/>
          </p:nvPr>
        </p:nvSpPr>
        <p:spPr/>
        <p:txBody>
          <a:bodyPr/>
          <a:lstStyle/>
          <a:p>
            <a:pPr eaLnBrk="1" hangingPunct="1">
              <a:lnSpc>
                <a:spcPct val="80000"/>
              </a:lnSpc>
              <a:defRPr/>
            </a:pPr>
            <a:r>
              <a:rPr lang="zh-TW" altLang="en-US" sz="2000" smtClean="0"/>
              <a:t>傳統的</a:t>
            </a:r>
            <a:r>
              <a:rPr lang="en-US" altLang="zh-TW" sz="2000" smtClean="0"/>
              <a:t>VCD/DVD</a:t>
            </a:r>
            <a:r>
              <a:rPr lang="zh-TW" altLang="en-US" sz="2000" smtClean="0"/>
              <a:t>光碟，儲存的資訊量較少，而其光碟機之讀寫頭使用較長波長</a:t>
            </a:r>
            <a:r>
              <a:rPr lang="en-US" altLang="zh-TW" sz="2000" smtClean="0"/>
              <a:t>(650nm)</a:t>
            </a:r>
            <a:r>
              <a:rPr lang="zh-TW" altLang="en-US" sz="2000" smtClean="0"/>
              <a:t>之紅色雷射光；而新一代藍光</a:t>
            </a:r>
            <a:r>
              <a:rPr lang="en-US" altLang="zh-TW" sz="2000" smtClean="0"/>
              <a:t>DVD</a:t>
            </a:r>
            <a:r>
              <a:rPr lang="zh-TW" altLang="en-US" sz="2000" smtClean="0"/>
              <a:t>，儲存的資訊量較大</a:t>
            </a:r>
            <a:r>
              <a:rPr lang="en-US" altLang="zh-TW" sz="2000" smtClean="0"/>
              <a:t>(27GB)</a:t>
            </a:r>
            <a:r>
              <a:rPr lang="zh-TW" altLang="en-US" sz="2000" smtClean="0"/>
              <a:t>，而其光碟機之讀寫頭使用較短波長</a:t>
            </a:r>
            <a:r>
              <a:rPr lang="en-US" altLang="zh-TW" sz="2000" smtClean="0"/>
              <a:t>(405nm)</a:t>
            </a:r>
            <a:r>
              <a:rPr lang="zh-TW" altLang="en-US" sz="2000" smtClean="0"/>
              <a:t>之藍色雷射光。因為波長較短的雷射光才可聚焦在較小之區域範圍，讀取較密集的資料</a:t>
            </a:r>
          </a:p>
          <a:p>
            <a:pPr eaLnBrk="1" hangingPunct="1">
              <a:lnSpc>
                <a:spcPct val="80000"/>
              </a:lnSpc>
              <a:defRPr/>
            </a:pPr>
            <a:r>
              <a:rPr lang="zh-TW" altLang="en-US" sz="2000" smtClean="0">
                <a:hlinkClick r:id="rId2"/>
              </a:rPr>
              <a:t>台大物理系的蔡定平教授與其指導的學生團隊，就曾在</a:t>
            </a:r>
            <a:r>
              <a:rPr lang="en-US" altLang="zh-TW" sz="2000" smtClean="0">
                <a:hlinkClick r:id="rId2"/>
              </a:rPr>
              <a:t>2002</a:t>
            </a:r>
            <a:r>
              <a:rPr lang="zh-TW" altLang="en-US" sz="2000" smtClean="0">
                <a:hlinkClick r:id="rId2"/>
              </a:rPr>
              <a:t>年利用奈米科技（</a:t>
            </a:r>
            <a:r>
              <a:rPr lang="en-US" altLang="zh-TW" sz="2000" smtClean="0">
                <a:hlinkClick r:id="rId2"/>
              </a:rPr>
              <a:t>Nano Technology</a:t>
            </a:r>
            <a:r>
              <a:rPr lang="zh-TW" altLang="en-US" sz="2000" smtClean="0">
                <a:hlinkClick r:id="rId2"/>
              </a:rPr>
              <a:t>）與近場光學（</a:t>
            </a:r>
            <a:r>
              <a:rPr lang="en-US" altLang="zh-TW" sz="2000" smtClean="0">
                <a:hlinkClick r:id="rId2"/>
              </a:rPr>
              <a:t>Near-Field Optics</a:t>
            </a:r>
            <a:r>
              <a:rPr lang="zh-TW" altLang="en-US" sz="2000" smtClean="0">
                <a:hlinkClick r:id="rId2"/>
              </a:rPr>
              <a:t>）理論，研發出當時全世界容量最高的</a:t>
            </a:r>
            <a:r>
              <a:rPr lang="en-US" altLang="zh-TW" sz="2000" smtClean="0">
                <a:hlinkClick r:id="rId2"/>
              </a:rPr>
              <a:t>100GB</a:t>
            </a:r>
            <a:r>
              <a:rPr lang="zh-TW" altLang="en-US" sz="2000" smtClean="0">
                <a:hlinkClick r:id="rId2"/>
              </a:rPr>
              <a:t>近場光碟片</a:t>
            </a:r>
            <a:r>
              <a:rPr lang="zh-TW" altLang="en-US" sz="2000" smtClean="0">
                <a:latin typeface="Times New Roman" pitchFamily="18" charset="0"/>
                <a:hlinkClick r:id="rId2"/>
              </a:rPr>
              <a:t> </a:t>
            </a:r>
            <a:endParaRPr lang="zh-TW" altLang="en-US" sz="2000" smtClean="0">
              <a:latin typeface="Times New Roman" pitchFamily="18" charset="0"/>
            </a:endParaRPr>
          </a:p>
          <a:p>
            <a:pPr eaLnBrk="1" hangingPunct="1">
              <a:lnSpc>
                <a:spcPct val="80000"/>
              </a:lnSpc>
              <a:defRPr/>
            </a:pPr>
            <a:endParaRPr lang="zh-TW" altLang="en-US" sz="2000" smtClean="0"/>
          </a:p>
          <a:p>
            <a:pPr eaLnBrk="1" hangingPunct="1">
              <a:lnSpc>
                <a:spcPct val="80000"/>
              </a:lnSpc>
              <a:defRPr/>
            </a:pPr>
            <a:endParaRPr lang="zh-TW" altLang="en-US" sz="2000" smtClean="0"/>
          </a:p>
          <a:p>
            <a:pPr eaLnBrk="1" hangingPunct="1">
              <a:lnSpc>
                <a:spcPct val="80000"/>
              </a:lnSpc>
              <a:defRPr/>
            </a:pPr>
            <a:endParaRPr lang="zh-TW" altLang="en-US" sz="2400" smtClean="0">
              <a:latin typeface="Times New Roman" pitchFamily="18" charset="0"/>
            </a:endParaRPr>
          </a:p>
          <a:p>
            <a:pPr eaLnBrk="1" hangingPunct="1">
              <a:lnSpc>
                <a:spcPct val="80000"/>
              </a:lnSpc>
              <a:defRPr/>
            </a:pPr>
            <a:endParaRPr lang="zh-TW" altLang="en-US" sz="4800" smtClean="0">
              <a:latin typeface="Times New Roman" pitchFamily="18" charset="0"/>
            </a:endParaRPr>
          </a:p>
          <a:p>
            <a:pPr eaLnBrk="1" hangingPunct="1">
              <a:lnSpc>
                <a:spcPct val="80000"/>
              </a:lnSpc>
              <a:defRPr/>
            </a:pPr>
            <a:endParaRPr lang="zh-TW" altLang="en-US" sz="4800" smtClean="0">
              <a:latin typeface="Times New Roman" pitchFamily="18" charset="0"/>
            </a:endParaRPr>
          </a:p>
          <a:p>
            <a:pPr eaLnBrk="1" hangingPunct="1">
              <a:lnSpc>
                <a:spcPct val="80000"/>
              </a:lnSpc>
              <a:defRPr/>
            </a:pPr>
            <a:endParaRPr lang="zh-TW" altLang="en-US" sz="4000" smtClean="0">
              <a:latin typeface="Times New Roman" pitchFamily="18" charset="0"/>
            </a:endParaRPr>
          </a:p>
          <a:p>
            <a:pPr eaLnBrk="1" hangingPunct="1">
              <a:lnSpc>
                <a:spcPct val="80000"/>
              </a:lnSpc>
              <a:defRPr/>
            </a:pPr>
            <a:endParaRPr lang="en-US" altLang="zh-TW" sz="6000" smtClean="0"/>
          </a:p>
        </p:txBody>
      </p:sp>
      <p:pic>
        <p:nvPicPr>
          <p:cNvPr id="74756" name="Picture 4" descr="未命名 - 1"/>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4949825" y="1600200"/>
            <a:ext cx="3433763"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4757" name="Picture 5" descr="U91005002004070519480645_z"/>
          <p:cNvPicPr>
            <a:picLocks noGrp="1" noChangeAspect="1" noChangeArrowheads="1"/>
          </p:cNvPicPr>
          <p:nvPr>
            <p:ph sz="quarter" idx="3"/>
          </p:nvPr>
        </p:nvPicPr>
        <p:blipFill>
          <a:blip r:embed="rId4" cstate="print">
            <a:extLst>
              <a:ext uri="{28A0092B-C50C-407E-A947-70E740481C1C}">
                <a14:useLocalDpi xmlns:a14="http://schemas.microsoft.com/office/drawing/2010/main" val="0"/>
              </a:ext>
            </a:extLst>
          </a:blip>
          <a:srcRect/>
          <a:stretch>
            <a:fillRect/>
          </a:stretch>
        </p:blipFill>
        <p:spPr>
          <a:xfrm>
            <a:off x="5905500" y="4438650"/>
            <a:ext cx="15240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74604681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defRPr/>
            </a:pPr>
            <a:r>
              <a:rPr lang="zh-TW" altLang="en-US" sz="4700" smtClean="0"/>
              <a:t>雷射切割機或雷射手術刀</a:t>
            </a:r>
          </a:p>
        </p:txBody>
      </p:sp>
      <p:sp>
        <p:nvSpPr>
          <p:cNvPr id="79875" name="Rectangle 3"/>
          <p:cNvSpPr>
            <a:spLocks noGrp="1" noChangeArrowheads="1"/>
          </p:cNvSpPr>
          <p:nvPr>
            <p:ph type="body" sz="half" idx="1"/>
          </p:nvPr>
        </p:nvSpPr>
        <p:spPr>
          <a:xfrm>
            <a:off x="457200" y="1600200"/>
            <a:ext cx="4032250" cy="4495800"/>
          </a:xfrm>
        </p:spPr>
        <p:txBody>
          <a:bodyPr/>
          <a:lstStyle/>
          <a:p>
            <a:pPr eaLnBrk="1" hangingPunct="1">
              <a:lnSpc>
                <a:spcPct val="90000"/>
              </a:lnSpc>
              <a:defRPr/>
            </a:pPr>
            <a:r>
              <a:rPr lang="zh-TW" altLang="en-US" sz="2100" smtClean="0"/>
              <a:t>將雷射光束能量集中在一塊微小區域，可產生高熱，能切割金屬或割除身體上的痣、息肉、腫瘤等</a:t>
            </a:r>
          </a:p>
          <a:p>
            <a:pPr eaLnBrk="1" hangingPunct="1">
              <a:lnSpc>
                <a:spcPct val="90000"/>
              </a:lnSpc>
              <a:defRPr/>
            </a:pPr>
            <a:r>
              <a:rPr lang="zh-TW" altLang="en-US" sz="2000" smtClean="0"/>
              <a:t>一般手術需將手術刀消毒，如果手術刀消毒不完全易造成傷口感染，而雷射手術並無手術刀，因此可降低感染風險，且雷射產生的熱具有殺菌效果</a:t>
            </a:r>
          </a:p>
          <a:p>
            <a:pPr eaLnBrk="1" hangingPunct="1">
              <a:lnSpc>
                <a:spcPct val="90000"/>
              </a:lnSpc>
              <a:defRPr/>
            </a:pPr>
            <a:r>
              <a:rPr lang="zh-TW" altLang="en-US" sz="2000" smtClean="0"/>
              <a:t>一般手術刀之刀刃較厚，手術切割時出血量較大；而雷射光束可聚焦在一小點，相當於用較薄之刀刃切割，因此手術時出血較少，且傷口癒合較快</a:t>
            </a:r>
            <a:endParaRPr lang="zh-TW" altLang="en-US" sz="2100" smtClean="0"/>
          </a:p>
        </p:txBody>
      </p:sp>
      <p:pic>
        <p:nvPicPr>
          <p:cNvPr id="75780" name="Picture 4" descr="未命名 - 4"/>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183188" y="2268538"/>
            <a:ext cx="2971800" cy="3159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21486787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pPr eaLnBrk="1" hangingPunct="1">
              <a:defRPr/>
            </a:pPr>
            <a:r>
              <a:rPr lang="zh-TW" altLang="en-US" sz="4700" smtClean="0"/>
              <a:t>雷射針灸</a:t>
            </a:r>
          </a:p>
        </p:txBody>
      </p:sp>
      <p:sp>
        <p:nvSpPr>
          <p:cNvPr id="80899" name="Rectangle 3"/>
          <p:cNvSpPr>
            <a:spLocks noGrp="1" noChangeArrowheads="1"/>
          </p:cNvSpPr>
          <p:nvPr>
            <p:ph type="body" sz="half" idx="1"/>
          </p:nvPr>
        </p:nvSpPr>
        <p:spPr>
          <a:xfrm>
            <a:off x="457200" y="1600200"/>
            <a:ext cx="4032250" cy="4495800"/>
          </a:xfrm>
        </p:spPr>
        <p:txBody>
          <a:bodyPr/>
          <a:lstStyle/>
          <a:p>
            <a:pPr eaLnBrk="1" hangingPunct="1">
              <a:lnSpc>
                <a:spcPct val="80000"/>
              </a:lnSpc>
              <a:defRPr/>
            </a:pPr>
            <a:r>
              <a:rPr lang="zh-TW" altLang="en-US" sz="2000" smtClean="0"/>
              <a:t>以雷射光束取代傳統金屬刺針，插入穴位可治療疾病、疼痛等</a:t>
            </a:r>
          </a:p>
          <a:p>
            <a:pPr eaLnBrk="1" hangingPunct="1">
              <a:lnSpc>
                <a:spcPct val="80000"/>
              </a:lnSpc>
              <a:defRPr/>
            </a:pPr>
            <a:r>
              <a:rPr lang="zh-TW" altLang="en-US" sz="2000" smtClean="0"/>
              <a:t>雷射光照射人體皮膚後，經由電磁效應或光化學作用，會刺激淺層皮膚內種種生理及代謝反應，例如血管擴張、去氧核醣核酸（</a:t>
            </a:r>
            <a:r>
              <a:rPr lang="en-US" altLang="zh-TW" sz="2000" smtClean="0"/>
              <a:t>DNA</a:t>
            </a:r>
            <a:r>
              <a:rPr lang="zh-TW" altLang="en-US" sz="2000" smtClean="0"/>
              <a:t>）合成增加、膠原組織增生、免疫功能增進等</a:t>
            </a:r>
          </a:p>
          <a:p>
            <a:pPr eaLnBrk="1" hangingPunct="1">
              <a:lnSpc>
                <a:spcPct val="80000"/>
              </a:lnSpc>
              <a:defRPr/>
            </a:pPr>
            <a:r>
              <a:rPr lang="zh-TW" altLang="en-US" sz="2000" smtClean="0"/>
              <a:t>雷射針灸因為沒有實際的針刺入身體，可避免感染或其他侵入性的傷害</a:t>
            </a:r>
          </a:p>
          <a:p>
            <a:pPr eaLnBrk="1" hangingPunct="1">
              <a:lnSpc>
                <a:spcPct val="80000"/>
              </a:lnSpc>
              <a:defRPr/>
            </a:pPr>
            <a:r>
              <a:rPr lang="zh-TW" altLang="en-US" sz="2000" smtClean="0"/>
              <a:t>雷射光還可加上弦波、方波、三角波等電氣調變訊號輔助，治療更多各式各樣的疾病</a:t>
            </a:r>
          </a:p>
        </p:txBody>
      </p:sp>
      <p:pic>
        <p:nvPicPr>
          <p:cNvPr id="76804" name="Picture 4" descr="untitled2"/>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5541963" y="1660525"/>
            <a:ext cx="2257425" cy="20415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6805" name="Picture 5" descr="untitled1"/>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348288" y="3978275"/>
            <a:ext cx="2643187" cy="20716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60126303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eaLnBrk="1" hangingPunct="1">
              <a:defRPr/>
            </a:pPr>
            <a:r>
              <a:rPr lang="zh-TW" altLang="en-US" sz="2400" smtClean="0">
                <a:solidFill>
                  <a:srgbClr val="3DF412"/>
                </a:solidFill>
                <a:latin typeface="Times New Roman" pitchFamily="18" charset="0"/>
              </a:rPr>
              <a:t>眼罩式低功率雷射針灸儀</a:t>
            </a:r>
            <a:r>
              <a:rPr lang="zh-TW" altLang="en-US" sz="2400" smtClean="0">
                <a:latin typeface="Times New Roman" pitchFamily="18" charset="0"/>
              </a:rPr>
              <a:t>─採用自動化內建療程，配戴眼罩透過電腦點選就可進行 </a:t>
            </a:r>
            <a:r>
              <a:rPr lang="en-US" altLang="zh-TW" sz="2400" smtClean="0">
                <a:latin typeface="Times New Roman" pitchFamily="18" charset="0"/>
              </a:rPr>
              <a:t>(</a:t>
            </a:r>
            <a:r>
              <a:rPr lang="zh-TW" altLang="en-US" sz="2400" smtClean="0">
                <a:latin typeface="Times New Roman" pitchFamily="18" charset="0"/>
              </a:rPr>
              <a:t>中原機械系章明教授研發</a:t>
            </a:r>
            <a:r>
              <a:rPr lang="en-US" altLang="zh-TW" sz="2400" smtClean="0">
                <a:latin typeface="Times New Roman" pitchFamily="18" charset="0"/>
              </a:rPr>
              <a:t>)</a:t>
            </a:r>
            <a:r>
              <a:rPr lang="en-US" altLang="zh-TW" sz="4000" smtClean="0"/>
              <a:t> </a:t>
            </a:r>
          </a:p>
        </p:txBody>
      </p:sp>
      <p:pic>
        <p:nvPicPr>
          <p:cNvPr id="77827" name="Picture 3" descr="untitled"/>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665288" y="1600200"/>
            <a:ext cx="5813425" cy="449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6449662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defRPr/>
            </a:pPr>
            <a:r>
              <a:rPr lang="zh-TW" altLang="en-US" smtClean="0"/>
              <a:t>雷射測距儀與雷射掃瞄儀</a:t>
            </a:r>
          </a:p>
        </p:txBody>
      </p:sp>
      <p:sp>
        <p:nvSpPr>
          <p:cNvPr id="82947" name="Rectangle 3"/>
          <p:cNvSpPr>
            <a:spLocks noGrp="1" noChangeArrowheads="1"/>
          </p:cNvSpPr>
          <p:nvPr>
            <p:ph type="body" sz="half" idx="1"/>
          </p:nvPr>
        </p:nvSpPr>
        <p:spPr>
          <a:xfrm>
            <a:off x="457200" y="1600200"/>
            <a:ext cx="4032250" cy="4495800"/>
          </a:xfrm>
        </p:spPr>
        <p:txBody>
          <a:bodyPr/>
          <a:lstStyle/>
          <a:p>
            <a:pPr eaLnBrk="1" hangingPunct="1">
              <a:defRPr/>
            </a:pPr>
            <a:r>
              <a:rPr lang="zh-TW" altLang="en-US" sz="2400" smtClean="0"/>
              <a:t>雷射測距儀在</a:t>
            </a:r>
            <a:r>
              <a:rPr lang="en-US" altLang="zh-TW" sz="2400" smtClean="0"/>
              <a:t>1970</a:t>
            </a:r>
            <a:r>
              <a:rPr lang="zh-TW" altLang="en-US" sz="2400" smtClean="0"/>
              <a:t>年代問世，只要將雷射光束對準目標發射，待接收反射訊號後即可計算其距離</a:t>
            </a:r>
          </a:p>
          <a:p>
            <a:pPr eaLnBrk="1" hangingPunct="1">
              <a:defRPr/>
            </a:pPr>
            <a:r>
              <a:rPr lang="zh-TW" altLang="en-US" sz="2400" smtClean="0"/>
              <a:t>將雷射測距儀的雷射光束對目標物表面各處作快速掃瞄，配合影像處理系統，即可成為雷射掃瞄儀</a:t>
            </a:r>
          </a:p>
        </p:txBody>
      </p:sp>
      <p:pic>
        <p:nvPicPr>
          <p:cNvPr id="78852" name="Picture 4" descr="未命名 - 4"/>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202238" y="2484438"/>
            <a:ext cx="2935287" cy="27273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70168458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defRPr/>
            </a:pPr>
            <a:r>
              <a:rPr lang="zh-TW" altLang="en-US" smtClean="0"/>
              <a:t>雷射掃瞄儀的應用</a:t>
            </a:r>
          </a:p>
        </p:txBody>
      </p:sp>
      <p:sp>
        <p:nvSpPr>
          <p:cNvPr id="83971" name="Rectangle 3"/>
          <p:cNvSpPr>
            <a:spLocks noGrp="1" noChangeArrowheads="1"/>
          </p:cNvSpPr>
          <p:nvPr>
            <p:ph type="body" idx="1"/>
          </p:nvPr>
        </p:nvSpPr>
        <p:spPr>
          <a:xfrm>
            <a:off x="685800" y="1524000"/>
            <a:ext cx="7772400" cy="4572000"/>
          </a:xfrm>
        </p:spPr>
        <p:txBody>
          <a:bodyPr/>
          <a:lstStyle/>
          <a:p>
            <a:pPr eaLnBrk="1" hangingPunct="1">
              <a:defRPr/>
            </a:pPr>
            <a:r>
              <a:rPr lang="zh-TW" altLang="en-US" sz="2800" smtClean="0"/>
              <a:t>左圖為雷射掃瞄儀所掃瞄出的維也納歌劇院，將歌劇院外圍與觀察者之間不同距離的景物以不同的顏色顯示。右圖則為實際影像</a:t>
            </a:r>
          </a:p>
        </p:txBody>
      </p:sp>
      <p:pic>
        <p:nvPicPr>
          <p:cNvPr id="79876" name="Picture 4" descr="未命名 - 1"/>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779463" y="3017838"/>
            <a:ext cx="7735887" cy="29845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52956686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defRPr/>
            </a:pPr>
            <a:r>
              <a:rPr lang="zh-TW" altLang="en-US" sz="4000" smtClean="0"/>
              <a:t>雷射掃瞄儀掃瞄高雄中油煉油廠中複雜的輸油管線與鷹架</a:t>
            </a:r>
          </a:p>
        </p:txBody>
      </p:sp>
      <p:pic>
        <p:nvPicPr>
          <p:cNvPr id="80899" name="Picture 3" descr="未命名 - 6"/>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219200" y="1905000"/>
            <a:ext cx="6248400" cy="4435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15311801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pPr eaLnBrk="1" hangingPunct="1">
              <a:defRPr/>
            </a:pPr>
            <a:r>
              <a:rPr lang="zh-TW" altLang="en-US" smtClean="0"/>
              <a:t>雷射投手控球訓練機</a:t>
            </a:r>
            <a:endParaRPr lang="zh-TW" altLang="en-US" smtClean="0">
              <a:latin typeface="Times New Roman" pitchFamily="18" charset="0"/>
            </a:endParaRPr>
          </a:p>
        </p:txBody>
      </p:sp>
      <p:sp>
        <p:nvSpPr>
          <p:cNvPr id="86019" name="Rectangle 3"/>
          <p:cNvSpPr>
            <a:spLocks noGrp="1" noChangeArrowheads="1"/>
          </p:cNvSpPr>
          <p:nvPr>
            <p:ph type="body" sz="half" idx="1"/>
          </p:nvPr>
        </p:nvSpPr>
        <p:spPr>
          <a:xfrm>
            <a:off x="457200" y="1600200"/>
            <a:ext cx="4032250" cy="4495800"/>
          </a:xfrm>
        </p:spPr>
        <p:txBody>
          <a:bodyPr/>
          <a:lstStyle/>
          <a:p>
            <a:pPr eaLnBrk="1" hangingPunct="1">
              <a:defRPr/>
            </a:pPr>
            <a:r>
              <a:rPr lang="zh-TW" altLang="en-US" sz="3000" smtClean="0">
                <a:latin typeface="Times New Roman" pitchFamily="18" charset="0"/>
              </a:rPr>
              <a:t>利用雷射</a:t>
            </a:r>
            <a:r>
              <a:rPr lang="en-US" altLang="zh-TW" sz="3000" smtClean="0">
                <a:latin typeface="Times New Roman" pitchFamily="18" charset="0"/>
              </a:rPr>
              <a:t>/</a:t>
            </a:r>
            <a:r>
              <a:rPr lang="zh-TW" altLang="en-US" sz="3000" smtClean="0">
                <a:latin typeface="Times New Roman" pitchFamily="18" charset="0"/>
              </a:rPr>
              <a:t>感測器陣列，偵測</a:t>
            </a:r>
            <a:r>
              <a:rPr lang="zh-TW" altLang="en-US" sz="3000" smtClean="0"/>
              <a:t>棒球所在之位置，可訓練投手投出邊邊角角的好球，增強其控球能力</a:t>
            </a:r>
          </a:p>
        </p:txBody>
      </p:sp>
      <p:pic>
        <p:nvPicPr>
          <p:cNvPr id="81924" name="Picture 4" descr="ball1">
            <a:hlinkClick r:id="rId2"/>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408613" y="1706563"/>
            <a:ext cx="2524125" cy="19542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1925" name="Picture 5" descr="img002"/>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5743575" y="3929063"/>
            <a:ext cx="1852613" cy="21669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 name="圖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47664" y="4149080"/>
            <a:ext cx="1812628" cy="2492896"/>
          </a:xfrm>
          <a:prstGeom prst="rect">
            <a:avLst/>
          </a:prstGeom>
        </p:spPr>
      </p:pic>
    </p:spTree>
    <p:extLst>
      <p:ext uri="{BB962C8B-B14F-4D97-AF65-F5344CB8AC3E}">
        <p14:creationId xmlns:p14="http://schemas.microsoft.com/office/powerpoint/2010/main" val="138348500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defRPr/>
            </a:pPr>
            <a:r>
              <a:rPr lang="zh-TW" altLang="en-US" sz="2800" smtClean="0"/>
              <a:t>投手控球訓練機之原理</a:t>
            </a:r>
          </a:p>
        </p:txBody>
      </p:sp>
      <p:sp>
        <p:nvSpPr>
          <p:cNvPr id="87043" name="Rectangle 3"/>
          <p:cNvSpPr>
            <a:spLocks noGrp="1" noChangeArrowheads="1"/>
          </p:cNvSpPr>
          <p:nvPr>
            <p:ph type="body" sz="half" idx="1"/>
          </p:nvPr>
        </p:nvSpPr>
        <p:spPr>
          <a:xfrm>
            <a:off x="457200" y="1600200"/>
            <a:ext cx="4032250" cy="4495800"/>
          </a:xfrm>
        </p:spPr>
        <p:txBody>
          <a:bodyPr/>
          <a:lstStyle/>
          <a:p>
            <a:pPr eaLnBrk="1" hangingPunct="1">
              <a:defRPr/>
            </a:pPr>
            <a:r>
              <a:rPr lang="zh-TW" altLang="en-US" sz="1900" smtClean="0"/>
              <a:t>以下圖為例：當球通過</a:t>
            </a:r>
            <a:r>
              <a:rPr lang="zh-TW" altLang="en-US" sz="1900" smtClean="0">
                <a:latin typeface="Times New Roman" pitchFamily="18" charset="0"/>
              </a:rPr>
              <a:t>雷射</a:t>
            </a:r>
            <a:r>
              <a:rPr lang="en-US" altLang="zh-TW" sz="1900" smtClean="0">
                <a:latin typeface="Times New Roman" pitchFamily="18" charset="0"/>
              </a:rPr>
              <a:t>/</a:t>
            </a:r>
            <a:r>
              <a:rPr lang="zh-TW" altLang="en-US" sz="1900" smtClean="0"/>
              <a:t>感測器取樣平面時，球會擋住水平方向第</a:t>
            </a:r>
            <a:r>
              <a:rPr lang="en-US" altLang="zh-TW" sz="1900" smtClean="0">
                <a:latin typeface="Times New Roman" pitchFamily="18" charset="0"/>
              </a:rPr>
              <a:t>5</a:t>
            </a:r>
            <a:r>
              <a:rPr lang="zh-TW" altLang="en-US" sz="1900" smtClean="0">
                <a:latin typeface="Times New Roman" pitchFamily="18" charset="0"/>
              </a:rPr>
              <a:t>道</a:t>
            </a:r>
            <a:r>
              <a:rPr lang="zh-TW" altLang="en-US" sz="1900" smtClean="0"/>
              <a:t>及垂直方向第</a:t>
            </a:r>
            <a:r>
              <a:rPr lang="en-US" altLang="zh-TW" sz="1900" smtClean="0">
                <a:latin typeface="Times New Roman" pitchFamily="18" charset="0"/>
              </a:rPr>
              <a:t>8</a:t>
            </a:r>
            <a:r>
              <a:rPr lang="zh-TW" altLang="en-US" sz="1900" smtClean="0">
                <a:latin typeface="Times New Roman" pitchFamily="18" charset="0"/>
              </a:rPr>
              <a:t>道雷射光束，因此對應</a:t>
            </a:r>
            <a:r>
              <a:rPr lang="zh-TW" altLang="en-US" sz="1900" smtClean="0"/>
              <a:t>位置之光感測器便無法接收到信號，如此便可知道此時球的位置</a:t>
            </a:r>
          </a:p>
          <a:p>
            <a:pPr eaLnBrk="1" hangingPunct="1">
              <a:defRPr/>
            </a:pPr>
            <a:r>
              <a:rPr lang="zh-TW" altLang="en-US" sz="1900" smtClean="0"/>
              <a:t>多設幾個取樣平面，便可描繪出球的軌跡；如果還能記錄球通過各個取樣平面的時間，便能推算球的速度</a:t>
            </a:r>
          </a:p>
        </p:txBody>
      </p:sp>
      <p:pic>
        <p:nvPicPr>
          <p:cNvPr id="82948" name="Picture 4" descr="未命名"/>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54550" y="2052638"/>
            <a:ext cx="4032250" cy="3589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 name="圖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31640" y="4675681"/>
            <a:ext cx="2224298" cy="1927355"/>
          </a:xfrm>
          <a:prstGeom prst="rect">
            <a:avLst/>
          </a:prstGeom>
        </p:spPr>
      </p:pic>
    </p:spTree>
    <p:extLst>
      <p:ext uri="{BB962C8B-B14F-4D97-AF65-F5344CB8AC3E}">
        <p14:creationId xmlns:p14="http://schemas.microsoft.com/office/powerpoint/2010/main" val="255423241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pPr eaLnBrk="1" hangingPunct="1">
              <a:defRPr/>
            </a:pPr>
            <a:r>
              <a:rPr lang="zh-TW" altLang="en-US" smtClean="0"/>
              <a:t>雷射</a:t>
            </a:r>
            <a:r>
              <a:rPr lang="zh-TW" altLang="en-US" smtClean="0">
                <a:latin typeface="Times New Roman" pitchFamily="18" charset="0"/>
              </a:rPr>
              <a:t>光之高同調性</a:t>
            </a:r>
            <a:r>
              <a:rPr lang="zh-TW" altLang="en-US" smtClean="0"/>
              <a:t>的應用</a:t>
            </a:r>
          </a:p>
        </p:txBody>
      </p:sp>
      <p:sp>
        <p:nvSpPr>
          <p:cNvPr id="88067" name="Rectangle 3"/>
          <p:cNvSpPr>
            <a:spLocks noGrp="1" noChangeArrowheads="1"/>
          </p:cNvSpPr>
          <p:nvPr>
            <p:ph type="body" idx="1"/>
          </p:nvPr>
        </p:nvSpPr>
        <p:spPr/>
        <p:txBody>
          <a:bodyPr/>
          <a:lstStyle/>
          <a:p>
            <a:pPr eaLnBrk="1" hangingPunct="1">
              <a:defRPr/>
            </a:pPr>
            <a:r>
              <a:rPr lang="zh-TW" altLang="en-US" smtClean="0"/>
              <a:t>全像術</a:t>
            </a:r>
            <a:r>
              <a:rPr lang="en-US" altLang="zh-TW" smtClean="0"/>
              <a:t>(Holography)</a:t>
            </a:r>
          </a:p>
          <a:p>
            <a:pPr eaLnBrk="1" hangingPunct="1">
              <a:defRPr/>
            </a:pPr>
            <a:r>
              <a:rPr lang="zh-TW" altLang="en-US" smtClean="0">
                <a:latin typeface="Times New Roman" pitchFamily="18" charset="0"/>
              </a:rPr>
              <a:t>各式各樣的光學干涉實驗</a:t>
            </a:r>
          </a:p>
        </p:txBody>
      </p:sp>
      <p:pic>
        <p:nvPicPr>
          <p:cNvPr id="83972" name="Picture 4" descr="untitled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3505200"/>
            <a:ext cx="3124200" cy="223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3" name="Picture 5" descr="untitled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3505200"/>
            <a:ext cx="3686175" cy="228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1514297"/>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defRPr/>
            </a:pPr>
            <a:r>
              <a:rPr lang="zh-TW" altLang="en-US" sz="3600" smtClean="0"/>
              <a:t>全像術</a:t>
            </a:r>
            <a:r>
              <a:rPr lang="en-US" altLang="zh-TW" sz="3600" smtClean="0"/>
              <a:t>(Holography)</a:t>
            </a:r>
            <a:r>
              <a:rPr lang="zh-TW" altLang="en-US" sz="3600" smtClean="0"/>
              <a:t>與</a:t>
            </a:r>
            <a:r>
              <a:rPr lang="en-US" altLang="zh-TW" sz="3600" smtClean="0"/>
              <a:t>3D</a:t>
            </a:r>
            <a:r>
              <a:rPr lang="zh-TW" altLang="en-US" sz="3600" smtClean="0"/>
              <a:t>影像技術</a:t>
            </a:r>
          </a:p>
        </p:txBody>
      </p:sp>
      <p:sp>
        <p:nvSpPr>
          <p:cNvPr id="89091" name="Rectangle 3"/>
          <p:cNvSpPr>
            <a:spLocks noGrp="1" noChangeArrowheads="1"/>
          </p:cNvSpPr>
          <p:nvPr>
            <p:ph type="body" sz="half" idx="1"/>
          </p:nvPr>
        </p:nvSpPr>
        <p:spPr>
          <a:xfrm>
            <a:off x="457200" y="1600200"/>
            <a:ext cx="4032250" cy="4495800"/>
          </a:xfrm>
        </p:spPr>
        <p:txBody>
          <a:bodyPr/>
          <a:lstStyle/>
          <a:p>
            <a:pPr eaLnBrk="1" hangingPunct="1">
              <a:lnSpc>
                <a:spcPct val="80000"/>
              </a:lnSpc>
              <a:defRPr/>
            </a:pPr>
            <a:r>
              <a:rPr lang="zh-TW" altLang="en-US" sz="1800" smtClean="0"/>
              <a:t>全像術是利用光學干涉原理做出來的，而雷射光之同調性高，因此特別適合做全像片</a:t>
            </a:r>
            <a:r>
              <a:rPr lang="en-US" altLang="zh-TW" sz="1800" smtClean="0"/>
              <a:t>(Hologram) </a:t>
            </a:r>
            <a:r>
              <a:rPr lang="zh-TW" altLang="en-US" sz="1800" smtClean="0"/>
              <a:t>，觀看全像片時，必須要用製作此全像片時相同的光源來照射，才能產生影像</a:t>
            </a:r>
          </a:p>
          <a:p>
            <a:pPr eaLnBrk="1" hangingPunct="1">
              <a:lnSpc>
                <a:spcPct val="80000"/>
              </a:lnSpc>
              <a:defRPr/>
            </a:pPr>
            <a:r>
              <a:rPr lang="zh-TW" altLang="en-US" sz="1800" smtClean="0"/>
              <a:t>全像片為一種</a:t>
            </a:r>
            <a:r>
              <a:rPr lang="en-US" altLang="zh-TW" sz="1800" smtClean="0"/>
              <a:t>3D</a:t>
            </a:r>
            <a:r>
              <a:rPr lang="zh-TW" altLang="en-US" sz="1800" smtClean="0"/>
              <a:t>立體影像，觀察者站在不同角度，即可看到不同位置之景像</a:t>
            </a:r>
          </a:p>
          <a:p>
            <a:pPr eaLnBrk="1" hangingPunct="1">
              <a:lnSpc>
                <a:spcPct val="80000"/>
              </a:lnSpc>
              <a:defRPr/>
            </a:pPr>
            <a:r>
              <a:rPr lang="zh-TW" altLang="en-US" sz="1800" smtClean="0"/>
              <a:t>一般照片為</a:t>
            </a:r>
            <a:r>
              <a:rPr lang="en-US" altLang="zh-TW" sz="1800" smtClean="0"/>
              <a:t>2D</a:t>
            </a:r>
            <a:r>
              <a:rPr lang="zh-TW" altLang="en-US" sz="1800" smtClean="0"/>
              <a:t>影像，觀察者即使站在不同角度，也只能看到相同的景像。例如一個人的正面照片，絕不可能從照片中看到其側面或背影</a:t>
            </a:r>
          </a:p>
          <a:p>
            <a:pPr eaLnBrk="1" hangingPunct="1">
              <a:lnSpc>
                <a:spcPct val="80000"/>
              </a:lnSpc>
              <a:defRPr/>
            </a:pPr>
            <a:r>
              <a:rPr lang="zh-TW" altLang="en-US" sz="1800" smtClean="0"/>
              <a:t>一般照片之底片如果損毀，即無法重建影像。但是</a:t>
            </a:r>
            <a:r>
              <a:rPr lang="zh-TW" altLang="en-US" sz="1800" smtClean="0">
                <a:latin typeface="Times New Roman" pitchFamily="18" charset="0"/>
              </a:rPr>
              <a:t>全像片底片如果被撕毀只剩一小片，仍然能重建全部影像</a:t>
            </a:r>
          </a:p>
          <a:p>
            <a:pPr eaLnBrk="1" hangingPunct="1">
              <a:lnSpc>
                <a:spcPct val="80000"/>
              </a:lnSpc>
              <a:defRPr/>
            </a:pPr>
            <a:r>
              <a:rPr lang="zh-TW" altLang="en-US" sz="1800" smtClean="0"/>
              <a:t>產生</a:t>
            </a:r>
            <a:r>
              <a:rPr lang="en-US" altLang="zh-TW" sz="1800" smtClean="0"/>
              <a:t>3D</a:t>
            </a:r>
            <a:r>
              <a:rPr lang="zh-TW" altLang="en-US" sz="1800" smtClean="0"/>
              <a:t>立體影像的方式除了全像術之外，還有許多方法</a:t>
            </a:r>
          </a:p>
        </p:txBody>
      </p:sp>
      <p:pic>
        <p:nvPicPr>
          <p:cNvPr id="84996" name="Picture 4" descr="Kate Moss hologram 001_0001">
            <a:hlinkClick r:id="rId2"/>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219700" y="1600200"/>
            <a:ext cx="28956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4997" name="Picture 5" descr="hologram 001_0001">
            <a:hlinkClick r:id="rId4"/>
          </p:cNvPr>
          <p:cNvPicPr>
            <a:picLocks noGrp="1" noChangeAspect="1" noChangeArrowheads="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5219700" y="3924300"/>
            <a:ext cx="28956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78029279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sz="quarter"/>
          </p:nvPr>
        </p:nvSpPr>
        <p:spPr/>
        <p:txBody>
          <a:bodyPr/>
          <a:lstStyle/>
          <a:p>
            <a:pPr eaLnBrk="1" hangingPunct="1">
              <a:defRPr/>
            </a:pPr>
            <a:r>
              <a:rPr lang="en-US" altLang="zh-TW" b="0" smtClean="0"/>
              <a:t>3D</a:t>
            </a:r>
            <a:r>
              <a:rPr lang="zh-TW" altLang="en-US" sz="4000" smtClean="0"/>
              <a:t>影像原理</a:t>
            </a:r>
          </a:p>
        </p:txBody>
      </p:sp>
      <p:pic>
        <p:nvPicPr>
          <p:cNvPr id="86019" name="Picture 3" descr="131828155"/>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390650" y="1600200"/>
            <a:ext cx="21717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6020" name="Picture 4" descr="12924704_101n"/>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180013" y="1600200"/>
            <a:ext cx="2974975"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6021" name="Picture 5" descr="8690274812291356028"/>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879475" y="3924300"/>
            <a:ext cx="319405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6022" name="Picture 6" descr="001832140"/>
          <p:cNvPicPr>
            <a:picLocks noGrp="1" noChangeAspect="1" noChangeArrowheads="1"/>
          </p:cNvPicPr>
          <p:nvPr>
            <p:ph sz="quarter" idx="4"/>
          </p:nvPr>
        </p:nvPicPr>
        <p:blipFill>
          <a:blip r:embed="rId5">
            <a:extLst>
              <a:ext uri="{28A0092B-C50C-407E-A947-70E740481C1C}">
                <a14:useLocalDpi xmlns:a14="http://schemas.microsoft.com/office/drawing/2010/main" val="0"/>
              </a:ext>
            </a:extLst>
          </a:blip>
          <a:srcRect/>
          <a:stretch>
            <a:fillRect/>
          </a:stretch>
        </p:blipFill>
        <p:spPr>
          <a:xfrm>
            <a:off x="4892675" y="3924300"/>
            <a:ext cx="3548063"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35180765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defRPr/>
            </a:pPr>
            <a:r>
              <a:rPr lang="zh-TW" altLang="en-US" sz="4000" smtClean="0"/>
              <a:t>各式各樣的</a:t>
            </a:r>
            <a:r>
              <a:rPr lang="en-US" altLang="zh-TW" sz="4000" b="0" smtClean="0"/>
              <a:t>3D</a:t>
            </a:r>
            <a:r>
              <a:rPr lang="zh-TW" altLang="en-US" sz="4000" smtClean="0"/>
              <a:t>影像原理與技術</a:t>
            </a:r>
          </a:p>
        </p:txBody>
      </p:sp>
      <p:pic>
        <p:nvPicPr>
          <p:cNvPr id="87043" name="Picture 3" descr="1"/>
          <p:cNvPicPr>
            <a:picLocks noGrp="1" noChangeAspect="1" noChangeArrowheads="1" noCrop="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1047750" y="4176713"/>
            <a:ext cx="2857500" cy="16668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7044" name="Picture 4" descr="c_1299204161_2"/>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028700" y="1600200"/>
            <a:ext cx="28956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7045" name="Picture 5" descr="Scan"/>
          <p:cNvPicPr>
            <a:picLocks noGrp="1" noChangeAspect="1" noChangeArrowheads="1"/>
          </p:cNvPicPr>
          <p:nvPr>
            <p:ph sz="half" idx="3"/>
          </p:nvPr>
        </p:nvPicPr>
        <p:blipFill>
          <a:blip r:embed="rId4" cstate="print">
            <a:extLst>
              <a:ext uri="{28A0092B-C50C-407E-A947-70E740481C1C}">
                <a14:useLocalDpi xmlns:a14="http://schemas.microsoft.com/office/drawing/2010/main" val="0"/>
              </a:ext>
            </a:extLst>
          </a:blip>
          <a:srcRect/>
          <a:stretch>
            <a:fillRect/>
          </a:stretch>
        </p:blipFill>
        <p:spPr>
          <a:xfrm>
            <a:off x="4648200" y="2462213"/>
            <a:ext cx="4038600" cy="2771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09975844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pPr eaLnBrk="1" hangingPunct="1">
              <a:defRPr/>
            </a:pPr>
            <a:r>
              <a:rPr lang="zh-TW" altLang="en-US" smtClean="0"/>
              <a:t>雷射</a:t>
            </a:r>
            <a:r>
              <a:rPr lang="zh-TW" altLang="en-US" smtClean="0">
                <a:latin typeface="Times New Roman" pitchFamily="18" charset="0"/>
              </a:rPr>
              <a:t>光其他性質</a:t>
            </a:r>
            <a:r>
              <a:rPr lang="zh-TW" altLang="en-US" smtClean="0"/>
              <a:t>的應用</a:t>
            </a:r>
          </a:p>
        </p:txBody>
      </p:sp>
      <p:sp>
        <p:nvSpPr>
          <p:cNvPr id="92163" name="Rectangle 3"/>
          <p:cNvSpPr>
            <a:spLocks noGrp="1" noChangeArrowheads="1"/>
          </p:cNvSpPr>
          <p:nvPr>
            <p:ph type="body" sz="half" idx="1"/>
          </p:nvPr>
        </p:nvSpPr>
        <p:spPr/>
        <p:txBody>
          <a:bodyPr/>
          <a:lstStyle/>
          <a:p>
            <a:pPr eaLnBrk="1" hangingPunct="1">
              <a:defRPr/>
            </a:pPr>
            <a:r>
              <a:rPr lang="zh-TW" altLang="en-US" sz="2800" smtClean="0"/>
              <a:t>雷射印表機</a:t>
            </a:r>
          </a:p>
          <a:p>
            <a:pPr eaLnBrk="1" hangingPunct="1">
              <a:defRPr/>
            </a:pPr>
            <a:r>
              <a:rPr lang="zh-TW" altLang="en-US" sz="2800" smtClean="0"/>
              <a:t>雷射藝術或裝飾、煙火秀等</a:t>
            </a:r>
          </a:p>
        </p:txBody>
      </p:sp>
      <p:pic>
        <p:nvPicPr>
          <p:cNvPr id="88068" name="Picture 4" descr="ostseeinflammen1280"/>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5297488" y="1600200"/>
            <a:ext cx="2740025"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8069" name="Picture 5" descr="iPad 2 Hologram 002_0001">
            <a:hlinkClick r:id="rId3"/>
          </p:cNvPr>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4737100" y="3924300"/>
            <a:ext cx="38608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963484974"/>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eaLnBrk="1" hangingPunct="1">
              <a:defRPr/>
            </a:pPr>
            <a:r>
              <a:rPr lang="zh-TW" altLang="en-US" smtClean="0"/>
              <a:t>雷射印表機簡介</a:t>
            </a:r>
          </a:p>
        </p:txBody>
      </p:sp>
      <p:sp>
        <p:nvSpPr>
          <p:cNvPr id="93187" name="Rectangle 3"/>
          <p:cNvSpPr>
            <a:spLocks noGrp="1" noChangeArrowheads="1"/>
          </p:cNvSpPr>
          <p:nvPr>
            <p:ph type="body" sz="half" idx="1"/>
          </p:nvPr>
        </p:nvSpPr>
        <p:spPr>
          <a:xfrm>
            <a:off x="457200" y="1600200"/>
            <a:ext cx="4032250" cy="4495800"/>
          </a:xfrm>
        </p:spPr>
        <p:txBody>
          <a:bodyPr/>
          <a:lstStyle/>
          <a:p>
            <a:pPr eaLnBrk="1" hangingPunct="1">
              <a:defRPr/>
            </a:pPr>
            <a:r>
              <a:rPr lang="zh-TW" altLang="en-US" sz="2000" smtClean="0"/>
              <a:t>雷射印表機的的原理和影印機類似。影印機使用可見光掃瞄列印滾筒，雷射印表機則改用雷射，解析度較佳。列印時印表機接收電腦傳送的資料，而雷射光則照射到滾筒，被照到的地方會帶靜電，靜電會吸引碳粉，再由滾筒壓印碳粉至紙張，經熱處理固定，即完成列印的動作 </a:t>
            </a:r>
          </a:p>
        </p:txBody>
      </p:sp>
      <p:pic>
        <p:nvPicPr>
          <p:cNvPr id="89092" name="Picture 4" descr="untitled"/>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5062538" y="1600200"/>
            <a:ext cx="3213100" cy="21669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9093" name="Picture 5" descr="untitled1"/>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154613" y="3957638"/>
            <a:ext cx="3027362" cy="2112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2858565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pPr eaLnBrk="1" hangingPunct="1">
              <a:defRPr/>
            </a:pPr>
            <a:r>
              <a:rPr lang="zh-TW" altLang="en-US" smtClean="0">
                <a:latin typeface="Times New Roman" pitchFamily="18" charset="0"/>
              </a:rPr>
              <a:t>顯示器、數位相機</a:t>
            </a:r>
            <a:r>
              <a:rPr lang="en-US" altLang="zh-TW" smtClean="0">
                <a:latin typeface="Times New Roman" pitchFamily="18" charset="0"/>
              </a:rPr>
              <a:t>/</a:t>
            </a:r>
            <a:r>
              <a:rPr lang="zh-TW" altLang="en-US" smtClean="0">
                <a:latin typeface="Times New Roman" pitchFamily="18" charset="0"/>
              </a:rPr>
              <a:t>攝影機</a:t>
            </a:r>
          </a:p>
        </p:txBody>
      </p:sp>
      <p:pic>
        <p:nvPicPr>
          <p:cNvPr id="90115" name="Picture 3" descr="未命名 - 6"/>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990600" y="1828800"/>
            <a:ext cx="7239000" cy="4578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159275444"/>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pPr eaLnBrk="1" hangingPunct="1">
              <a:defRPr/>
            </a:pPr>
            <a:r>
              <a:rPr lang="zh-TW" altLang="en-US" smtClean="0"/>
              <a:t>顯示器的演進</a:t>
            </a:r>
          </a:p>
        </p:txBody>
      </p:sp>
      <p:sp>
        <p:nvSpPr>
          <p:cNvPr id="95235" name="Rectangle 3"/>
          <p:cNvSpPr>
            <a:spLocks noGrp="1" noChangeArrowheads="1"/>
          </p:cNvSpPr>
          <p:nvPr>
            <p:ph type="body" sz="half" idx="1"/>
          </p:nvPr>
        </p:nvSpPr>
        <p:spPr/>
        <p:txBody>
          <a:bodyPr/>
          <a:lstStyle/>
          <a:p>
            <a:pPr eaLnBrk="1" hangingPunct="1">
              <a:lnSpc>
                <a:spcPct val="80000"/>
              </a:lnSpc>
              <a:defRPr/>
            </a:pPr>
            <a:r>
              <a:rPr lang="zh-TW" altLang="en-US" sz="2000" smtClean="0"/>
              <a:t>傳統的電視及電腦等均使用陰極射線管顯示器</a:t>
            </a:r>
            <a:r>
              <a:rPr lang="en-US" altLang="zh-TW" sz="2000" smtClean="0"/>
              <a:t>(CRT Display) </a:t>
            </a:r>
            <a:r>
              <a:rPr lang="zh-TW" altLang="en-US" sz="2000" smtClean="0"/>
              <a:t>，其螢幕解析度差、厚且笨重、耗電量大、散熱不易</a:t>
            </a:r>
          </a:p>
          <a:p>
            <a:pPr eaLnBrk="1" hangingPunct="1">
              <a:lnSpc>
                <a:spcPct val="80000"/>
              </a:lnSpc>
              <a:defRPr/>
            </a:pPr>
            <a:r>
              <a:rPr lang="zh-TW" altLang="en-US" sz="2000" smtClean="0"/>
              <a:t>近年來液晶顯示器</a:t>
            </a:r>
            <a:r>
              <a:rPr lang="en-US" altLang="zh-TW" sz="2000" smtClean="0"/>
              <a:t>(Liquid Crystal Display, LCD)</a:t>
            </a:r>
            <a:r>
              <a:rPr lang="zh-TW" altLang="en-US" sz="2000" smtClean="0"/>
              <a:t>及電漿顯示器</a:t>
            </a:r>
            <a:r>
              <a:rPr lang="en-US" altLang="zh-TW" sz="2000" smtClean="0"/>
              <a:t>(Plasma Display Panel, PDP)</a:t>
            </a:r>
            <a:r>
              <a:rPr lang="zh-TW" altLang="en-US" sz="2000" smtClean="0"/>
              <a:t>越來越普及，其解析度佳、耗電量小、形體薄、質量輕，於是</a:t>
            </a:r>
            <a:r>
              <a:rPr lang="en-US" altLang="zh-TW" sz="2000" smtClean="0"/>
              <a:t>CRT Display</a:t>
            </a:r>
            <a:r>
              <a:rPr lang="zh-TW" altLang="en-US" sz="2000" smtClean="0"/>
              <a:t>便逐漸遭到淘汰</a:t>
            </a:r>
          </a:p>
          <a:p>
            <a:pPr eaLnBrk="1" hangingPunct="1">
              <a:lnSpc>
                <a:spcPct val="80000"/>
              </a:lnSpc>
              <a:defRPr/>
            </a:pPr>
            <a:r>
              <a:rPr lang="zh-TW" altLang="en-US" sz="2000" smtClean="0"/>
              <a:t>我國政府在</a:t>
            </a:r>
            <a:r>
              <a:rPr lang="en-US" altLang="zh-TW" sz="2000" smtClean="0"/>
              <a:t>2002</a:t>
            </a:r>
            <a:r>
              <a:rPr lang="zh-TW" altLang="en-US" sz="2000" smtClean="0"/>
              <a:t>年提出的「兩兆雙星產業發展計畫」中，極力推動台灣成為全球第一大</a:t>
            </a:r>
            <a:r>
              <a:rPr lang="en-US" altLang="zh-TW" sz="2000" smtClean="0"/>
              <a:t>LCD</a:t>
            </a:r>
            <a:r>
              <a:rPr lang="zh-TW" altLang="en-US" sz="2000" smtClean="0"/>
              <a:t>面板供應國，但是電漿顯示器產業</a:t>
            </a:r>
            <a:r>
              <a:rPr lang="zh-TW" altLang="en-US" sz="2000" smtClean="0">
                <a:latin typeface="Times New Roman" pitchFamily="18" charset="0"/>
              </a:rPr>
              <a:t>並不在當時政府的規劃之中</a:t>
            </a:r>
          </a:p>
        </p:txBody>
      </p:sp>
      <p:pic>
        <p:nvPicPr>
          <p:cNvPr id="91140" name="Picture 4" descr="未命名 - 1"/>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8200" y="2509838"/>
            <a:ext cx="4038600" cy="26749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43808179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sz="quarter"/>
          </p:nvPr>
        </p:nvSpPr>
        <p:spPr/>
        <p:txBody>
          <a:bodyPr/>
          <a:lstStyle/>
          <a:p>
            <a:pPr eaLnBrk="1" hangingPunct="1">
              <a:defRPr/>
            </a:pPr>
            <a:r>
              <a:rPr lang="zh-TW" altLang="en-US" smtClean="0"/>
              <a:t>觸控式面板設計</a:t>
            </a:r>
            <a:r>
              <a:rPr lang="en-US" altLang="zh-TW" smtClean="0"/>
              <a:t>(</a:t>
            </a:r>
            <a:r>
              <a:rPr lang="zh-TW" altLang="en-US" smtClean="0"/>
              <a:t>清雲科技大學電子系廖裕評主任演講實況</a:t>
            </a:r>
            <a:r>
              <a:rPr lang="en-US" altLang="zh-TW" smtClean="0"/>
              <a:t>)</a:t>
            </a:r>
          </a:p>
        </p:txBody>
      </p:sp>
      <p:pic>
        <p:nvPicPr>
          <p:cNvPr id="92163" name="Picture 3" descr="Electronic Keyboard-LiawYuPing 001_0001">
            <a:hlinkClick r:id="rId2"/>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076325" y="1600200"/>
            <a:ext cx="2798763" cy="21669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2164" name="Picture 4" descr="MOV06794 001 _1__0001">
            <a:hlinkClick r:id="rId4"/>
          </p:cNvPr>
          <p:cNvPicPr>
            <a:picLocks noGrp="1" noChangeAspect="1" noChangeArrowheads="1"/>
          </p:cNvPicPr>
          <p:nvPr>
            <p:ph sz="quarter" idx="2"/>
          </p:nvPr>
        </p:nvPicPr>
        <p:blipFill>
          <a:blip r:embed="rId5">
            <a:extLst>
              <a:ext uri="{28A0092B-C50C-407E-A947-70E740481C1C}">
                <a14:useLocalDpi xmlns:a14="http://schemas.microsoft.com/office/drawing/2010/main" val="0"/>
              </a:ext>
            </a:extLst>
          </a:blip>
          <a:srcRect/>
          <a:stretch>
            <a:fillRect/>
          </a:stretch>
        </p:blipFill>
        <p:spPr>
          <a:xfrm>
            <a:off x="5268913" y="1600200"/>
            <a:ext cx="2798762" cy="21669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2165" name="Picture 5" descr="MOV06792 002_0001">
            <a:hlinkClick r:id="rId6"/>
          </p:cNvPr>
          <p:cNvPicPr>
            <a:picLocks noGrp="1" noChangeAspect="1" noChangeArrowheads="1"/>
          </p:cNvPicPr>
          <p:nvPr>
            <p:ph sz="quarter" idx="3"/>
          </p:nvPr>
        </p:nvPicPr>
        <p:blipFill>
          <a:blip r:embed="rId7">
            <a:extLst>
              <a:ext uri="{28A0092B-C50C-407E-A947-70E740481C1C}">
                <a14:useLocalDpi xmlns:a14="http://schemas.microsoft.com/office/drawing/2010/main" val="0"/>
              </a:ext>
            </a:extLst>
          </a:blip>
          <a:srcRect/>
          <a:stretch>
            <a:fillRect/>
          </a:stretch>
        </p:blipFill>
        <p:spPr>
          <a:xfrm>
            <a:off x="1076325" y="3929063"/>
            <a:ext cx="2798763" cy="21669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2166" name="Picture 6" descr="LiawYuPing1 007_0001">
            <a:hlinkClick r:id="rId8"/>
          </p:cNvPr>
          <p:cNvPicPr>
            <a:picLocks noGrp="1" noChangeAspect="1" noChangeArrowheads="1"/>
          </p:cNvPicPr>
          <p:nvPr>
            <p:ph sz="quarter" idx="4"/>
          </p:nvPr>
        </p:nvPicPr>
        <p:blipFill>
          <a:blip r:embed="rId9">
            <a:extLst>
              <a:ext uri="{28A0092B-C50C-407E-A947-70E740481C1C}">
                <a14:useLocalDpi xmlns:a14="http://schemas.microsoft.com/office/drawing/2010/main" val="0"/>
              </a:ext>
            </a:extLst>
          </a:blip>
          <a:srcRect/>
          <a:stretch>
            <a:fillRect/>
          </a:stretch>
        </p:blipFill>
        <p:spPr>
          <a:xfrm>
            <a:off x="5268913" y="3929063"/>
            <a:ext cx="2798762" cy="21669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829840325"/>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透明顯示器</a:t>
            </a:r>
            <a:endParaRPr lang="zh-TW" altLang="en-US" dirty="0"/>
          </a:p>
        </p:txBody>
      </p:sp>
      <p:pic>
        <p:nvPicPr>
          <p:cNvPr id="8" name="內容版面配置區 7">
            <a:hlinkClick r:id="rId2"/>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57200" y="2333625"/>
            <a:ext cx="4038600" cy="3028950"/>
          </a:xfrm>
        </p:spPr>
      </p:pic>
      <p:pic>
        <p:nvPicPr>
          <p:cNvPr id="9" name="內容版面配置區 8">
            <a:hlinkClick r:id="rId4"/>
          </p:cNvPr>
          <p:cNvPicPr>
            <a:picLocks noGrp="1" noChangeAspect="1"/>
          </p:cNvPicPr>
          <p:nvPr>
            <p:ph sz="quarter" idx="2"/>
          </p:nvPr>
        </p:nvPicPr>
        <p:blipFill>
          <a:blip r:embed="rId5">
            <a:extLst>
              <a:ext uri="{28A0092B-C50C-407E-A947-70E740481C1C}">
                <a14:useLocalDpi xmlns:a14="http://schemas.microsoft.com/office/drawing/2010/main" val="0"/>
              </a:ext>
            </a:extLst>
          </a:blip>
          <a:stretch>
            <a:fillRect/>
          </a:stretch>
        </p:blipFill>
        <p:spPr>
          <a:xfrm>
            <a:off x="4737100" y="1600200"/>
            <a:ext cx="3860800" cy="2171700"/>
          </a:xfrm>
        </p:spPr>
      </p:pic>
      <p:pic>
        <p:nvPicPr>
          <p:cNvPr id="4" name="內容版面配置區 3">
            <a:hlinkClick r:id="rId6"/>
          </p:cNvPr>
          <p:cNvPicPr>
            <a:picLocks noGrp="1" noChangeAspect="1"/>
          </p:cNvPicPr>
          <p:nvPr>
            <p:ph sz="quarter" idx="3"/>
          </p:nvPr>
        </p:nvPicPr>
        <p:blipFill>
          <a:blip r:embed="rId7" cstate="print">
            <a:extLst>
              <a:ext uri="{28A0092B-C50C-407E-A947-70E740481C1C}">
                <a14:useLocalDpi xmlns:a14="http://schemas.microsoft.com/office/drawing/2010/main" val="0"/>
              </a:ext>
            </a:extLst>
          </a:blip>
          <a:stretch>
            <a:fillRect/>
          </a:stretch>
        </p:blipFill>
        <p:spPr>
          <a:xfrm>
            <a:off x="5539817" y="3924300"/>
            <a:ext cx="2255366" cy="2171700"/>
          </a:xfrm>
        </p:spPr>
      </p:pic>
    </p:spTree>
    <p:extLst>
      <p:ext uri="{BB962C8B-B14F-4D97-AF65-F5344CB8AC3E}">
        <p14:creationId xmlns:p14="http://schemas.microsoft.com/office/powerpoint/2010/main" val="2273166043"/>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pPr eaLnBrk="1" hangingPunct="1">
              <a:defRPr/>
            </a:pPr>
            <a:r>
              <a:rPr lang="zh-TW" altLang="en-US" smtClean="0"/>
              <a:t>電漿顯示器之原理與優點</a:t>
            </a:r>
          </a:p>
        </p:txBody>
      </p:sp>
      <p:sp>
        <p:nvSpPr>
          <p:cNvPr id="97283" name="Rectangle 3"/>
          <p:cNvSpPr>
            <a:spLocks noGrp="1" noChangeArrowheads="1"/>
          </p:cNvSpPr>
          <p:nvPr>
            <p:ph type="body" sz="half" idx="1"/>
          </p:nvPr>
        </p:nvSpPr>
        <p:spPr>
          <a:xfrm>
            <a:off x="457200" y="1600200"/>
            <a:ext cx="4032250" cy="4495800"/>
          </a:xfrm>
        </p:spPr>
        <p:txBody>
          <a:bodyPr/>
          <a:lstStyle/>
          <a:p>
            <a:pPr eaLnBrk="1" hangingPunct="1">
              <a:lnSpc>
                <a:spcPct val="90000"/>
              </a:lnSpc>
              <a:defRPr/>
            </a:pPr>
            <a:r>
              <a:rPr lang="zh-TW" altLang="en-US" sz="2400" smtClean="0"/>
              <a:t>利用惰性氣體</a:t>
            </a:r>
            <a:r>
              <a:rPr lang="en-US" altLang="zh-TW" sz="2400" smtClean="0"/>
              <a:t>(Ne, He, Xe</a:t>
            </a:r>
            <a:r>
              <a:rPr lang="zh-TW" altLang="en-US" sz="2400" smtClean="0"/>
              <a:t>等</a:t>
            </a:r>
            <a:r>
              <a:rPr lang="en-US" altLang="zh-TW" sz="2400" smtClean="0"/>
              <a:t>)</a:t>
            </a:r>
            <a:r>
              <a:rPr lang="zh-TW" altLang="en-US" sz="2400" smtClean="0"/>
              <a:t>放電時所產生之紫外線激發彩色螢光粉，再轉換至人眼可接受之可見光</a:t>
            </a:r>
          </a:p>
          <a:p>
            <a:pPr eaLnBrk="1" hangingPunct="1">
              <a:lnSpc>
                <a:spcPct val="90000"/>
              </a:lnSpc>
              <a:defRPr/>
            </a:pPr>
            <a:r>
              <a:rPr lang="zh-TW" altLang="en-US" sz="2400" smtClean="0"/>
              <a:t>視角寬廣，可達到</a:t>
            </a:r>
            <a:r>
              <a:rPr lang="en-US" altLang="zh-TW" sz="2400" smtClean="0"/>
              <a:t>160</a:t>
            </a:r>
            <a:r>
              <a:rPr lang="zh-TW" altLang="en-US" sz="2400" smtClean="0"/>
              <a:t>度，在任何角度都可輕鬆的觀賞</a:t>
            </a:r>
          </a:p>
          <a:p>
            <a:pPr eaLnBrk="1" hangingPunct="1">
              <a:lnSpc>
                <a:spcPct val="90000"/>
              </a:lnSpc>
              <a:defRPr/>
            </a:pPr>
            <a:r>
              <a:rPr lang="zh-TW" altLang="en-US" sz="2400" smtClean="0"/>
              <a:t>螢幕邊緣的影像不會扭曲</a:t>
            </a:r>
          </a:p>
          <a:p>
            <a:pPr eaLnBrk="1" hangingPunct="1">
              <a:lnSpc>
                <a:spcPct val="90000"/>
              </a:lnSpc>
              <a:defRPr/>
            </a:pPr>
            <a:r>
              <a:rPr lang="zh-TW" altLang="en-US" sz="2400" smtClean="0"/>
              <a:t>做成大尺寸螢幕非常容易</a:t>
            </a:r>
          </a:p>
          <a:p>
            <a:pPr eaLnBrk="1" hangingPunct="1">
              <a:lnSpc>
                <a:spcPct val="90000"/>
              </a:lnSpc>
              <a:defRPr/>
            </a:pPr>
            <a:r>
              <a:rPr lang="zh-TW" altLang="en-US" sz="2400" smtClean="0"/>
              <a:t>省電</a:t>
            </a:r>
          </a:p>
          <a:p>
            <a:pPr eaLnBrk="1" hangingPunct="1">
              <a:lnSpc>
                <a:spcPct val="90000"/>
              </a:lnSpc>
              <a:buFontTx/>
              <a:buNone/>
              <a:defRPr/>
            </a:pPr>
            <a:endParaRPr lang="en-US" altLang="zh-TW" sz="2400" smtClean="0"/>
          </a:p>
        </p:txBody>
      </p:sp>
      <p:pic>
        <p:nvPicPr>
          <p:cNvPr id="93188" name="Picture 4" descr="mkys10100-1"/>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5027613" y="1600200"/>
            <a:ext cx="3284537" cy="21669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3189" name="Picture 5" descr="touchscreen_2s"/>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029200" y="4445000"/>
            <a:ext cx="3124200" cy="21463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863389181"/>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pPr eaLnBrk="1" hangingPunct="1">
              <a:defRPr/>
            </a:pPr>
            <a:r>
              <a:rPr lang="zh-TW" altLang="en-US" smtClean="0"/>
              <a:t>電子紙張顯示器</a:t>
            </a:r>
            <a:br>
              <a:rPr lang="zh-TW" altLang="en-US" smtClean="0"/>
            </a:br>
            <a:endParaRPr lang="zh-TW" altLang="en-US" smtClean="0"/>
          </a:p>
        </p:txBody>
      </p:sp>
      <p:sp>
        <p:nvSpPr>
          <p:cNvPr id="98307" name="Rectangle 3"/>
          <p:cNvSpPr>
            <a:spLocks noGrp="1" noChangeArrowheads="1"/>
          </p:cNvSpPr>
          <p:nvPr>
            <p:ph type="body" sz="half" idx="1"/>
          </p:nvPr>
        </p:nvSpPr>
        <p:spPr>
          <a:xfrm>
            <a:off x="457200" y="1600200"/>
            <a:ext cx="4032250" cy="4495800"/>
          </a:xfrm>
        </p:spPr>
        <p:txBody>
          <a:bodyPr/>
          <a:lstStyle/>
          <a:p>
            <a:pPr eaLnBrk="1" hangingPunct="1">
              <a:defRPr/>
            </a:pPr>
            <a:r>
              <a:rPr lang="zh-TW" altLang="en-US" sz="2000" smtClean="0"/>
              <a:t>電子紙張是一種很薄的顯示器，能像紙張一樣可以折疊，或是捲起來，因此攜帶十分方便</a:t>
            </a:r>
          </a:p>
          <a:p>
            <a:pPr eaLnBrk="1" hangingPunct="1">
              <a:defRPr/>
            </a:pPr>
            <a:r>
              <a:rPr lang="zh-TW" altLang="en-US" sz="2000" smtClean="0"/>
              <a:t>未來報紙、雜誌、書籍如果都採用電子紙張並結合網路功能，便可隨時更新內容</a:t>
            </a:r>
          </a:p>
          <a:p>
            <a:pPr eaLnBrk="1" hangingPunct="1">
              <a:defRPr/>
            </a:pPr>
            <a:r>
              <a:rPr lang="zh-TW" altLang="en-US" sz="2000" smtClean="0"/>
              <a:t>電子紙張屬於「軟性電子材料」產業，我國工研院目前正結合台科大、交大、中央、台大等校光電相關系所大力發展中</a:t>
            </a:r>
          </a:p>
        </p:txBody>
      </p:sp>
      <p:pic>
        <p:nvPicPr>
          <p:cNvPr id="94212" name="Picture 4" descr="untitled4"/>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5486400" y="1917700"/>
            <a:ext cx="2286000" cy="19621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4213" name="Picture 5" descr="untitled5"/>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307013" y="3929063"/>
            <a:ext cx="2725737" cy="21669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291850144"/>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pPr eaLnBrk="1" hangingPunct="1">
              <a:defRPr/>
            </a:pPr>
            <a:r>
              <a:rPr lang="zh-TW" altLang="en-US" smtClean="0">
                <a:latin typeface="Times New Roman" pitchFamily="18" charset="0"/>
              </a:rPr>
              <a:t>日本</a:t>
            </a:r>
            <a:r>
              <a:rPr lang="en-US" altLang="zh-TW" smtClean="0">
                <a:latin typeface="Times New Roman" pitchFamily="18" charset="0"/>
              </a:rPr>
              <a:t>Hitachi</a:t>
            </a:r>
            <a:r>
              <a:rPr lang="zh-TW" altLang="en-US" smtClean="0"/>
              <a:t>公司於</a:t>
            </a:r>
            <a:r>
              <a:rPr lang="en-US" altLang="zh-TW" smtClean="0">
                <a:latin typeface="Times New Roman" pitchFamily="18" charset="0"/>
              </a:rPr>
              <a:t>2006</a:t>
            </a:r>
            <a:r>
              <a:rPr lang="zh-TW" altLang="en-US" smtClean="0"/>
              <a:t>年所開發成功的彩色電子紙張 </a:t>
            </a:r>
          </a:p>
        </p:txBody>
      </p:sp>
      <p:pic>
        <p:nvPicPr>
          <p:cNvPr id="95235" name="Picture 3" descr="untitled7"/>
          <p:cNvPicPr>
            <a:picLocks noGrp="1" noChangeAspect="1" noChangeArrowheads="1"/>
          </p:cNvPicPr>
          <p:nvPr>
            <p:ph sz="quarter" idx="2"/>
          </p:nvPr>
        </p:nvPicPr>
        <p:blipFill>
          <a:blip r:embed="rId2" cstate="print">
            <a:extLst>
              <a:ext uri="{28A0092B-C50C-407E-A947-70E740481C1C}">
                <a14:useLocalDpi xmlns:a14="http://schemas.microsoft.com/office/drawing/2010/main" val="0"/>
              </a:ext>
            </a:extLst>
          </a:blip>
          <a:srcRect/>
          <a:stretch>
            <a:fillRect/>
          </a:stretch>
        </p:blipFill>
        <p:spPr>
          <a:xfrm>
            <a:off x="5260975" y="1600200"/>
            <a:ext cx="2811463"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5236" name="Picture 4" descr="untitled6"/>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816600" y="3924300"/>
            <a:ext cx="1700213"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5237" name="Picture 5" descr="e-paper_0001">
            <a:hlinkClick r:id="rId4"/>
          </p:cNvPr>
          <p:cNvPicPr>
            <a:picLocks noGrp="1" noChangeAspect="1" noChangeArrowheads="1"/>
          </p:cNvPicPr>
          <p:nvPr>
            <p:ph sz="half" idx="1"/>
          </p:nvPr>
        </p:nvPicPr>
        <p:blipFill>
          <a:blip r:embed="rId5">
            <a:extLst>
              <a:ext uri="{28A0092B-C50C-407E-A947-70E740481C1C}">
                <a14:useLocalDpi xmlns:a14="http://schemas.microsoft.com/office/drawing/2010/main" val="0"/>
              </a:ext>
            </a:extLst>
          </a:blip>
          <a:srcRect/>
          <a:stretch>
            <a:fillRect/>
          </a:stretch>
        </p:blipFill>
        <p:spPr>
          <a:xfrm>
            <a:off x="952500" y="2705100"/>
            <a:ext cx="3048000" cy="2286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197696029"/>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pPr eaLnBrk="1" hangingPunct="1">
              <a:defRPr/>
            </a:pPr>
            <a:r>
              <a:rPr lang="zh-TW" altLang="en-US" smtClean="0"/>
              <a:t>軟性電子材料顯示器</a:t>
            </a:r>
          </a:p>
        </p:txBody>
      </p:sp>
      <p:pic>
        <p:nvPicPr>
          <p:cNvPr id="96259" name="Picture 3" descr="未命名 - 1"/>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57200" y="2903538"/>
            <a:ext cx="4032250" cy="1889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6260" name="Picture 4" descr="2007022701"/>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4810125" y="1600200"/>
            <a:ext cx="3717925" cy="21669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6261" name="Picture 5" descr="20070227011"/>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5059363" y="3929063"/>
            <a:ext cx="3219450" cy="21669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52157147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pPr eaLnBrk="1" hangingPunct="1">
              <a:defRPr/>
            </a:pPr>
            <a:r>
              <a:rPr lang="zh-TW" altLang="en-US" smtClean="0"/>
              <a:t>數位和傳統相機的差別 </a:t>
            </a:r>
          </a:p>
        </p:txBody>
      </p:sp>
      <p:sp>
        <p:nvSpPr>
          <p:cNvPr id="101379" name="Rectangle 3"/>
          <p:cNvSpPr>
            <a:spLocks noGrp="1" noChangeArrowheads="1"/>
          </p:cNvSpPr>
          <p:nvPr>
            <p:ph type="body" sz="half" idx="1"/>
          </p:nvPr>
        </p:nvSpPr>
        <p:spPr>
          <a:xfrm>
            <a:off x="457200" y="1600200"/>
            <a:ext cx="4032250" cy="4495800"/>
          </a:xfrm>
        </p:spPr>
        <p:txBody>
          <a:bodyPr/>
          <a:lstStyle/>
          <a:p>
            <a:pPr eaLnBrk="1" hangingPunct="1">
              <a:defRPr/>
            </a:pPr>
            <a:r>
              <a:rPr lang="zh-TW" altLang="en-US" sz="2000" smtClean="0"/>
              <a:t>傳統相機是利用光線讓底片感光，而將影像記錄在底片上，無法直接連接電腦作處理</a:t>
            </a:r>
          </a:p>
          <a:p>
            <a:pPr eaLnBrk="1" hangingPunct="1">
              <a:defRPr/>
            </a:pPr>
            <a:r>
              <a:rPr lang="zh-TW" altLang="en-US" sz="2000" smtClean="0"/>
              <a:t>數位相機是利用電荷耦合元件</a:t>
            </a:r>
            <a:r>
              <a:rPr lang="en-US" altLang="zh-TW" sz="2000" smtClean="0"/>
              <a:t>(Charge Coupled Device , CCD)</a:t>
            </a:r>
            <a:r>
              <a:rPr lang="zh-TW" altLang="en-US" sz="2000" smtClean="0"/>
              <a:t>或是互補式氧化物金屬半導體</a:t>
            </a:r>
            <a:r>
              <a:rPr lang="en-US" altLang="zh-TW" sz="2000" smtClean="0"/>
              <a:t>(Complementary Metal Oxide Semiconductor, CMOS)</a:t>
            </a:r>
            <a:r>
              <a:rPr lang="zh-TW" altLang="en-US" sz="2000" smtClean="0"/>
              <a:t>的影像感應功能，將光線轉換為數位訊號，這些訊號可儲存於內建的記憶體晶片上，並且可直接連上電腦作影像處理</a:t>
            </a:r>
          </a:p>
        </p:txBody>
      </p:sp>
      <p:pic>
        <p:nvPicPr>
          <p:cNvPr id="97284" name="Picture 4" descr="ccd"/>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5659438" y="1641475"/>
            <a:ext cx="2019300" cy="2079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7285" name="Picture 5" descr="ccd_bayer_meas"/>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715000" y="3929063"/>
            <a:ext cx="1908175" cy="21669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955486784"/>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eaLnBrk="1" hangingPunct="1">
              <a:defRPr/>
            </a:pPr>
            <a:r>
              <a:rPr lang="zh-TW" altLang="en-US" smtClean="0"/>
              <a:t>影響數位相機</a:t>
            </a:r>
            <a:r>
              <a:rPr lang="zh-TW" altLang="en-US" sz="4500" smtClean="0">
                <a:latin typeface="Times New Roman" pitchFamily="18" charset="0"/>
              </a:rPr>
              <a:t>畫面品質的因素</a:t>
            </a:r>
          </a:p>
        </p:txBody>
      </p:sp>
      <p:sp>
        <p:nvSpPr>
          <p:cNvPr id="102403" name="Rectangle 3"/>
          <p:cNvSpPr>
            <a:spLocks noGrp="1" noChangeArrowheads="1"/>
          </p:cNvSpPr>
          <p:nvPr>
            <p:ph type="body" sz="half" idx="1"/>
          </p:nvPr>
        </p:nvSpPr>
        <p:spPr/>
        <p:txBody>
          <a:bodyPr/>
          <a:lstStyle/>
          <a:p>
            <a:pPr eaLnBrk="1" hangingPunct="1">
              <a:lnSpc>
                <a:spcPct val="90000"/>
              </a:lnSpc>
              <a:defRPr/>
            </a:pPr>
            <a:r>
              <a:rPr lang="en-US" altLang="zh-TW" sz="2400" smtClean="0"/>
              <a:t>CCD</a:t>
            </a:r>
            <a:r>
              <a:rPr lang="zh-TW" altLang="en-US" sz="2400" smtClean="0"/>
              <a:t>或</a:t>
            </a:r>
            <a:r>
              <a:rPr lang="en-US" altLang="zh-TW" sz="2400" smtClean="0"/>
              <a:t>CMOS</a:t>
            </a:r>
            <a:r>
              <a:rPr lang="zh-TW" altLang="en-US" sz="2400" smtClean="0"/>
              <a:t>的面積─面積越大，解析度越佳。由於手機數位相機體積較小，因此所用的</a:t>
            </a:r>
            <a:r>
              <a:rPr lang="en-US" altLang="zh-TW" sz="2400" smtClean="0"/>
              <a:t>CCD</a:t>
            </a:r>
            <a:r>
              <a:rPr lang="zh-TW" altLang="en-US" sz="2400" smtClean="0"/>
              <a:t>或</a:t>
            </a:r>
            <a:r>
              <a:rPr lang="en-US" altLang="zh-TW" sz="2400" smtClean="0"/>
              <a:t>CMOS</a:t>
            </a:r>
            <a:r>
              <a:rPr lang="zh-TW" altLang="en-US" sz="2400" smtClean="0"/>
              <a:t>的面積也較小，所以其解析度較一般的數位相機差</a:t>
            </a:r>
          </a:p>
          <a:p>
            <a:pPr eaLnBrk="1" hangingPunct="1">
              <a:lnSpc>
                <a:spcPct val="90000"/>
              </a:lnSpc>
              <a:defRPr/>
            </a:pPr>
            <a:r>
              <a:rPr lang="zh-TW" altLang="en-US" sz="2400" smtClean="0"/>
              <a:t>內建記憶體的大小─記憶體越大，能儲存的畫素訊號越多，解析度越好</a:t>
            </a:r>
          </a:p>
          <a:p>
            <a:pPr eaLnBrk="1" hangingPunct="1">
              <a:lnSpc>
                <a:spcPct val="90000"/>
              </a:lnSpc>
              <a:defRPr/>
            </a:pPr>
            <a:r>
              <a:rPr lang="zh-TW" altLang="en-US" sz="2400" smtClean="0"/>
              <a:t>鏡頭的好壞─如果鏡頭設計不佳，影像品質也會不好</a:t>
            </a:r>
          </a:p>
          <a:p>
            <a:pPr eaLnBrk="1" hangingPunct="1">
              <a:lnSpc>
                <a:spcPct val="90000"/>
              </a:lnSpc>
              <a:defRPr/>
            </a:pPr>
            <a:endParaRPr lang="en-US" altLang="zh-TW" sz="2400" smtClean="0"/>
          </a:p>
        </p:txBody>
      </p:sp>
      <p:pic>
        <p:nvPicPr>
          <p:cNvPr id="98308" name="Picture 4" descr="pic1(50)"/>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8200" y="2335213"/>
            <a:ext cx="4038600" cy="3025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2405" name="Rectangle 5"/>
          <p:cNvSpPr>
            <a:spLocks noChangeArrowheads="1"/>
          </p:cNvSpPr>
          <p:nvPr/>
        </p:nvSpPr>
        <p:spPr bwMode="auto">
          <a:xfrm>
            <a:off x="4724400" y="5715000"/>
            <a:ext cx="3886200"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0"/>
              </a:spcBef>
              <a:spcAft>
                <a:spcPct val="0"/>
              </a:spcAft>
              <a:defRPr/>
            </a:pPr>
            <a:r>
              <a:rPr kumimoji="1" lang="zh-TW" altLang="en-US" sz="1600" b="1">
                <a:solidFill>
                  <a:srgbClr val="3DF412"/>
                </a:solidFill>
                <a:effectLst>
                  <a:outerShdw blurRad="38100" dist="38100" dir="2700000" algn="tl">
                    <a:srgbClr val="000000"/>
                  </a:outerShdw>
                </a:effectLst>
              </a:rPr>
              <a:t>鏡頭設計不佳所造成畫面失真的實例</a:t>
            </a:r>
            <a:r>
              <a:rPr kumimoji="1" lang="zh-TW" altLang="en-US" sz="1600" b="1">
                <a:solidFill>
                  <a:srgbClr val="B9EFEE"/>
                </a:solidFill>
                <a:effectLst>
                  <a:outerShdw blurRad="38100" dist="38100" dir="2700000" algn="tl">
                    <a:srgbClr val="000000"/>
                  </a:outerShdw>
                </a:effectLst>
              </a:rPr>
              <a:t>─文化大學電機系學生張廷宇等人將某廠牌的數位攝影機放置在距離方格紙</a:t>
            </a:r>
            <a:r>
              <a:rPr kumimoji="1" lang="en-US" altLang="zh-TW" sz="1600" b="1">
                <a:solidFill>
                  <a:srgbClr val="B9EFEE"/>
                </a:solidFill>
                <a:effectLst>
                  <a:outerShdw blurRad="38100" dist="38100" dir="2700000" algn="tl">
                    <a:srgbClr val="000000"/>
                  </a:outerShdw>
                </a:effectLst>
              </a:rPr>
              <a:t>(5cm×5cm)</a:t>
            </a:r>
            <a:r>
              <a:rPr kumimoji="1" lang="zh-TW" altLang="en-US" sz="1600" b="1">
                <a:solidFill>
                  <a:srgbClr val="B9EFEE"/>
                </a:solidFill>
                <a:effectLst>
                  <a:outerShdw blurRad="38100" dist="38100" dir="2700000" algn="tl">
                    <a:srgbClr val="000000"/>
                  </a:outerShdw>
                </a:effectLst>
              </a:rPr>
              <a:t>前</a:t>
            </a:r>
            <a:r>
              <a:rPr kumimoji="1" lang="en-US" altLang="zh-TW" sz="1600" b="1">
                <a:solidFill>
                  <a:srgbClr val="B9EFEE"/>
                </a:solidFill>
                <a:effectLst>
                  <a:outerShdw blurRad="38100" dist="38100" dir="2700000" algn="tl">
                    <a:srgbClr val="000000"/>
                  </a:outerShdw>
                </a:effectLst>
              </a:rPr>
              <a:t>50cm</a:t>
            </a:r>
            <a:r>
              <a:rPr kumimoji="1" lang="zh-TW" altLang="en-US" sz="1600" b="1">
                <a:solidFill>
                  <a:srgbClr val="B9EFEE"/>
                </a:solidFill>
                <a:effectLst>
                  <a:outerShdw blurRad="38100" dist="38100" dir="2700000" algn="tl">
                    <a:srgbClr val="000000"/>
                  </a:outerShdw>
                </a:effectLst>
              </a:rPr>
              <a:t>處拍攝，發現畫面失真十分嚴重</a:t>
            </a:r>
          </a:p>
        </p:txBody>
      </p:sp>
    </p:spTree>
    <p:extLst>
      <p:ext uri="{BB962C8B-B14F-4D97-AF65-F5344CB8AC3E}">
        <p14:creationId xmlns:p14="http://schemas.microsoft.com/office/powerpoint/2010/main" val="2514138469"/>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pPr eaLnBrk="1" hangingPunct="1">
              <a:defRPr/>
            </a:pPr>
            <a:r>
              <a:rPr lang="zh-TW" altLang="en-US" smtClean="0"/>
              <a:t>採購數位相機</a:t>
            </a:r>
            <a:r>
              <a:rPr lang="en-US" altLang="zh-TW" smtClean="0">
                <a:latin typeface="Times New Roman" pitchFamily="18" charset="0"/>
              </a:rPr>
              <a:t>/</a:t>
            </a:r>
            <a:r>
              <a:rPr lang="zh-TW" altLang="en-US" smtClean="0"/>
              <a:t>攝影機須知</a:t>
            </a:r>
          </a:p>
        </p:txBody>
      </p:sp>
      <p:sp>
        <p:nvSpPr>
          <p:cNvPr id="103427" name="Rectangle 3"/>
          <p:cNvSpPr>
            <a:spLocks noGrp="1" noChangeArrowheads="1"/>
          </p:cNvSpPr>
          <p:nvPr>
            <p:ph type="body" idx="1"/>
          </p:nvPr>
        </p:nvSpPr>
        <p:spPr/>
        <p:txBody>
          <a:bodyPr/>
          <a:lstStyle/>
          <a:p>
            <a:pPr eaLnBrk="1" hangingPunct="1">
              <a:defRPr/>
            </a:pPr>
            <a:r>
              <a:rPr lang="zh-TW" altLang="en-US" smtClean="0"/>
              <a:t>如果用數位相機拍攝</a:t>
            </a:r>
            <a:r>
              <a:rPr lang="en-US" altLang="zh-TW" smtClean="0">
                <a:solidFill>
                  <a:srgbClr val="3DF412"/>
                </a:solidFill>
              </a:rPr>
              <a:t>4</a:t>
            </a:r>
            <a:r>
              <a:rPr lang="zh-TW" altLang="en-US" smtClean="0">
                <a:solidFill>
                  <a:srgbClr val="3DF412"/>
                </a:solidFill>
              </a:rPr>
              <a:t>吋</a:t>
            </a:r>
            <a:r>
              <a:rPr lang="en-US" altLang="zh-TW" smtClean="0">
                <a:solidFill>
                  <a:srgbClr val="3DF412"/>
                </a:solidFill>
              </a:rPr>
              <a:t>×6</a:t>
            </a:r>
            <a:r>
              <a:rPr lang="zh-TW" altLang="en-US" smtClean="0">
                <a:solidFill>
                  <a:srgbClr val="3DF412"/>
                </a:solidFill>
              </a:rPr>
              <a:t>吋</a:t>
            </a:r>
            <a:r>
              <a:rPr lang="zh-TW" altLang="en-US" smtClean="0"/>
              <a:t>大小的照片，必須要</a:t>
            </a:r>
            <a:r>
              <a:rPr lang="en-US" altLang="zh-TW" smtClean="0">
                <a:solidFill>
                  <a:srgbClr val="3DF412"/>
                </a:solidFill>
              </a:rPr>
              <a:t>315</a:t>
            </a:r>
            <a:r>
              <a:rPr lang="zh-TW" altLang="en-US" smtClean="0">
                <a:solidFill>
                  <a:srgbClr val="3DF412"/>
                </a:solidFill>
              </a:rPr>
              <a:t>萬畫素</a:t>
            </a:r>
            <a:r>
              <a:rPr lang="zh-TW" altLang="en-US" smtClean="0"/>
              <a:t>以上；如果要拍攝</a:t>
            </a:r>
            <a:r>
              <a:rPr lang="en-US" altLang="zh-TW" smtClean="0">
                <a:solidFill>
                  <a:schemeClr val="hlink"/>
                </a:solidFill>
              </a:rPr>
              <a:t>A4</a:t>
            </a:r>
            <a:r>
              <a:rPr lang="zh-TW" altLang="en-US" smtClean="0"/>
              <a:t>大小的照片，則必須要</a:t>
            </a:r>
            <a:r>
              <a:rPr lang="en-US" altLang="zh-TW" smtClean="0">
                <a:solidFill>
                  <a:schemeClr val="hlink"/>
                </a:solidFill>
              </a:rPr>
              <a:t>600</a:t>
            </a:r>
            <a:r>
              <a:rPr lang="zh-TW" altLang="en-US" smtClean="0">
                <a:solidFill>
                  <a:schemeClr val="hlink"/>
                </a:solidFill>
              </a:rPr>
              <a:t>萬畫素</a:t>
            </a:r>
            <a:r>
              <a:rPr lang="zh-TW" altLang="en-US" smtClean="0"/>
              <a:t>以上；如果要拍攝</a:t>
            </a:r>
            <a:r>
              <a:rPr lang="zh-TW" altLang="en-US" smtClean="0">
                <a:solidFill>
                  <a:schemeClr val="folHlink"/>
                </a:solidFill>
              </a:rPr>
              <a:t>全開</a:t>
            </a:r>
            <a:r>
              <a:rPr lang="zh-TW" altLang="en-US" smtClean="0"/>
              <a:t>大小的照片，必須要</a:t>
            </a:r>
            <a:r>
              <a:rPr lang="en-US" altLang="zh-TW" smtClean="0">
                <a:solidFill>
                  <a:schemeClr val="folHlink"/>
                </a:solidFill>
              </a:rPr>
              <a:t>3000</a:t>
            </a:r>
            <a:r>
              <a:rPr lang="zh-TW" altLang="en-US" smtClean="0">
                <a:solidFill>
                  <a:schemeClr val="folHlink"/>
                </a:solidFill>
              </a:rPr>
              <a:t>萬畫素</a:t>
            </a:r>
            <a:r>
              <a:rPr lang="zh-TW" altLang="en-US" smtClean="0"/>
              <a:t>以上，這樣拍出來的照片才會與傳統照片有相同的解析度</a:t>
            </a:r>
          </a:p>
          <a:p>
            <a:pPr eaLnBrk="1" hangingPunct="1">
              <a:defRPr/>
            </a:pPr>
            <a:endParaRPr lang="zh-TW" altLang="en-US" smtClean="0"/>
          </a:p>
          <a:p>
            <a:pPr eaLnBrk="1" hangingPunct="1">
              <a:defRPr/>
            </a:pPr>
            <a:endParaRPr lang="en-US" altLang="zh-TW" sz="3300" smtClean="0"/>
          </a:p>
        </p:txBody>
      </p:sp>
    </p:spTree>
    <p:extLst>
      <p:ext uri="{BB962C8B-B14F-4D97-AF65-F5344CB8AC3E}">
        <p14:creationId xmlns:p14="http://schemas.microsoft.com/office/powerpoint/2010/main" val="1811575878"/>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pPr eaLnBrk="1" hangingPunct="1">
              <a:defRPr/>
            </a:pPr>
            <a:endParaRPr lang="zh-TW" altLang="zh-TW" smtClean="0"/>
          </a:p>
        </p:txBody>
      </p:sp>
      <p:sp>
        <p:nvSpPr>
          <p:cNvPr id="104451" name="Rectangle 3"/>
          <p:cNvSpPr>
            <a:spLocks noGrp="1" noChangeArrowheads="1"/>
          </p:cNvSpPr>
          <p:nvPr>
            <p:ph type="body" sz="half" idx="1"/>
          </p:nvPr>
        </p:nvSpPr>
        <p:spPr/>
        <p:txBody>
          <a:bodyPr/>
          <a:lstStyle/>
          <a:p>
            <a:pPr eaLnBrk="1" hangingPunct="1">
              <a:lnSpc>
                <a:spcPct val="90000"/>
              </a:lnSpc>
              <a:defRPr/>
            </a:pPr>
            <a:r>
              <a:rPr lang="zh-TW" altLang="en-US" sz="2000" smtClean="0"/>
              <a:t>由於數位相機與攝影機不需要沖洗底片，且信號可與電腦相容，所以適合用電腦編輯與剪接，因此逐漸取代傳統相機與攝影機</a:t>
            </a:r>
          </a:p>
          <a:p>
            <a:pPr eaLnBrk="1" hangingPunct="1">
              <a:lnSpc>
                <a:spcPct val="90000"/>
              </a:lnSpc>
              <a:defRPr/>
            </a:pPr>
            <a:r>
              <a:rPr lang="zh-TW" altLang="en-US" sz="2000" smtClean="0"/>
              <a:t>近年來，數位相框也日益普及，它可以直接連接數位相機與電腦，並且隨時可以更換展示的照片，有些甚至於有很大記憶容量，因此能夠儲存許多張的數位照片，目前已經逐步取代傳統相框，許多家庭或產品展示場，都可以看到數位相框，例如以數位相框展示展場中的廣告，便可每隔一段固定時間，更換廣告內容</a:t>
            </a:r>
          </a:p>
        </p:txBody>
      </p:sp>
      <p:pic>
        <p:nvPicPr>
          <p:cNvPr id="100356" name="Picture 4" descr="03sonyD70"/>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714875" y="1600200"/>
            <a:ext cx="3905250" cy="449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63230067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pPr eaLnBrk="1" hangingPunct="1">
              <a:defRPr/>
            </a:pPr>
            <a:r>
              <a:rPr lang="zh-TW" altLang="en-US" smtClean="0">
                <a:latin typeface="Times New Roman" pitchFamily="18" charset="0"/>
              </a:rPr>
              <a:t>光電感測器與其應用</a:t>
            </a:r>
          </a:p>
        </p:txBody>
      </p:sp>
      <p:sp>
        <p:nvSpPr>
          <p:cNvPr id="105475" name="Rectangle 3"/>
          <p:cNvSpPr>
            <a:spLocks noGrp="1" noChangeArrowheads="1"/>
          </p:cNvSpPr>
          <p:nvPr>
            <p:ph type="body" idx="1"/>
          </p:nvPr>
        </p:nvSpPr>
        <p:spPr>
          <a:xfrm>
            <a:off x="763588" y="1600200"/>
            <a:ext cx="7694612" cy="3070225"/>
          </a:xfrm>
        </p:spPr>
        <p:txBody>
          <a:bodyPr/>
          <a:lstStyle/>
          <a:p>
            <a:pPr eaLnBrk="1" hangingPunct="1">
              <a:defRPr/>
            </a:pPr>
            <a:r>
              <a:rPr lang="zh-TW" altLang="en-US" sz="2800" smtClean="0"/>
              <a:t>光感測器種類很多，除了偵測可見光</a:t>
            </a:r>
            <a:r>
              <a:rPr lang="en-US" altLang="zh-TW" sz="2800" smtClean="0">
                <a:latin typeface="Times New Roman" pitchFamily="18" charset="0"/>
              </a:rPr>
              <a:t>(</a:t>
            </a:r>
            <a:r>
              <a:rPr lang="zh-TW" altLang="en-US" sz="2800" smtClean="0">
                <a:latin typeface="Times New Roman" pitchFamily="18" charset="0"/>
              </a:rPr>
              <a:t>波長</a:t>
            </a:r>
            <a:r>
              <a:rPr lang="en-US" altLang="zh-TW" sz="2800" smtClean="0">
                <a:latin typeface="Times New Roman" pitchFamily="18" charset="0"/>
              </a:rPr>
              <a:t>400-800nm)</a:t>
            </a:r>
            <a:r>
              <a:rPr lang="zh-TW" altLang="en-US" sz="2800" smtClean="0"/>
              <a:t>之外，也有一些可以偵測人眼所看不見的紫外線</a:t>
            </a:r>
            <a:r>
              <a:rPr lang="en-US" altLang="zh-TW" sz="2800" smtClean="0">
                <a:latin typeface="Times New Roman" pitchFamily="18" charset="0"/>
              </a:rPr>
              <a:t>(</a:t>
            </a:r>
            <a:r>
              <a:rPr lang="zh-TW" altLang="en-US" sz="2800" smtClean="0">
                <a:latin typeface="Times New Roman" pitchFamily="18" charset="0"/>
              </a:rPr>
              <a:t>波長小於</a:t>
            </a:r>
            <a:r>
              <a:rPr lang="en-US" altLang="zh-TW" sz="2800" smtClean="0">
                <a:latin typeface="Times New Roman" pitchFamily="18" charset="0"/>
              </a:rPr>
              <a:t>400nm)</a:t>
            </a:r>
            <a:r>
              <a:rPr lang="zh-TW" altLang="en-US" sz="2800" smtClean="0"/>
              <a:t>與紅外線</a:t>
            </a:r>
            <a:r>
              <a:rPr lang="en-US" altLang="zh-TW" sz="2800" smtClean="0">
                <a:latin typeface="Times New Roman" pitchFamily="18" charset="0"/>
              </a:rPr>
              <a:t>(</a:t>
            </a:r>
            <a:r>
              <a:rPr lang="zh-TW" altLang="en-US" sz="2800" smtClean="0">
                <a:latin typeface="Times New Roman" pitchFamily="18" charset="0"/>
              </a:rPr>
              <a:t>波長大於</a:t>
            </a:r>
            <a:r>
              <a:rPr lang="en-US" altLang="zh-TW" sz="2800" smtClean="0">
                <a:latin typeface="Times New Roman" pitchFamily="18" charset="0"/>
              </a:rPr>
              <a:t>800nm)</a:t>
            </a:r>
            <a:r>
              <a:rPr lang="zh-TW" altLang="en-US" sz="2800" smtClean="0">
                <a:latin typeface="Times New Roman" pitchFamily="18" charset="0"/>
              </a:rPr>
              <a:t>，而以</a:t>
            </a:r>
            <a:r>
              <a:rPr lang="zh-TW" altLang="en-US" sz="2800" smtClean="0"/>
              <a:t>偵測紅外線的光感測器用途最多</a:t>
            </a:r>
            <a:endParaRPr lang="zh-TW" altLang="en-US" sz="2800" smtClean="0">
              <a:latin typeface="Times New Roman" pitchFamily="18" charset="0"/>
            </a:endParaRPr>
          </a:p>
          <a:p>
            <a:pPr eaLnBrk="1" hangingPunct="1">
              <a:defRPr/>
            </a:pPr>
            <a:r>
              <a:rPr lang="zh-TW" altLang="en-US" sz="2800" smtClean="0"/>
              <a:t>日常生活中的紫外線，</a:t>
            </a:r>
            <a:r>
              <a:rPr lang="zh-TW" altLang="en-US" sz="2800" smtClean="0">
                <a:latin typeface="Times New Roman" pitchFamily="18" charset="0"/>
              </a:rPr>
              <a:t>主要來自於太陽或日光燈。</a:t>
            </a:r>
            <a:r>
              <a:rPr lang="zh-TW" altLang="en-US" sz="2800" smtClean="0"/>
              <a:t>紫外線可用來殺菌，</a:t>
            </a:r>
            <a:r>
              <a:rPr lang="zh-TW" altLang="en-US" sz="2800" smtClean="0">
                <a:latin typeface="Times New Roman" pitchFamily="18" charset="0"/>
              </a:rPr>
              <a:t>或</a:t>
            </a:r>
            <a:r>
              <a:rPr lang="zh-TW" altLang="en-US" sz="2800" smtClean="0"/>
              <a:t>用於</a:t>
            </a:r>
            <a:r>
              <a:rPr lang="zh-TW" altLang="en-US" sz="2800" smtClean="0">
                <a:latin typeface="Times New Roman" pitchFamily="18" charset="0"/>
              </a:rPr>
              <a:t>半導體廠之光罩製程設備等</a:t>
            </a:r>
          </a:p>
          <a:p>
            <a:pPr eaLnBrk="1" hangingPunct="1">
              <a:defRPr/>
            </a:pPr>
            <a:r>
              <a:rPr lang="zh-TW" altLang="en-US" sz="2800" smtClean="0"/>
              <a:t>日常生活中的紅外線，</a:t>
            </a:r>
            <a:r>
              <a:rPr lang="zh-TW" altLang="en-US" sz="2800" smtClean="0">
                <a:latin typeface="Times New Roman" pitchFamily="18" charset="0"/>
              </a:rPr>
              <a:t>主要來自於高溫物體。而</a:t>
            </a:r>
            <a:r>
              <a:rPr lang="zh-TW" altLang="en-US" sz="2800" smtClean="0"/>
              <a:t>紅外線常用於家用電器之</a:t>
            </a:r>
            <a:r>
              <a:rPr lang="zh-TW" altLang="en-US" sz="2800" smtClean="0">
                <a:latin typeface="Times New Roman" pitchFamily="18" charset="0"/>
              </a:rPr>
              <a:t>遙控器等</a:t>
            </a:r>
          </a:p>
        </p:txBody>
      </p:sp>
    </p:spTree>
    <p:extLst>
      <p:ext uri="{BB962C8B-B14F-4D97-AF65-F5344CB8AC3E}">
        <p14:creationId xmlns:p14="http://schemas.microsoft.com/office/powerpoint/2010/main" val="308173377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pPr eaLnBrk="1" hangingPunct="1">
              <a:defRPr/>
            </a:pPr>
            <a:r>
              <a:rPr lang="zh-TW" altLang="en-US" smtClean="0"/>
              <a:t>會追蹤紅外線的響尾蛇飛彈</a:t>
            </a:r>
          </a:p>
        </p:txBody>
      </p:sp>
      <p:sp>
        <p:nvSpPr>
          <p:cNvPr id="106499" name="Rectangle 3"/>
          <p:cNvSpPr>
            <a:spLocks noGrp="1" noChangeArrowheads="1"/>
          </p:cNvSpPr>
          <p:nvPr>
            <p:ph type="body" sz="half" idx="1"/>
          </p:nvPr>
        </p:nvSpPr>
        <p:spPr>
          <a:xfrm>
            <a:off x="457200" y="1600200"/>
            <a:ext cx="4032250" cy="4495800"/>
          </a:xfrm>
        </p:spPr>
        <p:txBody>
          <a:bodyPr/>
          <a:lstStyle/>
          <a:p>
            <a:pPr eaLnBrk="1" hangingPunct="1">
              <a:defRPr/>
            </a:pPr>
            <a:r>
              <a:rPr lang="zh-TW" altLang="en-US" sz="2400" smtClean="0"/>
              <a:t>響尾蛇飛彈於</a:t>
            </a:r>
            <a:r>
              <a:rPr lang="en-US" altLang="zh-TW" sz="2400" smtClean="0">
                <a:latin typeface="Times New Roman" pitchFamily="18" charset="0"/>
              </a:rPr>
              <a:t>1953</a:t>
            </a:r>
            <a:r>
              <a:rPr lang="zh-TW" altLang="en-US" sz="2400" smtClean="0"/>
              <a:t>年由美國試射成功，它使用紅外線感測器追蹤敵機，可鎖定敵機引擎的位置</a:t>
            </a:r>
            <a:r>
              <a:rPr lang="zh-TW" altLang="en-US" sz="2400" smtClean="0">
                <a:latin typeface="Times New Roman" pitchFamily="18" charset="0"/>
              </a:rPr>
              <a:t>，因為飛機</a:t>
            </a:r>
            <a:r>
              <a:rPr lang="zh-TW" altLang="en-US" sz="2400" smtClean="0"/>
              <a:t>引擎的溫度最高，會輻射大量紅外線</a:t>
            </a:r>
          </a:p>
          <a:p>
            <a:pPr eaLnBrk="1" hangingPunct="1">
              <a:defRPr/>
            </a:pPr>
            <a:r>
              <a:rPr lang="en-US" altLang="zh-TW" sz="2400" smtClean="0">
                <a:latin typeface="Times New Roman" pitchFamily="18" charset="0"/>
              </a:rPr>
              <a:t>1958</a:t>
            </a:r>
            <a:r>
              <a:rPr lang="zh-TW" altLang="en-US" sz="2400" smtClean="0"/>
              <a:t>年</a:t>
            </a:r>
            <a:r>
              <a:rPr lang="en-US" altLang="zh-TW" sz="2400" smtClean="0">
                <a:latin typeface="Times New Roman" pitchFamily="18" charset="0"/>
              </a:rPr>
              <a:t>(</a:t>
            </a:r>
            <a:r>
              <a:rPr lang="zh-TW" altLang="en-US" sz="2400" smtClean="0">
                <a:latin typeface="Times New Roman" pitchFamily="18" charset="0"/>
              </a:rPr>
              <a:t>民國</a:t>
            </a:r>
            <a:r>
              <a:rPr lang="en-US" altLang="zh-TW" sz="2400" smtClean="0">
                <a:latin typeface="Times New Roman" pitchFamily="18" charset="0"/>
              </a:rPr>
              <a:t>47</a:t>
            </a:r>
            <a:r>
              <a:rPr lang="zh-TW" altLang="en-US" sz="2400" smtClean="0">
                <a:latin typeface="Times New Roman" pitchFamily="18" charset="0"/>
              </a:rPr>
              <a:t>年</a:t>
            </a:r>
            <a:r>
              <a:rPr lang="en-US" altLang="zh-TW" sz="2400" smtClean="0">
                <a:latin typeface="Times New Roman" pitchFamily="18" charset="0"/>
              </a:rPr>
              <a:t>)</a:t>
            </a:r>
            <a:r>
              <a:rPr lang="zh-TW" altLang="en-US" sz="2400" smtClean="0"/>
              <a:t>台海「八二三砲戰」期間，我國空軍</a:t>
            </a:r>
            <a:r>
              <a:rPr lang="en-US" altLang="zh-TW" sz="2400" smtClean="0">
                <a:latin typeface="Times New Roman" pitchFamily="18" charset="0"/>
              </a:rPr>
              <a:t>F-86</a:t>
            </a:r>
            <a:r>
              <a:rPr lang="zh-TW" altLang="en-US" sz="2400" smtClean="0">
                <a:latin typeface="Times New Roman" pitchFamily="18" charset="0"/>
              </a:rPr>
              <a:t>「軍刀式」戰鬥機</a:t>
            </a:r>
            <a:r>
              <a:rPr lang="zh-TW" altLang="en-US" sz="2400" smtClean="0"/>
              <a:t>發射</a:t>
            </a:r>
            <a:r>
              <a:rPr lang="en-US" altLang="zh-TW" sz="2400" smtClean="0">
                <a:latin typeface="Times New Roman" pitchFamily="18" charset="0"/>
              </a:rPr>
              <a:t>AIM-9B</a:t>
            </a:r>
            <a:r>
              <a:rPr lang="zh-TW" altLang="en-US" sz="2400" smtClean="0">
                <a:latin typeface="Times New Roman" pitchFamily="18" charset="0"/>
              </a:rPr>
              <a:t>型</a:t>
            </a:r>
            <a:r>
              <a:rPr lang="zh-TW" altLang="en-US" sz="2400" smtClean="0"/>
              <a:t>響尾蛇飛彈，擊落中共空軍 </a:t>
            </a:r>
            <a:r>
              <a:rPr lang="en-US" altLang="zh-TW" sz="2400" smtClean="0">
                <a:latin typeface="Times New Roman" pitchFamily="18" charset="0"/>
              </a:rPr>
              <a:t>30 </a:t>
            </a:r>
            <a:r>
              <a:rPr lang="zh-TW" altLang="en-US" sz="2400" smtClean="0">
                <a:latin typeface="Times New Roman" pitchFamily="18" charset="0"/>
              </a:rPr>
              <a:t>架以上米格</a:t>
            </a:r>
            <a:r>
              <a:rPr lang="en-US" altLang="zh-TW" sz="2400" smtClean="0">
                <a:latin typeface="Times New Roman" pitchFamily="18" charset="0"/>
              </a:rPr>
              <a:t>15</a:t>
            </a:r>
            <a:r>
              <a:rPr lang="zh-TW" altLang="en-US" sz="2400" smtClean="0">
                <a:latin typeface="Times New Roman" pitchFamily="18" charset="0"/>
              </a:rPr>
              <a:t>戰鬥機</a:t>
            </a:r>
          </a:p>
        </p:txBody>
      </p:sp>
      <p:pic>
        <p:nvPicPr>
          <p:cNvPr id="102404" name="Picture 4" descr="AIM-9"/>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4654550" y="1762125"/>
            <a:ext cx="4032250" cy="18415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405" name="Picture 5" descr="untitled">
            <a:hlinkClick r:id="rId3"/>
          </p:cNvPr>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5324475" y="3929063"/>
            <a:ext cx="2686050" cy="21669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42490323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pPr eaLnBrk="1" hangingPunct="1">
              <a:defRPr/>
            </a:pPr>
            <a:r>
              <a:rPr lang="zh-TW" altLang="en-US" smtClean="0"/>
              <a:t>紅外線防盜器 </a:t>
            </a:r>
          </a:p>
        </p:txBody>
      </p:sp>
      <p:sp>
        <p:nvSpPr>
          <p:cNvPr id="107523" name="Rectangle 3"/>
          <p:cNvSpPr>
            <a:spLocks noGrp="1" noChangeArrowheads="1"/>
          </p:cNvSpPr>
          <p:nvPr>
            <p:ph type="body" sz="half" idx="1"/>
          </p:nvPr>
        </p:nvSpPr>
        <p:spPr>
          <a:xfrm>
            <a:off x="457200" y="1600200"/>
            <a:ext cx="4032250" cy="4495800"/>
          </a:xfrm>
        </p:spPr>
        <p:txBody>
          <a:bodyPr/>
          <a:lstStyle/>
          <a:p>
            <a:pPr eaLnBrk="1" hangingPunct="1">
              <a:defRPr/>
            </a:pPr>
            <a:r>
              <a:rPr lang="zh-TW" altLang="en-US" sz="2400" smtClean="0"/>
              <a:t>人的體溫與周圍環境不同，會發射特定波長範圍的紅外線，因此可用紅外線感測器來製作防盜器，只要感測器偵測到有人靠近，即可發出警訊</a:t>
            </a:r>
          </a:p>
          <a:p>
            <a:pPr eaLnBrk="1" hangingPunct="1">
              <a:defRPr/>
            </a:pPr>
            <a:r>
              <a:rPr lang="zh-TW" altLang="en-US" sz="2400" smtClean="0"/>
              <a:t>紅外線防盜器只能偵測是否有人靠近，但無法分辨是「好人」還是「壞人」，必須要配合其他方法</a:t>
            </a:r>
          </a:p>
        </p:txBody>
      </p:sp>
      <p:pic>
        <p:nvPicPr>
          <p:cNvPr id="103428" name="Picture 4" descr="ATS-HW800_web2"/>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5622925" y="1600200"/>
            <a:ext cx="2092325" cy="21669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3429" name="Picture 5" descr="ATS-HW100_web2"/>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581650" y="3929063"/>
            <a:ext cx="2173288" cy="21669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98051047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pPr eaLnBrk="1" hangingPunct="1">
              <a:defRPr/>
            </a:pPr>
            <a:r>
              <a:rPr lang="zh-TW" altLang="en-US" smtClean="0"/>
              <a:t>紅外線攝影機 </a:t>
            </a:r>
          </a:p>
        </p:txBody>
      </p:sp>
      <p:sp>
        <p:nvSpPr>
          <p:cNvPr id="108547" name="Rectangle 3"/>
          <p:cNvSpPr>
            <a:spLocks noGrp="1" noChangeArrowheads="1"/>
          </p:cNvSpPr>
          <p:nvPr>
            <p:ph type="body" sz="half" idx="1"/>
          </p:nvPr>
        </p:nvSpPr>
        <p:spPr>
          <a:xfrm>
            <a:off x="457200" y="1600200"/>
            <a:ext cx="4032250" cy="4495800"/>
          </a:xfrm>
        </p:spPr>
        <p:txBody>
          <a:bodyPr/>
          <a:lstStyle/>
          <a:p>
            <a:pPr eaLnBrk="1" hangingPunct="1">
              <a:defRPr/>
            </a:pPr>
            <a:r>
              <a:rPr lang="zh-TW" altLang="en-US" sz="2800" smtClean="0"/>
              <a:t>紅外線攝影機的原理與防盜器相似，都是利用人的體溫與周圍環境不同，便可發射出不一樣波長的紅外線。它可拍攝躲在暗巷中的不法份子，或在山林中搜尋失蹤的登山客，戰爭時則可用來搜尋躲在濃密草叢中的敵軍 </a:t>
            </a:r>
          </a:p>
        </p:txBody>
      </p:sp>
      <p:pic>
        <p:nvPicPr>
          <p:cNvPr id="104452" name="Picture 4" descr="200505tech-1"/>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311775" y="2862263"/>
            <a:ext cx="2716213" cy="1971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19831921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pPr eaLnBrk="1" hangingPunct="1">
              <a:defRPr/>
            </a:pPr>
            <a:r>
              <a:rPr lang="zh-TW" altLang="en-US" sz="3600" smtClean="0">
                <a:solidFill>
                  <a:srgbClr val="3DF412"/>
                </a:solidFill>
              </a:rPr>
              <a:t>深夜犯罪現場</a:t>
            </a:r>
            <a:r>
              <a:rPr lang="zh-TW" altLang="en-US" sz="3600" smtClean="0">
                <a:latin typeface="Times New Roman" pitchFamily="18" charset="0"/>
              </a:rPr>
              <a:t>─左圖為普通攝影機所拍到的模糊影像，右圖則為紅外線攝影機所拍到的歹徒綁架被害人之影像</a:t>
            </a:r>
          </a:p>
        </p:txBody>
      </p:sp>
      <p:pic>
        <p:nvPicPr>
          <p:cNvPr id="105475" name="Picture 3" descr="200505tech-11"/>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619125" y="2349500"/>
            <a:ext cx="3870325" cy="30337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5476" name="Picture 4" descr="200505tech-21"/>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029200" y="2662238"/>
            <a:ext cx="3506788" cy="2743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25523424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p:txBody>
          <a:bodyPr/>
          <a:lstStyle/>
          <a:p>
            <a:pPr eaLnBrk="1" hangingPunct="1">
              <a:defRPr/>
            </a:pPr>
            <a:r>
              <a:rPr lang="zh-TW" altLang="en-US" sz="4900" smtClean="0">
                <a:latin typeface="新細明體" charset="-120"/>
              </a:rPr>
              <a:t>紅外線感測器測量氣功</a:t>
            </a:r>
          </a:p>
        </p:txBody>
      </p:sp>
      <p:sp>
        <p:nvSpPr>
          <p:cNvPr id="23555" name="Rectangle 3"/>
          <p:cNvSpPr>
            <a:spLocks noGrp="1" noChangeArrowheads="1"/>
          </p:cNvSpPr>
          <p:nvPr>
            <p:ph type="body" sz="half" idx="4294967295"/>
          </p:nvPr>
        </p:nvSpPr>
        <p:spPr>
          <a:xfrm>
            <a:off x="457200" y="1600200"/>
            <a:ext cx="4038600" cy="4495800"/>
          </a:xfrm>
        </p:spPr>
        <p:txBody>
          <a:bodyPr/>
          <a:lstStyle/>
          <a:p>
            <a:pPr eaLnBrk="1" hangingPunct="1">
              <a:lnSpc>
                <a:spcPct val="90000"/>
              </a:lnSpc>
              <a:defRPr/>
            </a:pPr>
            <a:r>
              <a:rPr lang="zh-TW" altLang="en-US" sz="2200" smtClean="0">
                <a:latin typeface="新細明體" charset="-120"/>
              </a:rPr>
              <a:t>前台大校長李嗣涔</a:t>
            </a:r>
            <a:r>
              <a:rPr lang="en-US" altLang="zh-TW" sz="2200" smtClean="0">
                <a:latin typeface="新細明體" charset="-120"/>
              </a:rPr>
              <a:t>(IEEE Fellow)</a:t>
            </a:r>
            <a:r>
              <a:rPr lang="zh-TW" altLang="en-US" sz="2200" smtClean="0">
                <a:latin typeface="新細明體" charset="-120"/>
              </a:rPr>
              <a:t>，從</a:t>
            </a:r>
            <a:r>
              <a:rPr lang="en-US" altLang="zh-TW" sz="2200" smtClean="0">
                <a:latin typeface="新細明體" charset="-120"/>
              </a:rPr>
              <a:t>1987</a:t>
            </a:r>
            <a:r>
              <a:rPr lang="zh-TW" altLang="en-US" sz="2200" smtClean="0">
                <a:latin typeface="新細明體" charset="-120"/>
              </a:rPr>
              <a:t>年起研究氣功，他以銻化銦紅外線感測器測量氣功師父發出「養氣</a:t>
            </a:r>
            <a:r>
              <a:rPr lang="en-US" altLang="zh-TW" sz="2200" smtClean="0">
                <a:latin typeface="新細明體" charset="-120"/>
              </a:rPr>
              <a:t>(Helpful Qi)</a:t>
            </a:r>
            <a:r>
              <a:rPr lang="zh-TW" altLang="en-US" sz="2200" smtClean="0">
                <a:latin typeface="新細明體" charset="-120"/>
              </a:rPr>
              <a:t>」之反應：發功</a:t>
            </a:r>
            <a:r>
              <a:rPr lang="en-US" altLang="zh-TW" sz="2200" smtClean="0">
                <a:latin typeface="新細明體" charset="-120"/>
              </a:rPr>
              <a:t>(start)</a:t>
            </a:r>
            <a:r>
              <a:rPr lang="zh-TW" altLang="en-US" sz="2200" smtClean="0">
                <a:latin typeface="新細明體" charset="-120"/>
              </a:rPr>
              <a:t>時手掌溫度會升高，使得感測器的輸出電壓增加</a:t>
            </a:r>
          </a:p>
          <a:p>
            <a:pPr eaLnBrk="1" hangingPunct="1">
              <a:lnSpc>
                <a:spcPct val="90000"/>
              </a:lnSpc>
              <a:defRPr/>
            </a:pPr>
            <a:r>
              <a:rPr lang="zh-TW" altLang="en-US" sz="2200" smtClean="0">
                <a:latin typeface="新細明體" charset="-120"/>
              </a:rPr>
              <a:t>以上述感測器測量發出「殺氣</a:t>
            </a:r>
            <a:r>
              <a:rPr lang="en-US" altLang="zh-TW" sz="2200" smtClean="0">
                <a:latin typeface="新細明體" charset="-120"/>
              </a:rPr>
              <a:t>(Strong Qi)</a:t>
            </a:r>
            <a:r>
              <a:rPr lang="zh-TW" altLang="en-US" sz="2200" smtClean="0">
                <a:latin typeface="新細明體" charset="-120"/>
              </a:rPr>
              <a:t>」之反應：發功時手掌溫度會下降</a:t>
            </a:r>
            <a:r>
              <a:rPr lang="en-US" altLang="zh-TW" sz="2200" smtClean="0">
                <a:latin typeface="新細明體" charset="-120"/>
              </a:rPr>
              <a:t>(</a:t>
            </a:r>
            <a:r>
              <a:rPr lang="zh-TW" altLang="en-US" sz="2200" smtClean="0">
                <a:latin typeface="新細明體" charset="-120"/>
              </a:rPr>
              <a:t>類似寒冰掌</a:t>
            </a:r>
            <a:r>
              <a:rPr lang="en-US" altLang="zh-TW" sz="2200" smtClean="0">
                <a:latin typeface="新細明體" charset="-120"/>
              </a:rPr>
              <a:t>)</a:t>
            </a:r>
            <a:r>
              <a:rPr lang="zh-TW" altLang="en-US" sz="2200" smtClean="0">
                <a:latin typeface="新細明體" charset="-120"/>
              </a:rPr>
              <a:t>，使得紅外線感測器的輸出電壓略微降低。但氣功師父收功</a:t>
            </a:r>
            <a:r>
              <a:rPr lang="en-US" altLang="zh-TW" sz="2200" smtClean="0">
                <a:latin typeface="新細明體" charset="-120"/>
              </a:rPr>
              <a:t>(stop)</a:t>
            </a:r>
            <a:r>
              <a:rPr lang="zh-TW" altLang="en-US" sz="2200" smtClean="0">
                <a:latin typeface="新細明體" charset="-120"/>
              </a:rPr>
              <a:t>後，手掌溫度會急速升高，使得感測器的輸出電壓突然增加</a:t>
            </a:r>
            <a:r>
              <a:rPr lang="en-US" altLang="zh-TW" sz="2200" smtClean="0">
                <a:latin typeface="新細明體" charset="-120"/>
              </a:rPr>
              <a:t>(</a:t>
            </a:r>
            <a:r>
              <a:rPr lang="zh-TW" altLang="en-US" sz="2200" smtClean="0">
                <a:latin typeface="新細明體" charset="-120"/>
              </a:rPr>
              <a:t>類似七傷拳</a:t>
            </a:r>
            <a:r>
              <a:rPr lang="en-US" altLang="zh-TW" sz="2200" smtClean="0">
                <a:latin typeface="新細明體" charset="-120"/>
              </a:rPr>
              <a:t>)</a:t>
            </a:r>
          </a:p>
        </p:txBody>
      </p:sp>
      <p:pic>
        <p:nvPicPr>
          <p:cNvPr id="106500" name="Picture 4" descr="未命名 - 1"/>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5099050" y="1600200"/>
            <a:ext cx="31369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6501" name="Picture 5" descr="未命名 - 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043488" y="3924300"/>
            <a:ext cx="3248025"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499350870"/>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pPr eaLnBrk="1" hangingPunct="1">
              <a:defRPr/>
            </a:pPr>
            <a:r>
              <a:rPr lang="zh-TW" altLang="en-US" smtClean="0"/>
              <a:t>太陽能電池 </a:t>
            </a:r>
          </a:p>
        </p:txBody>
      </p:sp>
      <p:sp>
        <p:nvSpPr>
          <p:cNvPr id="111619" name="Rectangle 3"/>
          <p:cNvSpPr>
            <a:spLocks noGrp="1" noChangeArrowheads="1"/>
          </p:cNvSpPr>
          <p:nvPr>
            <p:ph type="body" sz="half" idx="1"/>
          </p:nvPr>
        </p:nvSpPr>
        <p:spPr/>
        <p:txBody>
          <a:bodyPr/>
          <a:lstStyle/>
          <a:p>
            <a:pPr eaLnBrk="1" hangingPunct="1">
              <a:spcBef>
                <a:spcPct val="0"/>
              </a:spcBef>
              <a:defRPr/>
            </a:pPr>
            <a:r>
              <a:rPr lang="zh-TW" altLang="en-US" sz="1800" smtClean="0">
                <a:latin typeface="Times New Roman" pitchFamily="18" charset="0"/>
              </a:rPr>
              <a:t>太陽能電池的基本構造是將</a:t>
            </a:r>
            <a:r>
              <a:rPr lang="en-US" altLang="zh-TW" sz="1800" smtClean="0">
                <a:latin typeface="Times New Roman" pitchFamily="18" charset="0"/>
              </a:rPr>
              <a:t>P</a:t>
            </a:r>
            <a:r>
              <a:rPr lang="zh-TW" altLang="en-US" sz="1800" smtClean="0">
                <a:latin typeface="Times New Roman" pitchFamily="18" charset="0"/>
              </a:rPr>
              <a:t>型與</a:t>
            </a:r>
            <a:r>
              <a:rPr lang="en-US" altLang="zh-TW" sz="1800" smtClean="0">
                <a:latin typeface="Times New Roman" pitchFamily="18" charset="0"/>
              </a:rPr>
              <a:t>N</a:t>
            </a:r>
            <a:r>
              <a:rPr lang="zh-TW" altLang="en-US" sz="1800" smtClean="0">
                <a:latin typeface="Times New Roman" pitchFamily="18" charset="0"/>
              </a:rPr>
              <a:t>型半導體接合而成，因為</a:t>
            </a:r>
            <a:r>
              <a:rPr lang="en-US" altLang="zh-TW" sz="1800" smtClean="0">
                <a:latin typeface="Times New Roman" pitchFamily="18" charset="0"/>
              </a:rPr>
              <a:t>P</a:t>
            </a:r>
            <a:r>
              <a:rPr lang="zh-TW" altLang="en-US" sz="1800" smtClean="0">
                <a:latin typeface="Times New Roman" pitchFamily="18" charset="0"/>
              </a:rPr>
              <a:t>型半導體有電洞（正電荷），而</a:t>
            </a:r>
            <a:r>
              <a:rPr lang="en-US" altLang="zh-TW" sz="1800" smtClean="0">
                <a:latin typeface="Times New Roman" pitchFamily="18" charset="0"/>
              </a:rPr>
              <a:t>N</a:t>
            </a:r>
            <a:r>
              <a:rPr lang="zh-TW" altLang="en-US" sz="1800" smtClean="0">
                <a:latin typeface="Times New Roman" pitchFamily="18" charset="0"/>
              </a:rPr>
              <a:t>型半導體有自由電子（負電荷），所以當太陽光照射時，會使得它產生電子和電洞的對流；其中，電子會被</a:t>
            </a:r>
            <a:r>
              <a:rPr lang="en-US" altLang="zh-TW" sz="1800" smtClean="0">
                <a:latin typeface="Times New Roman" pitchFamily="18" charset="0"/>
              </a:rPr>
              <a:t>N</a:t>
            </a:r>
            <a:r>
              <a:rPr lang="zh-TW" altLang="en-US" sz="1800" smtClean="0">
                <a:latin typeface="Times New Roman" pitchFamily="18" charset="0"/>
              </a:rPr>
              <a:t>型半導體所吸引，而電洞則會被</a:t>
            </a:r>
            <a:r>
              <a:rPr lang="en-US" altLang="zh-TW" sz="1800" smtClean="0">
                <a:latin typeface="Times New Roman" pitchFamily="18" charset="0"/>
              </a:rPr>
              <a:t>P</a:t>
            </a:r>
            <a:r>
              <a:rPr lang="zh-TW" altLang="en-US" sz="1800" smtClean="0">
                <a:latin typeface="Times New Roman" pitchFamily="18" charset="0"/>
              </a:rPr>
              <a:t>型半導體所吸引，因此正負電荷便會分別地聚集在太陽能電池的上下兩端。此時如果太陽能電池的表面與底部都鍍上電極，再用電線連接起來，就形成一個迴路，而會有電流通過</a:t>
            </a:r>
          </a:p>
          <a:p>
            <a:pPr eaLnBrk="1" hangingPunct="1">
              <a:spcBef>
                <a:spcPct val="0"/>
              </a:spcBef>
              <a:defRPr/>
            </a:pPr>
            <a:r>
              <a:rPr lang="zh-TW" altLang="en-US" sz="1800" smtClean="0"/>
              <a:t>太陽能電池讓燈泡發光的實驗</a:t>
            </a:r>
            <a:br>
              <a:rPr lang="zh-TW" altLang="en-US" sz="1800" smtClean="0"/>
            </a:br>
            <a:r>
              <a:rPr lang="en-US" altLang="zh-TW" sz="1800" smtClean="0"/>
              <a:t>(</a:t>
            </a:r>
            <a:r>
              <a:rPr lang="zh-TW" altLang="en-US" sz="1800" smtClean="0"/>
              <a:t>台大電機系</a:t>
            </a:r>
            <a:r>
              <a:rPr lang="zh-TW" altLang="en-US" sz="1800" smtClean="0">
                <a:hlinkClick r:id="rId2"/>
              </a:rPr>
              <a:t>吳忠幟</a:t>
            </a:r>
            <a:r>
              <a:rPr lang="zh-TW" altLang="en-US" sz="1800" smtClean="0"/>
              <a:t>教授研究團隊</a:t>
            </a:r>
            <a:r>
              <a:rPr lang="en-US" altLang="zh-TW" sz="1800" smtClean="0"/>
              <a:t>)</a:t>
            </a:r>
          </a:p>
        </p:txBody>
      </p:sp>
      <p:pic>
        <p:nvPicPr>
          <p:cNvPr id="107524" name="Picture 4" descr="9-24"/>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4838700" y="1600200"/>
            <a:ext cx="36576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7525" name="Picture 5" descr="2008-9-29 下午 08-45-39_0001">
            <a:hlinkClick r:id="rId4"/>
          </p:cNvPr>
          <p:cNvPicPr>
            <a:picLocks noGrp="1" noChangeAspect="1" noChangeArrowheads="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5197475" y="3924300"/>
            <a:ext cx="294005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29735083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pPr eaLnBrk="1" hangingPunct="1"/>
            <a:r>
              <a:rPr lang="zh-TW" altLang="en-US" smtClean="0">
                <a:solidFill>
                  <a:schemeClr val="tx1"/>
                </a:solidFill>
                <a:effectLst/>
                <a:latin typeface="Times New Roman" pitchFamily="18" charset="0"/>
                <a:ea typeface="標楷體" pitchFamily="65" charset="-120"/>
              </a:rPr>
              <a:t>大多數人所不知的電機界逃兵</a:t>
            </a:r>
            <a:br>
              <a:rPr lang="zh-TW" altLang="en-US" smtClean="0">
                <a:solidFill>
                  <a:schemeClr val="tx1"/>
                </a:solidFill>
                <a:effectLst/>
                <a:latin typeface="Times New Roman" pitchFamily="18" charset="0"/>
                <a:ea typeface="標楷體" pitchFamily="65" charset="-120"/>
              </a:rPr>
            </a:br>
            <a:r>
              <a:rPr lang="zh-TW" altLang="en-US" sz="3200" smtClean="0">
                <a:solidFill>
                  <a:schemeClr val="tx1"/>
                </a:solidFill>
                <a:effectLst/>
                <a:latin typeface="Times New Roman" pitchFamily="18" charset="0"/>
                <a:ea typeface="標楷體" pitchFamily="65" charset="-120"/>
              </a:rPr>
              <a:t>─演員范鴻軒與</a:t>
            </a:r>
            <a:r>
              <a:rPr lang="en-US" altLang="zh-TW" sz="3200" smtClean="0">
                <a:solidFill>
                  <a:schemeClr val="tx1"/>
                </a:solidFill>
                <a:effectLst/>
                <a:latin typeface="Times New Roman" pitchFamily="18" charset="0"/>
              </a:rPr>
              <a:t>Rowan Atkinson</a:t>
            </a:r>
            <a:r>
              <a:rPr lang="en-US" altLang="zh-TW" sz="3200" smtClean="0">
                <a:solidFill>
                  <a:schemeClr val="tx1"/>
                </a:solidFill>
                <a:effectLst/>
                <a:latin typeface="Times New Roman" pitchFamily="18" charset="0"/>
                <a:ea typeface="標楷體" pitchFamily="65" charset="-120"/>
              </a:rPr>
              <a:t>(</a:t>
            </a:r>
            <a:r>
              <a:rPr lang="zh-TW" altLang="en-US" sz="3200" smtClean="0">
                <a:solidFill>
                  <a:schemeClr val="tx1"/>
                </a:solidFill>
                <a:effectLst/>
                <a:latin typeface="Times New Roman" pitchFamily="18" charset="0"/>
                <a:ea typeface="標楷體" pitchFamily="65" charset="-120"/>
              </a:rPr>
              <a:t>豆豆先生</a:t>
            </a:r>
            <a:r>
              <a:rPr lang="en-US" altLang="zh-TW" sz="3200" smtClean="0">
                <a:solidFill>
                  <a:schemeClr val="tx1"/>
                </a:solidFill>
                <a:effectLst/>
                <a:latin typeface="Times New Roman" pitchFamily="18" charset="0"/>
              </a:rPr>
              <a:t>)</a:t>
            </a:r>
          </a:p>
        </p:txBody>
      </p:sp>
      <p:sp>
        <p:nvSpPr>
          <p:cNvPr id="108547" name="Rectangle 3"/>
          <p:cNvSpPr>
            <a:spLocks noGrp="1" noChangeArrowheads="1"/>
          </p:cNvSpPr>
          <p:nvPr>
            <p:ph type="body" sz="half" idx="1"/>
          </p:nvPr>
        </p:nvSpPr>
        <p:spPr/>
        <p:txBody>
          <a:bodyPr/>
          <a:lstStyle/>
          <a:p>
            <a:pPr eaLnBrk="1" hangingPunct="1">
              <a:lnSpc>
                <a:spcPct val="90000"/>
              </a:lnSpc>
            </a:pPr>
            <a:r>
              <a:rPr lang="zh-TW" altLang="en-US" sz="2200" smtClean="0">
                <a:effectLst/>
                <a:latin typeface="Times New Roman" pitchFamily="18" charset="0"/>
                <a:ea typeface="標楷體" pitchFamily="65" charset="-120"/>
              </a:rPr>
              <a:t>演員范鴻軒為聯華電子前董座曹興誠就讀台大電機系時的同學，比廣達電腦董座林百里大一屆。他在</a:t>
            </a:r>
            <a:r>
              <a:rPr lang="en-US" altLang="zh-TW" sz="2200" smtClean="0">
                <a:effectLst/>
                <a:latin typeface="Times New Roman" pitchFamily="18" charset="0"/>
                <a:ea typeface="標楷體" pitchFamily="65" charset="-120"/>
              </a:rPr>
              <a:t>1969</a:t>
            </a:r>
            <a:r>
              <a:rPr lang="zh-TW" altLang="en-US" sz="2200" smtClean="0">
                <a:effectLst/>
                <a:latin typeface="Times New Roman" pitchFamily="18" charset="0"/>
                <a:ea typeface="標楷體" pitchFamily="65" charset="-120"/>
              </a:rPr>
              <a:t>年大學畢業後，即從事演員工作，擅長主演國父與歷代皇帝等角色。</a:t>
            </a:r>
            <a:r>
              <a:rPr lang="en-US" altLang="zh-TW" sz="2200" smtClean="0">
                <a:effectLst/>
                <a:latin typeface="Times New Roman" pitchFamily="18" charset="0"/>
                <a:ea typeface="標楷體" pitchFamily="65" charset="-120"/>
              </a:rPr>
              <a:t>1992</a:t>
            </a:r>
            <a:r>
              <a:rPr lang="zh-TW" altLang="en-US" sz="2200" smtClean="0">
                <a:effectLst/>
                <a:latin typeface="Times New Roman" pitchFamily="18" charset="0"/>
                <a:ea typeface="標楷體" pitchFamily="65" charset="-120"/>
              </a:rPr>
              <a:t>年後以演出「包青天」中的「公孫策」而聞名</a:t>
            </a:r>
          </a:p>
          <a:p>
            <a:pPr eaLnBrk="1" hangingPunct="1">
              <a:lnSpc>
                <a:spcPct val="90000"/>
              </a:lnSpc>
            </a:pPr>
            <a:r>
              <a:rPr lang="zh-TW" altLang="en-US" sz="2200" smtClean="0">
                <a:effectLst/>
                <a:latin typeface="Times New Roman" pitchFamily="18" charset="0"/>
                <a:ea typeface="標楷體" pitchFamily="65" charset="-120"/>
              </a:rPr>
              <a:t>英國演員</a:t>
            </a:r>
            <a:r>
              <a:rPr lang="en-US" altLang="zh-TW" sz="2200" smtClean="0">
                <a:effectLst/>
                <a:latin typeface="Times New Roman" pitchFamily="18" charset="0"/>
              </a:rPr>
              <a:t>Rowan Atkinson</a:t>
            </a:r>
            <a:r>
              <a:rPr lang="zh-TW" altLang="en-US" sz="2200" smtClean="0">
                <a:effectLst/>
                <a:latin typeface="Times New Roman" pitchFamily="18" charset="0"/>
                <a:ea typeface="標楷體" pitchFamily="65" charset="-120"/>
              </a:rPr>
              <a:t>在</a:t>
            </a:r>
            <a:r>
              <a:rPr lang="en-US" altLang="zh-TW" sz="2200" smtClean="0">
                <a:effectLst/>
                <a:latin typeface="Times New Roman" pitchFamily="18" charset="0"/>
              </a:rPr>
              <a:t>1975</a:t>
            </a:r>
            <a:r>
              <a:rPr lang="zh-TW" altLang="en-US" sz="2200" smtClean="0">
                <a:effectLst/>
                <a:latin typeface="Times New Roman" pitchFamily="18" charset="0"/>
                <a:ea typeface="標楷體" pitchFamily="65" charset="-120"/>
              </a:rPr>
              <a:t>年畢業於</a:t>
            </a:r>
            <a:r>
              <a:rPr lang="en-US" altLang="zh-TW" sz="2200" smtClean="0">
                <a:effectLst/>
                <a:latin typeface="Times New Roman" pitchFamily="18" charset="0"/>
              </a:rPr>
              <a:t>Newcastle University</a:t>
            </a:r>
            <a:r>
              <a:rPr lang="zh-TW" altLang="en-US" sz="2200" smtClean="0">
                <a:effectLst/>
                <a:latin typeface="Times New Roman" pitchFamily="18" charset="0"/>
                <a:ea typeface="標楷體" pitchFamily="65" charset="-120"/>
              </a:rPr>
              <a:t>電機系，後來又獲得牛津大學電機碩士。他以演出</a:t>
            </a:r>
            <a:r>
              <a:rPr lang="zh-TW" altLang="en-US" sz="2200" smtClean="0">
                <a:effectLst/>
                <a:latin typeface="Times New Roman" pitchFamily="18" charset="0"/>
              </a:rPr>
              <a:t>「</a:t>
            </a:r>
            <a:r>
              <a:rPr lang="zh-TW" altLang="en-US" sz="2200" smtClean="0">
                <a:effectLst/>
                <a:latin typeface="Times New Roman" pitchFamily="18" charset="0"/>
                <a:ea typeface="標楷體" pitchFamily="65" charset="-120"/>
              </a:rPr>
              <a:t>豆豆先生」聞名</a:t>
            </a:r>
          </a:p>
        </p:txBody>
      </p:sp>
      <p:pic>
        <p:nvPicPr>
          <p:cNvPr id="108548" name="Picture 4" descr="12790560_391n">
            <a:hlinkClick r:id="rId2"/>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822950" y="1600200"/>
            <a:ext cx="1658938" cy="2209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8549" name="Picture 5" descr="RowanAtkinson4">
            <a:hlinkClick r:id="rId4"/>
          </p:cNvPr>
          <p:cNvPicPr>
            <a:picLocks noGrp="1" noChangeAspect="1" noChangeArrowheads="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5853113" y="3924300"/>
            <a:ext cx="1628775"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160963848"/>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pPr eaLnBrk="1" hangingPunct="1">
              <a:defRPr/>
            </a:pPr>
            <a:r>
              <a:rPr lang="zh-TW" altLang="en-US" smtClean="0"/>
              <a:t>問題與討論</a:t>
            </a:r>
          </a:p>
        </p:txBody>
      </p:sp>
      <p:sp>
        <p:nvSpPr>
          <p:cNvPr id="114691" name="Rectangle 3"/>
          <p:cNvSpPr>
            <a:spLocks noGrp="1" noChangeArrowheads="1"/>
          </p:cNvSpPr>
          <p:nvPr>
            <p:ph type="body" idx="1"/>
          </p:nvPr>
        </p:nvSpPr>
        <p:spPr>
          <a:xfrm>
            <a:off x="685800" y="1524000"/>
            <a:ext cx="7772400" cy="4114800"/>
          </a:xfrm>
        </p:spPr>
        <p:txBody>
          <a:bodyPr/>
          <a:lstStyle/>
          <a:p>
            <a:pPr eaLnBrk="1" hangingPunct="1">
              <a:defRPr/>
            </a:pPr>
            <a:r>
              <a:rPr lang="en-US" altLang="zh-TW" sz="2800" smtClean="0"/>
              <a:t>[1]	</a:t>
            </a:r>
            <a:r>
              <a:rPr lang="zh-TW" altLang="en-US" sz="2800" smtClean="0"/>
              <a:t>「輕、薄、短、小」是否一定是現代通訊與資訊產品必備的特色，是否可以舉出反例？</a:t>
            </a:r>
          </a:p>
          <a:p>
            <a:pPr eaLnBrk="1" hangingPunct="1">
              <a:defRPr/>
            </a:pPr>
            <a:r>
              <a:rPr lang="en-US" altLang="zh-TW" sz="2800" smtClean="0"/>
              <a:t>[2]	</a:t>
            </a:r>
            <a:r>
              <a:rPr lang="zh-TW" altLang="en-US" sz="2800" smtClean="0"/>
              <a:t>舉例說明電腦網路對日常生活的影響。</a:t>
            </a:r>
          </a:p>
          <a:p>
            <a:pPr eaLnBrk="1" hangingPunct="1">
              <a:defRPr/>
            </a:pPr>
            <a:r>
              <a:rPr lang="en-US" altLang="zh-TW" sz="2800" smtClean="0"/>
              <a:t>[3]	</a:t>
            </a:r>
            <a:r>
              <a:rPr lang="zh-TW" altLang="en-US" sz="2800" smtClean="0"/>
              <a:t>為什麼我國的蔡定平教授與其團隊在</a:t>
            </a:r>
            <a:r>
              <a:rPr lang="en-US" altLang="zh-TW" sz="2800" smtClean="0"/>
              <a:t>2002</a:t>
            </a:r>
            <a:r>
              <a:rPr lang="zh-TW" altLang="en-US" sz="2800" smtClean="0"/>
              <a:t>年即研發出當時全世界容量最高的光碟片，但直到</a:t>
            </a:r>
            <a:r>
              <a:rPr lang="en-US" altLang="zh-TW" sz="2800" smtClean="0"/>
              <a:t>2007</a:t>
            </a:r>
            <a:r>
              <a:rPr lang="zh-TW" altLang="en-US" sz="2800" smtClean="0"/>
              <a:t>年底仍未正式量產，試推測其可能的原因。</a:t>
            </a:r>
          </a:p>
        </p:txBody>
      </p:sp>
    </p:spTree>
    <p:extLst>
      <p:ext uri="{BB962C8B-B14F-4D97-AF65-F5344CB8AC3E}">
        <p14:creationId xmlns:p14="http://schemas.microsoft.com/office/powerpoint/2010/main" val="4096081672"/>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457200" y="274638"/>
            <a:ext cx="8229600" cy="300037"/>
          </a:xfrm>
        </p:spPr>
        <p:txBody>
          <a:bodyPr/>
          <a:lstStyle/>
          <a:p>
            <a:pPr eaLnBrk="1" hangingPunct="1">
              <a:defRPr/>
            </a:pPr>
            <a:endParaRPr lang="zh-TW" altLang="zh-TW" sz="4000" smtClean="0"/>
          </a:p>
        </p:txBody>
      </p:sp>
      <p:sp>
        <p:nvSpPr>
          <p:cNvPr id="115715" name="Rectangle 3"/>
          <p:cNvSpPr>
            <a:spLocks noGrp="1" noChangeArrowheads="1"/>
          </p:cNvSpPr>
          <p:nvPr>
            <p:ph type="body" idx="1"/>
          </p:nvPr>
        </p:nvSpPr>
        <p:spPr>
          <a:xfrm>
            <a:off x="685800" y="838200"/>
            <a:ext cx="7772400" cy="5257800"/>
          </a:xfrm>
        </p:spPr>
        <p:txBody>
          <a:bodyPr/>
          <a:lstStyle/>
          <a:p>
            <a:pPr eaLnBrk="1" hangingPunct="1">
              <a:lnSpc>
                <a:spcPct val="80000"/>
              </a:lnSpc>
              <a:defRPr/>
            </a:pPr>
            <a:r>
              <a:rPr lang="en-US" altLang="zh-TW" sz="2400" smtClean="0"/>
              <a:t>[4]	</a:t>
            </a:r>
            <a:r>
              <a:rPr lang="zh-TW" altLang="en-US" sz="2400" smtClean="0"/>
              <a:t>根據「小叮噹（哆啦</a:t>
            </a:r>
            <a:r>
              <a:rPr lang="en-US" altLang="zh-TW" sz="2400" smtClean="0"/>
              <a:t>A</a:t>
            </a:r>
            <a:r>
              <a:rPr lang="zh-TW" altLang="en-US" sz="2400" smtClean="0"/>
              <a:t>夢）版」的歷史課本記載：「唐玄宗天寶十四年（</a:t>
            </a:r>
            <a:r>
              <a:rPr lang="en-US" altLang="zh-TW" sz="2400" smtClean="0"/>
              <a:t>755</a:t>
            </a:r>
            <a:r>
              <a:rPr lang="zh-TW" altLang="en-US" sz="2400" smtClean="0"/>
              <a:t>）爆發了</a:t>
            </a:r>
            <a:r>
              <a:rPr lang="en-US" altLang="zh-TW" sz="2400" smtClean="0"/>
              <a:t>『</a:t>
            </a:r>
            <a:r>
              <a:rPr lang="zh-TW" altLang="en-US" sz="2400" smtClean="0"/>
              <a:t>安史之亂</a:t>
            </a:r>
            <a:r>
              <a:rPr lang="en-US" altLang="zh-TW" sz="2400" smtClean="0"/>
              <a:t>』</a:t>
            </a:r>
            <a:r>
              <a:rPr lang="zh-TW" altLang="en-US" sz="2400" smtClean="0"/>
              <a:t>，安祿山與史思明發動叛亂，率領叛軍攻下唐朝首都長安，唐玄宗（李隆基）雖然幸運地逃離長安城，但是叛軍將領陳胖虎（技安）與林小夫（阿福）卻俘虜了唐玄宗的貼身侍衛葉大雄，而將大雄關在長安城西大街</a:t>
            </a:r>
            <a:r>
              <a:rPr lang="en-US" altLang="zh-TW" sz="2400" smtClean="0"/>
              <a:t>13</a:t>
            </a:r>
            <a:r>
              <a:rPr lang="zh-TW" altLang="en-US" sz="2400" smtClean="0"/>
              <a:t>號</a:t>
            </a:r>
            <a:r>
              <a:rPr lang="en-US" altLang="zh-TW" sz="2400" smtClean="0"/>
              <a:t>『</a:t>
            </a:r>
            <a:r>
              <a:rPr lang="zh-TW" altLang="en-US" sz="2400" smtClean="0"/>
              <a:t>黑牢監獄</a:t>
            </a:r>
            <a:r>
              <a:rPr lang="en-US" altLang="zh-TW" sz="2400" smtClean="0"/>
              <a:t>』</a:t>
            </a:r>
            <a:r>
              <a:rPr lang="zh-TW" altLang="en-US" sz="2400" smtClean="0"/>
              <a:t>，每日對大雄嚴刑拷打。幸好小叮噹乘坐時光機來到唐朝時代的長安城，將大雄找到並且救出，並且拿出</a:t>
            </a:r>
            <a:r>
              <a:rPr lang="en-US" altLang="zh-TW" sz="2400" smtClean="0"/>
              <a:t>『</a:t>
            </a:r>
            <a:r>
              <a:rPr lang="zh-TW" altLang="en-US" sz="2400" smtClean="0"/>
              <a:t>全自動太陽能卡拉</a:t>
            </a:r>
            <a:r>
              <a:rPr lang="en-US" altLang="zh-TW" sz="2400" smtClean="0"/>
              <a:t>OK</a:t>
            </a:r>
            <a:r>
              <a:rPr lang="zh-TW" altLang="en-US" sz="2400" smtClean="0"/>
              <a:t>伴唱機</a:t>
            </a:r>
            <a:r>
              <a:rPr lang="en-US" altLang="zh-TW" sz="2400" smtClean="0"/>
              <a:t>』</a:t>
            </a:r>
            <a:r>
              <a:rPr lang="zh-TW" altLang="en-US" sz="2400" smtClean="0"/>
              <a:t>送給叛軍將領陳胖虎，此卡拉</a:t>
            </a:r>
            <a:r>
              <a:rPr lang="en-US" altLang="zh-TW" sz="2400" smtClean="0"/>
              <a:t>OK</a:t>
            </a:r>
            <a:r>
              <a:rPr lang="zh-TW" altLang="en-US" sz="2400" smtClean="0"/>
              <a:t>伴唱機不需插電，使用方法簡單，於是胖虎便天天練唱，結果安祿山兒子安慶緒聽了胖虎難聽的歌聲之後便精神分裂，於是殺死了安祿山，因此唐朝大將軍郭子儀、李光弼等人便藉此機會率領大軍，並且聯合回紇族（又名回鶻，新疆維吾爾族之祖先）等外籍兵團一起平定了安史之亂。」如果以上歷史故事是真的，請問小叮噹要用到那些本課程所提到的相關科技（時光機、自動門、竹蜻蜓等卡通影片中的法寶道具除外）？試說明之。</a:t>
            </a:r>
          </a:p>
          <a:p>
            <a:pPr eaLnBrk="1" hangingPunct="1">
              <a:lnSpc>
                <a:spcPct val="80000"/>
              </a:lnSpc>
              <a:defRPr/>
            </a:pPr>
            <a:endParaRPr lang="en-US" altLang="zh-TW" sz="1800" smtClean="0"/>
          </a:p>
        </p:txBody>
      </p:sp>
    </p:spTree>
    <p:extLst>
      <p:ext uri="{BB962C8B-B14F-4D97-AF65-F5344CB8AC3E}">
        <p14:creationId xmlns:p14="http://schemas.microsoft.com/office/powerpoint/2010/main" val="282542607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pPr eaLnBrk="1" hangingPunct="1">
              <a:defRPr/>
            </a:pPr>
            <a:endParaRPr lang="zh-TW" altLang="zh-TW" smtClean="0"/>
          </a:p>
        </p:txBody>
      </p:sp>
      <p:sp>
        <p:nvSpPr>
          <p:cNvPr id="116739" name="Rectangle 3"/>
          <p:cNvSpPr>
            <a:spLocks noGrp="1" noChangeArrowheads="1"/>
          </p:cNvSpPr>
          <p:nvPr>
            <p:ph type="body" idx="1"/>
          </p:nvPr>
        </p:nvSpPr>
        <p:spPr/>
        <p:txBody>
          <a:bodyPr/>
          <a:lstStyle/>
          <a:p>
            <a:pPr eaLnBrk="1" hangingPunct="1">
              <a:lnSpc>
                <a:spcPct val="80000"/>
              </a:lnSpc>
              <a:defRPr/>
            </a:pPr>
            <a:r>
              <a:rPr lang="en-US" altLang="zh-TW" sz="2800" smtClean="0"/>
              <a:t>[5]	</a:t>
            </a:r>
            <a:r>
              <a:rPr lang="zh-TW" altLang="en-US" sz="2800" smtClean="0"/>
              <a:t>某明星或名模要拍寫真集，如果拍成傳統相片或是全像片，會有何不同？試說明之。</a:t>
            </a:r>
          </a:p>
          <a:p>
            <a:pPr eaLnBrk="1" hangingPunct="1">
              <a:lnSpc>
                <a:spcPct val="80000"/>
              </a:lnSpc>
              <a:defRPr/>
            </a:pPr>
            <a:r>
              <a:rPr lang="en-US" altLang="zh-TW" sz="2800" smtClean="0"/>
              <a:t>[6]	</a:t>
            </a:r>
            <a:r>
              <a:rPr lang="zh-TW" altLang="en-US" sz="2800" smtClean="0"/>
              <a:t>如果</a:t>
            </a:r>
            <a:r>
              <a:rPr lang="en-US" altLang="zh-TW" sz="2800" smtClean="0"/>
              <a:t>《</a:t>
            </a:r>
            <a:r>
              <a:rPr lang="zh-TW" altLang="en-US" sz="2800" smtClean="0"/>
              <a:t>蘋果日報</a:t>
            </a:r>
            <a:r>
              <a:rPr lang="en-US" altLang="zh-TW" sz="2800" smtClean="0"/>
              <a:t>》</a:t>
            </a:r>
            <a:r>
              <a:rPr lang="zh-TW" altLang="en-US" sz="2800" smtClean="0"/>
              <a:t>等暢銷報紙都發行電子紙張版，那麼你認為其發行方式與銷路會有何影響？試說明之。</a:t>
            </a:r>
          </a:p>
          <a:p>
            <a:pPr eaLnBrk="1" hangingPunct="1">
              <a:lnSpc>
                <a:spcPct val="80000"/>
              </a:lnSpc>
              <a:defRPr/>
            </a:pPr>
            <a:r>
              <a:rPr lang="en-US" altLang="zh-TW" sz="2400" smtClean="0"/>
              <a:t>[7] </a:t>
            </a:r>
            <a:r>
              <a:rPr lang="zh-TW" altLang="en-US" sz="2400" smtClean="0"/>
              <a:t>根據本課程所學的知識，為什麼瓜子臉的人上電視會比大餅臉的人吃香？</a:t>
            </a:r>
          </a:p>
          <a:p>
            <a:pPr eaLnBrk="1" hangingPunct="1">
              <a:lnSpc>
                <a:spcPct val="80000"/>
              </a:lnSpc>
              <a:defRPr/>
            </a:pPr>
            <a:r>
              <a:rPr lang="en-US" altLang="zh-TW" sz="2400" smtClean="0"/>
              <a:t>[8] </a:t>
            </a:r>
            <a:r>
              <a:rPr lang="zh-TW" altLang="en-US" sz="2400" smtClean="0"/>
              <a:t>你</a:t>
            </a:r>
            <a:r>
              <a:rPr lang="en-US" altLang="zh-TW" sz="2400" smtClean="0"/>
              <a:t>(</a:t>
            </a:r>
            <a:r>
              <a:rPr lang="zh-TW" altLang="en-US" sz="2400" smtClean="0"/>
              <a:t>妳</a:t>
            </a:r>
            <a:r>
              <a:rPr lang="en-US" altLang="zh-TW" sz="2400" smtClean="0"/>
              <a:t>) </a:t>
            </a:r>
            <a:r>
              <a:rPr lang="zh-TW" altLang="en-US" sz="2400" smtClean="0"/>
              <a:t>認為「天龍八部」中游坦之所練的「寒冰掌」與 「倚天屠龍記」中金毛獅王謝遜所練的「七傷拳」，是否真的有這種武功？台大校長李嗣涔過去所作的研究是否可以百分之百證明其存在？</a:t>
            </a:r>
          </a:p>
          <a:p>
            <a:pPr eaLnBrk="1" hangingPunct="1">
              <a:lnSpc>
                <a:spcPct val="80000"/>
              </a:lnSpc>
              <a:defRPr/>
            </a:pPr>
            <a:endParaRPr lang="en-US" altLang="zh-TW" sz="2400" smtClean="0"/>
          </a:p>
        </p:txBody>
      </p:sp>
    </p:spTree>
    <p:extLst>
      <p:ext uri="{BB962C8B-B14F-4D97-AF65-F5344CB8AC3E}">
        <p14:creationId xmlns:p14="http://schemas.microsoft.com/office/powerpoint/2010/main" val="312075878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amwork">
  <a:themeElements>
    <a:clrScheme name="Teamwork 4">
      <a:dk1>
        <a:srgbClr val="006E6B"/>
      </a:dk1>
      <a:lt1>
        <a:srgbClr val="FFFFFF"/>
      </a:lt1>
      <a:dk2>
        <a:srgbClr val="006666"/>
      </a:dk2>
      <a:lt2>
        <a:srgbClr val="B9EFEE"/>
      </a:lt2>
      <a:accent1>
        <a:srgbClr val="33CCCC"/>
      </a:accent1>
      <a:accent2>
        <a:srgbClr val="6AB475"/>
      </a:accent2>
      <a:accent3>
        <a:srgbClr val="AAB8B8"/>
      </a:accent3>
      <a:accent4>
        <a:srgbClr val="DADADA"/>
      </a:accent4>
      <a:accent5>
        <a:srgbClr val="ADE2E2"/>
      </a:accent5>
      <a:accent6>
        <a:srgbClr val="5FA369"/>
      </a:accent6>
      <a:hlink>
        <a:srgbClr val="00FF99"/>
      </a:hlink>
      <a:folHlink>
        <a:srgbClr val="CCFF66"/>
      </a:folHlink>
    </a:clrScheme>
    <a:fontScheme name="Teamwork">
      <a:majorFont>
        <a:latin typeface="Garamond"/>
        <a:ea typeface="新細明體"/>
        <a:cs typeface=""/>
      </a:majorFont>
      <a:minorFont>
        <a:latin typeface="Garamond"/>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eamwork 1">
        <a:dk1>
          <a:srgbClr val="000078"/>
        </a:dk1>
        <a:lt1>
          <a:srgbClr val="FFFFFF"/>
        </a:lt1>
        <a:dk2>
          <a:srgbClr val="000066"/>
        </a:dk2>
        <a:lt2>
          <a:srgbClr val="CCECFF"/>
        </a:lt2>
        <a:accent1>
          <a:srgbClr val="0099CC"/>
        </a:accent1>
        <a:accent2>
          <a:srgbClr val="008080"/>
        </a:accent2>
        <a:accent3>
          <a:srgbClr val="AAAAB8"/>
        </a:accent3>
        <a:accent4>
          <a:srgbClr val="DADADA"/>
        </a:accent4>
        <a:accent5>
          <a:srgbClr val="AACAE2"/>
        </a:accent5>
        <a:accent6>
          <a:srgbClr val="007373"/>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Teamwork 2">
        <a:dk1>
          <a:srgbClr val="0000A6"/>
        </a:dk1>
        <a:lt1>
          <a:srgbClr val="FFFFFF"/>
        </a:lt1>
        <a:dk2>
          <a:srgbClr val="000099"/>
        </a:dk2>
        <a:lt2>
          <a:srgbClr val="CCFFFF"/>
        </a:lt2>
        <a:accent1>
          <a:srgbClr val="00CCFF"/>
        </a:accent1>
        <a:accent2>
          <a:srgbClr val="FFE701"/>
        </a:accent2>
        <a:accent3>
          <a:srgbClr val="AAAACA"/>
        </a:accent3>
        <a:accent4>
          <a:srgbClr val="DADADA"/>
        </a:accent4>
        <a:accent5>
          <a:srgbClr val="AAE2FF"/>
        </a:accent5>
        <a:accent6>
          <a:srgbClr val="E7D101"/>
        </a:accent6>
        <a:hlink>
          <a:srgbClr val="FFCC66"/>
        </a:hlink>
        <a:folHlink>
          <a:srgbClr val="00CA00"/>
        </a:folHlink>
      </a:clrScheme>
      <a:clrMap bg1="dk2" tx1="lt1" bg2="dk1" tx2="lt2" accent1="accent1" accent2="accent2" accent3="accent3" accent4="accent4" accent5="accent5" accent6="accent6" hlink="hlink" folHlink="folHlink"/>
    </a:extraClrScheme>
    <a:extraClrScheme>
      <a:clrScheme name="Teamwork 3">
        <a:dk1>
          <a:srgbClr val="000000"/>
        </a:dk1>
        <a:lt1>
          <a:srgbClr val="E0EBF6"/>
        </a:lt1>
        <a:dk2>
          <a:srgbClr val="77A4AF"/>
        </a:dk2>
        <a:lt2>
          <a:srgbClr val="F3F7FB"/>
        </a:lt2>
        <a:accent1>
          <a:srgbClr val="B9C4D7"/>
        </a:accent1>
        <a:accent2>
          <a:srgbClr val="B1A1C5"/>
        </a:accent2>
        <a:accent3>
          <a:srgbClr val="EDF3FA"/>
        </a:accent3>
        <a:accent4>
          <a:srgbClr val="000000"/>
        </a:accent4>
        <a:accent5>
          <a:srgbClr val="D9DEE8"/>
        </a:accent5>
        <a:accent6>
          <a:srgbClr val="A091B2"/>
        </a:accent6>
        <a:hlink>
          <a:srgbClr val="3F2FB5"/>
        </a:hlink>
        <a:folHlink>
          <a:srgbClr val="318944"/>
        </a:folHlink>
      </a:clrScheme>
      <a:clrMap bg1="lt1" tx1="dk1" bg2="lt2" tx2="dk2" accent1="accent1" accent2="accent2" accent3="accent3" accent4="accent4" accent5="accent5" accent6="accent6" hlink="hlink" folHlink="folHlink"/>
    </a:extraClrScheme>
    <a:extraClrScheme>
      <a:clrScheme name="Teamwork 4">
        <a:dk1>
          <a:srgbClr val="006E6B"/>
        </a:dk1>
        <a:lt1>
          <a:srgbClr val="FFFFFF"/>
        </a:lt1>
        <a:dk2>
          <a:srgbClr val="006666"/>
        </a:dk2>
        <a:lt2>
          <a:srgbClr val="B9EFEE"/>
        </a:lt2>
        <a:accent1>
          <a:srgbClr val="33CCCC"/>
        </a:accent1>
        <a:accent2>
          <a:srgbClr val="6AB475"/>
        </a:accent2>
        <a:accent3>
          <a:srgbClr val="AAB8B8"/>
        </a:accent3>
        <a:accent4>
          <a:srgbClr val="DADADA"/>
        </a:accent4>
        <a:accent5>
          <a:srgbClr val="ADE2E2"/>
        </a:accent5>
        <a:accent6>
          <a:srgbClr val="5FA369"/>
        </a:accent6>
        <a:hlink>
          <a:srgbClr val="00FF99"/>
        </a:hlink>
        <a:folHlink>
          <a:srgbClr val="CCFF66"/>
        </a:folHlink>
      </a:clrScheme>
      <a:clrMap bg1="dk2" tx1="lt1" bg2="dk1" tx2="lt2" accent1="accent1" accent2="accent2" accent3="accent3" accent4="accent4" accent5="accent5" accent6="accent6" hlink="hlink" folHlink="folHlink"/>
    </a:extraClrScheme>
    <a:extraClrScheme>
      <a:clrScheme name="Teamwork 5">
        <a:dk1>
          <a:srgbClr val="8ABA8D"/>
        </a:dk1>
        <a:lt1>
          <a:srgbClr val="FFFFFF"/>
        </a:lt1>
        <a:dk2>
          <a:srgbClr val="6FB56D"/>
        </a:dk2>
        <a:lt2>
          <a:srgbClr val="DCF1F4"/>
        </a:lt2>
        <a:accent1>
          <a:srgbClr val="2E7E2E"/>
        </a:accent1>
        <a:accent2>
          <a:srgbClr val="25735D"/>
        </a:accent2>
        <a:accent3>
          <a:srgbClr val="BBD7BA"/>
        </a:accent3>
        <a:accent4>
          <a:srgbClr val="DADADA"/>
        </a:accent4>
        <a:accent5>
          <a:srgbClr val="ADC0AD"/>
        </a:accent5>
        <a:accent6>
          <a:srgbClr val="206853"/>
        </a:accent6>
        <a:hlink>
          <a:srgbClr val="FFFF00"/>
        </a:hlink>
        <a:folHlink>
          <a:srgbClr val="FFF4BF"/>
        </a:folHlink>
      </a:clrScheme>
      <a:clrMap bg1="dk2" tx1="lt1" bg2="dk1" tx2="lt2" accent1="accent1" accent2="accent2" accent3="accent3" accent4="accent4" accent5="accent5" accent6="accent6" hlink="hlink" folHlink="folHlink"/>
    </a:extraClrScheme>
    <a:extraClrScheme>
      <a:clrScheme name="Teamwork 6">
        <a:dk1>
          <a:srgbClr val="005400"/>
        </a:dk1>
        <a:lt1>
          <a:srgbClr val="FFFFFF"/>
        </a:lt1>
        <a:dk2>
          <a:srgbClr val="004800"/>
        </a:dk2>
        <a:lt2>
          <a:srgbClr val="D6D8C0"/>
        </a:lt2>
        <a:accent1>
          <a:srgbClr val="339933"/>
        </a:accent1>
        <a:accent2>
          <a:srgbClr val="7D8C70"/>
        </a:accent2>
        <a:accent3>
          <a:srgbClr val="AAB1AA"/>
        </a:accent3>
        <a:accent4>
          <a:srgbClr val="DADADA"/>
        </a:accent4>
        <a:accent5>
          <a:srgbClr val="ADCAAD"/>
        </a:accent5>
        <a:accent6>
          <a:srgbClr val="717E65"/>
        </a:accent6>
        <a:hlink>
          <a:srgbClr val="CCCC00"/>
        </a:hlink>
        <a:folHlink>
          <a:srgbClr val="85B3B1"/>
        </a:folHlink>
      </a:clrScheme>
      <a:clrMap bg1="dk2" tx1="lt1" bg2="dk1" tx2="lt2" accent1="accent1" accent2="accent2" accent3="accent3" accent4="accent4" accent5="accent5" accent6="accent6" hlink="hlink" folHlink="folHlink"/>
    </a:extraClrScheme>
    <a:extraClrScheme>
      <a:clrScheme name="Teamwork 7">
        <a:dk1>
          <a:srgbClr val="000000"/>
        </a:dk1>
        <a:lt1>
          <a:srgbClr val="F5F0BD"/>
        </a:lt1>
        <a:dk2>
          <a:srgbClr val="BD9D69"/>
        </a:dk2>
        <a:lt2>
          <a:srgbClr val="FFFFCC"/>
        </a:lt2>
        <a:accent1>
          <a:srgbClr val="CDBB77"/>
        </a:accent1>
        <a:accent2>
          <a:srgbClr val="F8EBD0"/>
        </a:accent2>
        <a:accent3>
          <a:srgbClr val="F9F6DB"/>
        </a:accent3>
        <a:accent4>
          <a:srgbClr val="000000"/>
        </a:accent4>
        <a:accent5>
          <a:srgbClr val="E3DABD"/>
        </a:accent5>
        <a:accent6>
          <a:srgbClr val="E1D5BC"/>
        </a:accent6>
        <a:hlink>
          <a:srgbClr val="FF9900"/>
        </a:hlink>
        <a:folHlink>
          <a:srgbClr val="C64B00"/>
        </a:folHlink>
      </a:clrScheme>
      <a:clrMap bg1="lt1" tx1="dk1" bg2="lt2" tx2="dk2" accent1="accent1" accent2="accent2" accent3="accent3" accent4="accent4" accent5="accent5" accent6="accent6" hlink="hlink" folHlink="folHlink"/>
    </a:extraClrScheme>
    <a:extraClrScheme>
      <a:clrScheme name="Teamwork 8">
        <a:dk1>
          <a:srgbClr val="000000"/>
        </a:dk1>
        <a:lt1>
          <a:srgbClr val="E2DDD4"/>
        </a:lt1>
        <a:dk2>
          <a:srgbClr val="000000"/>
        </a:dk2>
        <a:lt2>
          <a:srgbClr val="EFEBE3"/>
        </a:lt2>
        <a:accent1>
          <a:srgbClr val="F2F2F2"/>
        </a:accent1>
        <a:accent2>
          <a:srgbClr val="C4AD74"/>
        </a:accent2>
        <a:accent3>
          <a:srgbClr val="EEEBE6"/>
        </a:accent3>
        <a:accent4>
          <a:srgbClr val="000000"/>
        </a:accent4>
        <a:accent5>
          <a:srgbClr val="F7F7F7"/>
        </a:accent5>
        <a:accent6>
          <a:srgbClr val="B19C68"/>
        </a:accent6>
        <a:hlink>
          <a:srgbClr val="A46032"/>
        </a:hlink>
        <a:folHlink>
          <a:srgbClr val="8F8E73"/>
        </a:folHlink>
      </a:clrScheme>
      <a:clrMap bg1="lt1" tx1="dk1" bg2="lt2" tx2="dk2" accent1="accent1" accent2="accent2" accent3="accent3" accent4="accent4" accent5="accent5" accent6="accent6" hlink="hlink" folHlink="folHlink"/>
    </a:extraClrScheme>
    <a:extraClrScheme>
      <a:clrScheme name="Teamwork 9">
        <a:dk1>
          <a:srgbClr val="8A0000"/>
        </a:dk1>
        <a:lt1>
          <a:srgbClr val="FFFFFF"/>
        </a:lt1>
        <a:dk2>
          <a:srgbClr val="800000"/>
        </a:dk2>
        <a:lt2>
          <a:srgbClr val="FFFFCC"/>
        </a:lt2>
        <a:accent1>
          <a:srgbClr val="FF5831"/>
        </a:accent1>
        <a:accent2>
          <a:srgbClr val="C5543D"/>
        </a:accent2>
        <a:accent3>
          <a:srgbClr val="C0AAAA"/>
        </a:accent3>
        <a:accent4>
          <a:srgbClr val="DADADA"/>
        </a:accent4>
        <a:accent5>
          <a:srgbClr val="FFB4AD"/>
        </a:accent5>
        <a:accent6>
          <a:srgbClr val="B24B36"/>
        </a:accent6>
        <a:hlink>
          <a:srgbClr val="FFFFCC"/>
        </a:hlink>
        <a:folHlink>
          <a:srgbClr val="FF990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334</TotalTime>
  <Words>8653</Words>
  <Application>Microsoft Office PowerPoint</Application>
  <PresentationFormat>如螢幕大小 (4:3)</PresentationFormat>
  <Paragraphs>319</Paragraphs>
  <Slides>108</Slides>
  <Notes>0</Notes>
  <HiddenSlides>0</HiddenSlides>
  <MMClips>0</MMClips>
  <ScaleCrop>false</ScaleCrop>
  <HeadingPairs>
    <vt:vector size="4" baseType="variant">
      <vt:variant>
        <vt:lpstr>佈景主題</vt:lpstr>
      </vt:variant>
      <vt:variant>
        <vt:i4>1</vt:i4>
      </vt:variant>
      <vt:variant>
        <vt:lpstr>投影片標題</vt:lpstr>
      </vt:variant>
      <vt:variant>
        <vt:i4>108</vt:i4>
      </vt:variant>
    </vt:vector>
  </HeadingPairs>
  <TitlesOfParts>
    <vt:vector size="109" baseType="lpstr">
      <vt:lpstr>Teamwork</vt:lpstr>
      <vt:lpstr>第九章 資訊與通訊科技 的發展與人物</vt:lpstr>
      <vt:lpstr>電腦發展史</vt:lpstr>
      <vt:lpstr>電腦的種類與電腦硬體</vt:lpstr>
      <vt:lpstr>電腦功能的演進</vt:lpstr>
      <vt:lpstr>數位典藏</vt:lpstr>
      <vt:lpstr>數位典藏之例─  結合音訊科技以辨識相似之音色 費玉清與林俊逸演唱「天上人間」</vt:lpstr>
      <vt:lpstr>數位典藏之例─結合音訊科技以辨識不同時期的Roy Orbison演唱Pretty Woman</vt:lpstr>
      <vt:lpstr>數位典藏之例─結合音訊科技以辨識不同男女演唱約翰史特勞斯歌劇「蝙蝠」中的Ich lade gern mir Gaeste ein</vt:lpstr>
      <vt:lpstr>數位典藏之例─不同之團體(Vengaboys與溫拿五虎)演唱Shalalalala與不同的人(徐懷鈺與文英阿姨)演唱「怪獸」</vt:lpstr>
      <vt:lpstr>數位典藏之例─相同(似)旋律但不同歌曲之比較欣賞</vt:lpstr>
      <vt:lpstr>數位典藏之例─不同的人(鄧麗君與倪敏然)演唱「愛情那裡來」及其搞笑版</vt:lpstr>
      <vt:lpstr>數位典藏之例─各式各樣版本的卡門(Maria Callas、葛蘭、文英阿姨、邰智原、阿妹、葉瑋庭等人) </vt:lpstr>
      <vt:lpstr>數位典藏之例─醉拳(成龍：醉八仙)</vt:lpstr>
      <vt:lpstr>積體電路（Integrated Circuit, IC） </vt:lpstr>
      <vt:lpstr>積體電路的分類</vt:lpstr>
      <vt:lpstr>摩爾定律（Moore’s Law） </vt:lpstr>
      <vt:lpstr>我國的半導體產業</vt:lpstr>
      <vt:lpstr>張忠謀定律 </vt:lpstr>
      <vt:lpstr>積體電路設計</vt:lpstr>
      <vt:lpstr>生醫晶片</vt:lpstr>
      <vt:lpstr>資訊科技（Information Technology, IT）</vt:lpstr>
      <vt:lpstr>電腦程式語言</vt:lpstr>
      <vt:lpstr>資料結構</vt:lpstr>
      <vt:lpstr>圖形介面式的作業系統</vt:lpstr>
      <vt:lpstr>幾項電腦資訊科技應用之介紹 </vt:lpstr>
      <vt:lpstr>虛擬實境（Virtual Reality） </vt:lpstr>
      <vt:lpstr>Wii遊戲機與Xbox 360體感遊戲 </vt:lpstr>
      <vt:lpstr>本校研發之體感技術</vt:lpstr>
      <vt:lpstr>電腦在其他視聽娛樂上之應用</vt:lpstr>
      <vt:lpstr>通訊科技之演進</vt:lpstr>
      <vt:lpstr>GPS應用</vt:lpstr>
      <vt:lpstr>台南市五千分之一的電子地圖</vt:lpstr>
      <vt:lpstr>光纖通訊(Optical Fiber Communication)</vt:lpstr>
      <vt:lpstr>「光纖通訊之父」─高錕</vt:lpstr>
      <vt:lpstr>光纖通訊所用的零組件 (財團法人儀器科技中心施至柔博士提供)</vt:lpstr>
      <vt:lpstr>光纖在醫療用內視鏡中的應用</vt:lpstr>
      <vt:lpstr>光纖感測器</vt:lpstr>
      <vt:lpstr>網際網路 </vt:lpstr>
      <vt:lpstr>維基百科(Wikipedia)、Skype、 YouTube與Facebook </vt:lpstr>
      <vt:lpstr>電波與手機科技之發展 </vt:lpstr>
      <vt:lpstr>電波與手機科技之發展(續)</vt:lpstr>
      <vt:lpstr>電波與手機科技之發展(續)</vt:lpstr>
      <vt:lpstr>絕大多數人所不知的跳頻技術發明者 ─美國女星Hedy Lamarr(手機通訊之母)</vt:lpstr>
      <vt:lpstr>個人無線通訊 </vt:lpstr>
      <vt:lpstr>無線遙控系統與Zigbee無線感測系統 (文大電機系同學趙奕昕、鄭紹朋) </vt:lpstr>
      <vt:lpstr>訊號處理技術之發展</vt:lpstr>
      <vt:lpstr>早期影像訊號處理之例</vt:lpstr>
      <vt:lpstr>不太出名的數位影像處理模特兒─Playboy中的小模Lena</vt:lpstr>
      <vt:lpstr>數位影像處理應用之例─數位浮水印</vt:lpstr>
      <vt:lpstr>影像濃縮技術</vt:lpstr>
      <vt:lpstr>卡拉OK伴唱機─將聲音訊號與影像訊號結合的消費性電子產品</vt:lpstr>
      <vt:lpstr>文化大學數位影像處理技術的應用之例</vt:lpstr>
      <vt:lpstr>以兩台高速攝影機與電腦組成的3D球路軌跡重建原理示意圖</vt:lpstr>
      <vt:lpstr>吾人研究球路軌跡的動機</vt:lpstr>
      <vt:lpstr>棒球球路特性描述</vt:lpstr>
      <vt:lpstr>直球之特性、握法與旋轉方式(以右投手為例)</vt:lpstr>
      <vt:lpstr>曲球之特性、握法與旋轉方式</vt:lpstr>
      <vt:lpstr>只有水平位移的滑球(左)、會小幅度下墜的滑球(中)與伸卡球(右)之旋轉方式</vt:lpstr>
      <vt:lpstr>變速球</vt:lpstr>
      <vt:lpstr>指叉球</vt:lpstr>
      <vt:lpstr>下勾投法所投出的上飄球</vt:lpstr>
      <vt:lpstr>根據上述系統所重建的3D球路軌跡圖形，可以看出文化大學棒球隊曾姓投手的指叉球之球路明顯下墜，符合基本的要求；但是許姓投手所投之指叉球的球路軌跡則缺乏變化而近似直球</vt:lpstr>
      <vt:lpstr>文大棒球隊廖姓投手所投之滑球的3D球路軌跡，吾人可以發現其投出第一個滑球會往右打者的外角略為轉彎，但是投出第二個滑球時，其球路軌跡則近似直球，因此表示廖姓投手對滑球的控球之準確度並無法達到100%，所以必須多加練習  </vt:lpstr>
      <vt:lpstr>中文語音處理技術 </vt:lpstr>
      <vt:lpstr>傳統娛樂業因高科技產業興起而沒落</vt:lpstr>
      <vt:lpstr>雷射與其應用</vt:lpstr>
      <vt:lpstr>雷射光的基本特性</vt:lpstr>
      <vt:lpstr>雷射光束筆直特性之應用─雷射瞄準器與雷射指示筆(Laser Pointer)</vt:lpstr>
      <vt:lpstr>雷射讀寫頭(Laser Pickup Head)</vt:lpstr>
      <vt:lpstr>雷射光碟的優點</vt:lpstr>
      <vt:lpstr>VCD/DVD光碟(機)與新一代光碟(機)之比較</vt:lpstr>
      <vt:lpstr>雷射切割機或雷射手術刀</vt:lpstr>
      <vt:lpstr>雷射針灸</vt:lpstr>
      <vt:lpstr>眼罩式低功率雷射針灸儀─採用自動化內建療程，配戴眼罩透過電腦點選就可進行 (中原機械系章明教授研發) </vt:lpstr>
      <vt:lpstr>雷射測距儀與雷射掃瞄儀</vt:lpstr>
      <vt:lpstr>雷射掃瞄儀的應用</vt:lpstr>
      <vt:lpstr>雷射掃瞄儀掃瞄高雄中油煉油廠中複雜的輸油管線與鷹架</vt:lpstr>
      <vt:lpstr>雷射投手控球訓練機</vt:lpstr>
      <vt:lpstr>投手控球訓練機之原理</vt:lpstr>
      <vt:lpstr>雷射光之高同調性的應用</vt:lpstr>
      <vt:lpstr>全像術(Holography)與3D影像技術</vt:lpstr>
      <vt:lpstr>3D影像原理</vt:lpstr>
      <vt:lpstr>各式各樣的3D影像原理與技術</vt:lpstr>
      <vt:lpstr>雷射光其他性質的應用</vt:lpstr>
      <vt:lpstr>雷射印表機簡介</vt:lpstr>
      <vt:lpstr>顯示器、數位相機/攝影機</vt:lpstr>
      <vt:lpstr>顯示器的演進</vt:lpstr>
      <vt:lpstr>觸控式面板設計(清雲科技大學電子系廖裕評主任演講實況)</vt:lpstr>
      <vt:lpstr>透明顯示器</vt:lpstr>
      <vt:lpstr>電漿顯示器之原理與優點</vt:lpstr>
      <vt:lpstr>電子紙張顯示器 </vt:lpstr>
      <vt:lpstr>日本Hitachi公司於2006年所開發成功的彩色電子紙張 </vt:lpstr>
      <vt:lpstr>軟性電子材料顯示器</vt:lpstr>
      <vt:lpstr>數位和傳統相機的差別 </vt:lpstr>
      <vt:lpstr>影響數位相機畫面品質的因素</vt:lpstr>
      <vt:lpstr>採購數位相機/攝影機須知</vt:lpstr>
      <vt:lpstr>PowerPoint 簡報</vt:lpstr>
      <vt:lpstr>光電感測器與其應用</vt:lpstr>
      <vt:lpstr>會追蹤紅外線的響尾蛇飛彈</vt:lpstr>
      <vt:lpstr>紅外線防盜器 </vt:lpstr>
      <vt:lpstr>紅外線攝影機 </vt:lpstr>
      <vt:lpstr>深夜犯罪現場─左圖為普通攝影機所拍到的模糊影像，右圖則為紅外線攝影機所拍到的歹徒綁架被害人之影像</vt:lpstr>
      <vt:lpstr>紅外線感測器測量氣功</vt:lpstr>
      <vt:lpstr>太陽能電池 </vt:lpstr>
      <vt:lpstr>大多數人所不知的電機界逃兵 ─演員范鴻軒與Rowan Atkinson(豆豆先生)</vt:lpstr>
      <vt:lpstr>問題與討論</vt:lpstr>
      <vt:lpstr>PowerPoint 簡報</vt:lpstr>
      <vt:lpstr>PowerPoint 簡報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第九章 資訊與通訊科技 的發展與人物</dc:title>
  <dc:creator>USER</dc:creator>
  <cp:lastModifiedBy>USER</cp:lastModifiedBy>
  <cp:revision>17</cp:revision>
  <dcterms:modified xsi:type="dcterms:W3CDTF">2015-07-10T03:03:21Z</dcterms:modified>
</cp:coreProperties>
</file>